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1"/>
  </p:notesMasterIdLst>
  <p:handoutMasterIdLst>
    <p:handoutMasterId r:id="rId82"/>
  </p:handoutMasterIdLst>
  <p:sldIdLst>
    <p:sldId id="257" r:id="rId2"/>
    <p:sldId id="258" r:id="rId3"/>
    <p:sldId id="259" r:id="rId4"/>
    <p:sldId id="266" r:id="rId5"/>
    <p:sldId id="341" r:id="rId6"/>
    <p:sldId id="340" r:id="rId7"/>
    <p:sldId id="344" r:id="rId8"/>
    <p:sldId id="267" r:id="rId9"/>
    <p:sldId id="269" r:id="rId10"/>
    <p:sldId id="343" r:id="rId11"/>
    <p:sldId id="264" r:id="rId12"/>
    <p:sldId id="279" r:id="rId13"/>
    <p:sldId id="345" r:id="rId14"/>
    <p:sldId id="313" r:id="rId15"/>
    <p:sldId id="346" r:id="rId16"/>
    <p:sldId id="347" r:id="rId17"/>
    <p:sldId id="348" r:id="rId18"/>
    <p:sldId id="260" r:id="rId19"/>
    <p:sldId id="276" r:id="rId20"/>
    <p:sldId id="311" r:id="rId21"/>
    <p:sldId id="261" r:id="rId22"/>
    <p:sldId id="315" r:id="rId23"/>
    <p:sldId id="283" r:id="rId24"/>
    <p:sldId id="287" r:id="rId25"/>
    <p:sldId id="285" r:id="rId26"/>
    <p:sldId id="317" r:id="rId27"/>
    <p:sldId id="286" r:id="rId28"/>
    <p:sldId id="318" r:id="rId29"/>
    <p:sldId id="319" r:id="rId30"/>
    <p:sldId id="288" r:id="rId31"/>
    <p:sldId id="320" r:id="rId32"/>
    <p:sldId id="289" r:id="rId33"/>
    <p:sldId id="321" r:id="rId34"/>
    <p:sldId id="291" r:id="rId35"/>
    <p:sldId id="290" r:id="rId36"/>
    <p:sldId id="323" r:id="rId37"/>
    <p:sldId id="292" r:id="rId38"/>
    <p:sldId id="324" r:id="rId39"/>
    <p:sldId id="325" r:id="rId40"/>
    <p:sldId id="326" r:id="rId41"/>
    <p:sldId id="293" r:id="rId42"/>
    <p:sldId id="294" r:id="rId43"/>
    <p:sldId id="327" r:id="rId44"/>
    <p:sldId id="322" r:id="rId45"/>
    <p:sldId id="310" r:id="rId46"/>
    <p:sldId id="297" r:id="rId47"/>
    <p:sldId id="330" r:id="rId48"/>
    <p:sldId id="329" r:id="rId49"/>
    <p:sldId id="296" r:id="rId50"/>
    <p:sldId id="298" r:id="rId51"/>
    <p:sldId id="331" r:id="rId52"/>
    <p:sldId id="299" r:id="rId53"/>
    <p:sldId id="332" r:id="rId54"/>
    <p:sldId id="328" r:id="rId55"/>
    <p:sldId id="307" r:id="rId56"/>
    <p:sldId id="334" r:id="rId57"/>
    <p:sldId id="308" r:id="rId58"/>
    <p:sldId id="295" r:id="rId59"/>
    <p:sldId id="301" r:id="rId60"/>
    <p:sldId id="304" r:id="rId61"/>
    <p:sldId id="314" r:id="rId62"/>
    <p:sldId id="302" r:id="rId63"/>
    <p:sldId id="303" r:id="rId64"/>
    <p:sldId id="305" r:id="rId65"/>
    <p:sldId id="306" r:id="rId66"/>
    <p:sldId id="270" r:id="rId67"/>
    <p:sldId id="273" r:id="rId68"/>
    <p:sldId id="274" r:id="rId69"/>
    <p:sldId id="263" r:id="rId70"/>
    <p:sldId id="278" r:id="rId71"/>
    <p:sldId id="336" r:id="rId72"/>
    <p:sldId id="335" r:id="rId73"/>
    <p:sldId id="337" r:id="rId74"/>
    <p:sldId id="338" r:id="rId75"/>
    <p:sldId id="262" r:id="rId76"/>
    <p:sldId id="277" r:id="rId77"/>
    <p:sldId id="339" r:id="rId78"/>
    <p:sldId id="281" r:id="rId79"/>
    <p:sldId id="28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09/03/2021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09/03/2021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09/03/2021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1371600" fontAlgn="base">
              <a:spcAft>
                <a:spcPct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1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lang="ja-JP" altLang="en-US" sz="1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私たちはアルジェリア人です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OUTHMANE </a:t>
            </a:r>
            <a:r>
              <a:rPr lang="ja-JP" altLang="en-US" sz="100" dirty="0"/>
              <a:t>やめてください</a:t>
            </a:r>
            <a:endParaRPr lang="fr-FR" sz="100" dirty="0"/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</a:t>
            </a:r>
            <a:r>
              <a:rPr kumimoji="0" lang="fr-FR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AEK </a:t>
            </a:r>
            <a:r>
              <a:rPr lang="ja-JP" altLang="en-US" sz="100" b="1" dirty="0"/>
              <a:t>お前はもう死んでい</a:t>
            </a:r>
            <a:r>
              <a:rPr lang="ja-JP" altLang="en-US" sz="100" b="1" dirty="0" smtClean="0"/>
              <a:t>る</a:t>
            </a:r>
            <a:endParaRPr lang="ja-JP" altLang="en-US" sz="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17712" y="250307"/>
            <a:ext cx="12192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6725" y="1802886"/>
            <a:ext cx="101231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designed to be fast, portable, and 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reliable and  whether you’re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storing only kilobytes of data or multi-gigabyte blobs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the offline use (no-server) .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</a:t>
            </a:r>
          </a:p>
          <a:p>
            <a:pPr algn="r"/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626236" y="1410355"/>
            <a:ext cx="92547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Open </a:t>
            </a:r>
            <a:r>
              <a:rPr lang="fr-FR" sz="2400" dirty="0" smtClean="0"/>
              <a:t>source.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Its small size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 smtClean="0"/>
              <a:t>install</a:t>
            </a:r>
            <a:endParaRPr lang="fr-F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No </a:t>
            </a:r>
            <a:r>
              <a:rPr lang="fr-FR" sz="2400" dirty="0" err="1" smtClean="0"/>
              <a:t>need</a:t>
            </a:r>
            <a:r>
              <a:rPr lang="fr-FR" sz="2400" dirty="0"/>
              <a:t> </a:t>
            </a:r>
            <a:r>
              <a:rPr lang="fr-FR" sz="2400" dirty="0" smtClean="0"/>
              <a:t>a lot of configuration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coding problems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Fast</a:t>
            </a:r>
            <a:r>
              <a:rPr lang="fr-FR" sz="2400" dirty="0"/>
              <a:t> </a:t>
            </a:r>
            <a:r>
              <a:rPr lang="fr-FR" sz="2400" dirty="0" err="1" smtClean="0"/>
              <a:t>Development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database is only one file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call and query code is </a:t>
            </a:r>
            <a:r>
              <a:rPr lang="en-US" sz="2400" dirty="0" smtClean="0"/>
              <a:t>easy.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</a:t>
            </a:r>
            <a:r>
              <a:rPr lang="fr-FR" sz="2400" dirty="0" smtClean="0"/>
              <a:t>application.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Supports </a:t>
            </a:r>
            <a:r>
              <a:rPr lang="en-US" sz="2400" dirty="0"/>
              <a:t>database size up to 2 TB (2048 GB</a:t>
            </a:r>
            <a:r>
              <a:rPr lang="en-US" sz="2400" dirty="0" smtClean="0"/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transfer of data from one provider to another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be used on sites that do not support MySQL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</a:t>
            </a:r>
            <a:r>
              <a:rPr lang="fr-FR" sz="2400" dirty="0" smtClean="0"/>
              <a:t>…).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19801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41533" y="227061"/>
            <a:ext cx="320471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7" y="1659203"/>
            <a:ext cx="9065623" cy="398395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Can’t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have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acces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restrictions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such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as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grant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/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revoke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Not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recommended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 for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big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databases</a:t>
            </a: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The maximum number of columns in one table is 2000 columns, you can increase it at the time of compiling the program.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SQL 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statement is only limited to a million bytes.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The 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maximum number of tables in the Join clause is 64 tables.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Its performance is poor when working on networks</a:t>
            </a:r>
            <a:endParaRPr lang="fr-FR" sz="2200" dirty="0">
              <a:latin typeface="Calibri (Body)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r>
              <a:rPr lang="fr-FR" dirty="0" smtClean="0"/>
              <a:t> </a:t>
            </a:r>
            <a:r>
              <a:rPr lang="fr-FR" sz="100" dirty="0" smtClean="0"/>
              <a:t>oh yeah </a:t>
            </a:r>
            <a:endParaRPr lang="fr-FR" sz="100" dirty="0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186" y="2051918"/>
            <a:ext cx="103531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both </a:t>
            </a:r>
            <a:r>
              <a:rPr lang="en-US" sz="2200" dirty="0"/>
              <a:t>are </a:t>
            </a:r>
            <a:r>
              <a:rPr lang="en-US" sz="2200" dirty="0" smtClean="0"/>
              <a:t>open-source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SQLite is a public domain . It is an “embedded” database which means the database engine runs as a part of your app "server-less". </a:t>
            </a:r>
            <a:endParaRPr lang="en-US" sz="2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MySQL </a:t>
            </a:r>
            <a:r>
              <a:rPr lang="en-US" sz="2200" dirty="0"/>
              <a:t>is a database server so you have to install it somewhere and then connect to it from your app , so </a:t>
            </a:r>
            <a:r>
              <a:rPr lang="en-US" sz="2200" dirty="0" smtClean="0"/>
              <a:t>is </a:t>
            </a:r>
            <a:r>
              <a:rPr lang="en-US" sz="2200" dirty="0"/>
              <a:t>PostgreSQL 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SQLite supports only five types: BLOB, NULL, INTEGER, TEXT, REAL, and about the size it's so small, less than 2 MB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and PostgreSQL support almost everything. and the size they are much larger in size than the SQLite.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7" y="39189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/>
              <a:t>SQLite vs ( MySQL &amp; PostgreSQL 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186" y="810866"/>
            <a:ext cx="9980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is much to set these two databases apart, and there are reasons to favor one over the other, depending on the use case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460274" y="705394"/>
            <a:ext cx="207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use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6709" y="2573383"/>
            <a:ext cx="327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Education and </a:t>
            </a:r>
            <a:r>
              <a:rPr lang="en-US" b="1" dirty="0" smtClean="0"/>
              <a:t>Training</a:t>
            </a:r>
          </a:p>
          <a:p>
            <a:r>
              <a:rPr lang="en-US" b="1" dirty="0"/>
              <a:t>Internal or temporary </a:t>
            </a:r>
            <a:r>
              <a:rPr lang="en-US" b="1" dirty="0" smtClean="0"/>
              <a:t>databases</a:t>
            </a:r>
          </a:p>
          <a:p>
            <a:r>
              <a:rPr lang="en-US" b="1" dirty="0"/>
              <a:t>Data </a:t>
            </a:r>
            <a:r>
              <a:rPr lang="en-US" b="1" dirty="0" smtClean="0"/>
              <a:t>analysis</a:t>
            </a:r>
          </a:p>
          <a:p>
            <a:r>
              <a:rPr lang="en-US" b="1" dirty="0"/>
              <a:t>Application file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2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560320" y="2834640"/>
            <a:ext cx="5622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Big </a:t>
            </a:r>
            <a:r>
              <a:rPr lang="en-US" b="1" dirty="0" smtClean="0"/>
              <a:t>data</a:t>
            </a:r>
          </a:p>
          <a:p>
            <a:r>
              <a:rPr lang="en-US" b="1" dirty="0"/>
              <a:t>Is the data separated from the application by a </a:t>
            </a:r>
            <a:r>
              <a:rPr lang="en-US" b="1" dirty="0" smtClean="0"/>
              <a:t>network</a:t>
            </a:r>
          </a:p>
          <a:p>
            <a:r>
              <a:rPr lang="en-US" b="1" dirty="0" smtClean="0"/>
              <a:t>When Many </a:t>
            </a:r>
            <a:r>
              <a:rPr lang="en-US" b="1" dirty="0"/>
              <a:t>concurrent </a:t>
            </a:r>
            <a:r>
              <a:rPr lang="en-US" b="1" dirty="0" smtClean="0"/>
              <a:t>writers</a:t>
            </a:r>
          </a:p>
          <a:p>
            <a:r>
              <a:rPr lang="en-US" b="1" dirty="0"/>
              <a:t>High-volume </a:t>
            </a:r>
            <a:r>
              <a:rPr lang="en-US" b="1" dirty="0" smtClean="0"/>
              <a:t>Websites</a:t>
            </a:r>
          </a:p>
          <a:p>
            <a:r>
              <a:rPr lang="en-US" dirty="0"/>
              <a:t>Where high-security features are required for data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7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61228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06143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65948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43338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589733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4" y="4553743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494559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</a:t>
            </a:r>
            <a:r>
              <a:rPr lang="fr-FR" b="1" dirty="0" err="1"/>
              <a:t>sqlite</a:t>
            </a:r>
            <a:endParaRPr lang="fr-F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87943" y="591235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3577" y="3494559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6223" y="5912354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&amp; Présentation générale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Les langage &amp; les interfaces </a:t>
              </a: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Métadonnées &amp; transaction</a:t>
              </a: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812506" y="4871748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Avantage &amp; inconvénients </a:t>
              </a: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Sécurité &amp; droits d’</a:t>
              </a:r>
              <a:r>
                <a:rPr kumimoji="0" lang="fr-F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accés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DB </a:t>
            </a:r>
            <a:r>
              <a:rPr lang="fr-FR" b="1" dirty="0"/>
              <a:t>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3224" y="1576645"/>
            <a:ext cx="345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We will use the DB </a:t>
            </a:r>
            <a:r>
              <a:rPr lang="en-US" sz="2200" dirty="0" err="1" smtClean="0"/>
              <a:t>brower</a:t>
            </a:r>
            <a:r>
              <a:rPr lang="en-US" sz="2200" dirty="0" smtClean="0"/>
              <a:t> for SQLite in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 smtClean="0"/>
              <a:t>It’s</a:t>
            </a:r>
            <a:r>
              <a:rPr lang="fr-FR" sz="2200" dirty="0" smtClean="0"/>
              <a:t> an open </a:t>
            </a:r>
            <a:r>
              <a:rPr lang="fr-FR" sz="2200" dirty="0"/>
              <a:t>source and </a:t>
            </a:r>
            <a:r>
              <a:rPr lang="fr-FR" sz="2200" dirty="0" err="1"/>
              <a:t>visual</a:t>
            </a:r>
            <a:r>
              <a:rPr lang="fr-FR" sz="2200" dirty="0"/>
              <a:t> </a:t>
            </a:r>
            <a:r>
              <a:rPr lang="fr-FR" sz="2200" dirty="0" err="1"/>
              <a:t>Tool</a:t>
            </a:r>
            <a:r>
              <a:rPr lang="fr-FR" sz="2200" dirty="0" smtClean="0"/>
              <a:t>.</a:t>
            </a:r>
            <a:r>
              <a:rPr lang="en-US" sz="2200" dirty="0" smtClean="0"/>
              <a:t> </a:t>
            </a:r>
            <a:endParaRPr lang="fr-FR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1206501"/>
            <a:ext cx="8778892" cy="5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</a:t>
            </a:r>
            <a:r>
              <a:rPr lang="fr-FR" sz="2400" dirty="0" smtClean="0"/>
              <a:t>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</a:t>
            </a:r>
            <a:r>
              <a:rPr lang="fr-FR" sz="2400" dirty="0" smtClean="0"/>
              <a:t>Index.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</a:t>
            </a:r>
            <a:r>
              <a:rPr lang="fr-FR" sz="2400" dirty="0" smtClean="0"/>
              <a:t>Vue.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 smtClean="0">
                <a:solidFill>
                  <a:prstClr val="black"/>
                </a:solidFill>
              </a:rPr>
              <a:t>Triggers.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/>
              <a:t>Exute</a:t>
            </a:r>
            <a:r>
              <a:rPr lang="en-US" sz="2400" dirty="0"/>
              <a:t>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</a:t>
            </a:r>
            <a:r>
              <a:rPr lang="en-US" sz="2400" dirty="0" smtClean="0"/>
              <a:t>on the table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</a:t>
            </a:r>
            <a:r>
              <a:rPr lang="en-US" sz="2400" dirty="0" smtClean="0"/>
              <a:t>with types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11337"/>
            <a:ext cx="4085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</a:t>
            </a:r>
            <a:r>
              <a:rPr lang="en-US" sz="2400" dirty="0" smtClean="0"/>
              <a:t>“alter table” 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62" y="1331493"/>
            <a:ext cx="3465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</a:t>
            </a:r>
            <a:r>
              <a:rPr lang="en-US" sz="2400" dirty="0" smtClean="0"/>
              <a:t>the table 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" y="16593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30" y="15454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7369" y="2070758"/>
            <a:ext cx="9548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A Database Management System (DBMS) is a software package designed to store, retrieve, define, and manage data in a database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The DBMS manages incoming data, organizes it, and provides ways for the data to be modified or extracted by users or other programs.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4692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1674845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55" y="1265968"/>
            <a:ext cx="6851775" cy="55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9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182245" y="16404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182245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can do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There are 5 types of locks in SQLite, for </a:t>
            </a:r>
            <a:r>
              <a:rPr lang="fr-FR" sz="2400" dirty="0" err="1"/>
              <a:t>each</a:t>
            </a:r>
            <a:r>
              <a:rPr lang="fr-FR" sz="2400" dirty="0"/>
              <a:t> one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there’s</a:t>
            </a:r>
            <a:r>
              <a:rPr lang="fr-FR" sz="2400" dirty="0"/>
              <a:t> a lock </a:t>
            </a:r>
            <a:r>
              <a:rPr lang="fr-FR" sz="2400" dirty="0" err="1"/>
              <a:t>unless</a:t>
            </a:r>
            <a:r>
              <a:rPr lang="fr-FR" sz="2400" dirty="0"/>
              <a:t> the « </a:t>
            </a:r>
            <a:r>
              <a:rPr lang="fr-FR" sz="2400" dirty="0" err="1"/>
              <a:t>unlocked</a:t>
            </a:r>
            <a:r>
              <a:rPr lang="fr-FR" sz="2400" dirty="0"/>
              <a:t> » type </a:t>
            </a:r>
            <a:r>
              <a:rPr lang="fr-FR" sz="2400" dirty="0" err="1"/>
              <a:t>which</a:t>
            </a:r>
            <a:r>
              <a:rPr lang="fr-FR" sz="2400" dirty="0"/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09318" y="283982"/>
            <a:ext cx="160709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35934" y="335433"/>
            <a:ext cx="413439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40" y="2340854"/>
            <a:ext cx="498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Server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96672" y="1265968"/>
            <a:ext cx="5169888" cy="7065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DBMS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9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fr-FR" sz="29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06343" y="2340854"/>
            <a:ext cx="4985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Free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smtClean="0">
                <a:solidFill>
                  <a:prstClr val="black"/>
                </a:solidFill>
              </a:rPr>
              <a:t>MySQL </a:t>
            </a:r>
            <a:endParaRPr lang="fr-FR" sz="2400" dirty="0">
              <a:solidFill>
                <a:prstClr val="black"/>
              </a:solidFill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smtClean="0">
                <a:solidFill>
                  <a:prstClr val="black"/>
                </a:solidFill>
              </a:rPr>
              <a:t>PostgreSQL </a:t>
            </a:r>
            <a:endParaRPr lang="fr-FR" sz="2400" dirty="0">
              <a:solidFill>
                <a:prstClr val="black"/>
              </a:solidFill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 smtClean="0">
                <a:solidFill>
                  <a:prstClr val="black"/>
                </a:solidFill>
              </a:rPr>
              <a:t>MariaDB</a:t>
            </a: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Embedded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 smtClean="0">
                <a:solidFill>
                  <a:prstClr val="black"/>
                </a:solidFill>
              </a:rPr>
              <a:t>SQLite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6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214846" y="1101536"/>
            <a:ext cx="9000308" cy="5432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4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: </a:t>
            </a:r>
            <a:r>
              <a:rPr lang="fr-FR" sz="24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4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97680" y="186278"/>
            <a:ext cx="4029372" cy="745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4" y="2820028"/>
            <a:ext cx="6113736" cy="35363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" y="2820028"/>
            <a:ext cx="6028755" cy="3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3261376" y="261055"/>
            <a:ext cx="566924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BEGIN EXCLUSIVE et COMMIT</a:t>
            </a:r>
            <a:endParaRPr lang="fr-FR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640080" y="1360230"/>
            <a:ext cx="9888583" cy="4293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4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: </a:t>
            </a:r>
            <a:r>
              <a:rPr lang="en-US" sz="2400" dirty="0" smtClean="0">
                <a:latin typeface="Lao UI" panose="020B0502040204020203" pitchFamily="34" charset="0"/>
                <a:cs typeface="Lao UI" panose="020B0502040204020203" pitchFamily="34" charset="0"/>
              </a:rPr>
              <a:t>Two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031570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513909" y="193273"/>
            <a:ext cx="4990011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and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4" y="1201783"/>
            <a:ext cx="9452666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9385" y="94185"/>
            <a:ext cx="609867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</a:t>
            </a:r>
            <a:r>
              <a:rPr lang="fr-FR" sz="3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100002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82" y="1254034"/>
            <a:ext cx="8830218" cy="56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6369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635624" y="266642"/>
            <a:ext cx="6971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REPLACE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, IGNORE, FAIL, ABORT</a:t>
            </a:r>
            <a:endParaRPr lang="fr-FR" sz="3700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7C833-EF4E-4A24-BC43-A6A9F4F3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08" y="1227909"/>
            <a:ext cx="9031092" cy="56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58231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trigger.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15521" y="192185"/>
            <a:ext cx="6296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7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2" y="1407505"/>
            <a:ext cx="9423037" cy="5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SQLite</a:t>
            </a:r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introduction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7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75135" y="237404"/>
            <a:ext cx="2325188" cy="8409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078342"/>
            <a:ext cx="8470900" cy="577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05065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</a:t>
            </a:r>
            <a:r>
              <a:rPr lang="en-US" sz="2400" dirty="0" smtClean="0"/>
              <a:t>“pragma </a:t>
            </a:r>
            <a:r>
              <a:rPr lang="en-US" sz="2400" dirty="0" err="1" smtClean="0"/>
              <a:t>table_info</a:t>
            </a:r>
            <a:r>
              <a:rPr lang="en-US" sz="2400" dirty="0" smtClean="0"/>
              <a:t>() </a:t>
            </a:r>
            <a:r>
              <a:rPr lang="en-US" sz="2400" dirty="0"/>
              <a:t>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about the table “master”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12968"/>
            <a:ext cx="8039099" cy="564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46365"/>
            <a:ext cx="400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</a:t>
            </a:r>
            <a:r>
              <a:rPr lang="en-US" sz="2400" dirty="0" smtClean="0"/>
              <a:t>” types that like table 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is all the table in the database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1634" y="245524"/>
            <a:ext cx="2286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79665"/>
            <a:ext cx="401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</a:t>
            </a:r>
            <a:r>
              <a:rPr lang="en-US" sz="2400" dirty="0" smtClean="0"/>
              <a:t>*” and specify the table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is all tables “master” in the database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1122680"/>
            <a:ext cx="826770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6365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238695"/>
            <a:ext cx="8191500" cy="561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1109409"/>
            <a:ext cx="38862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The same as the last slide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8088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977555"/>
            <a:ext cx="8521700" cy="5880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39965"/>
            <a:ext cx="3771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</a:t>
            </a:r>
            <a:r>
              <a:rPr lang="en-US" sz="2400" dirty="0" smtClean="0"/>
              <a:t>*” types index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is all the indexes in the database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0976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92" y="2100002"/>
            <a:ext cx="9874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/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Data </a:t>
            </a:r>
            <a:r>
              <a:rPr lang="fr-FR" sz="2400" dirty="0" err="1"/>
              <a:t>Integrality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Block </a:t>
            </a:r>
            <a:r>
              <a:rPr lang="fr-FR" sz="2400" dirty="0" err="1"/>
              <a:t>unauthorized</a:t>
            </a:r>
            <a:r>
              <a:rPr lang="fr-FR" sz="2400" dirty="0"/>
              <a:t>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8658" y="2089549"/>
            <a:ext cx="9933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SQLite has no way to defend open the database file and overwrite </a:t>
            </a:r>
            <a:r>
              <a:rPr lang="en-US" sz="2400" dirty="0" smtClean="0"/>
              <a:t>it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best solution for storing sensitive data in SQLite is to encrypt it before storage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you prefer not to encrypt the data yourself, SQLite has an extension called </a:t>
            </a:r>
            <a:r>
              <a:rPr lang="en-US" sz="2400" dirty="0" err="1"/>
              <a:t>SQLCipher</a:t>
            </a:r>
            <a:r>
              <a:rPr lang="en-US" sz="2400" dirty="0"/>
              <a:t> that will perform encryption. the community edition is open source.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74" y="3475972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03" y="2224268"/>
            <a:ext cx="10113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SQLite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provide</a:t>
            </a:r>
            <a:r>
              <a:rPr lang="fr-FR" sz="2400" dirty="0"/>
              <a:t> a control </a:t>
            </a:r>
            <a:r>
              <a:rPr lang="fr-FR" sz="2400" dirty="0" err="1"/>
              <a:t>mechanism</a:t>
            </a:r>
            <a:r>
              <a:rPr lang="fr-FR" sz="2400" dirty="0"/>
              <a:t> to </a:t>
            </a:r>
            <a:r>
              <a:rPr lang="fr-FR" sz="2400" dirty="0" err="1"/>
              <a:t>access</a:t>
            </a:r>
            <a:r>
              <a:rPr lang="fr-FR" sz="2400" dirty="0"/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only</a:t>
            </a:r>
            <a:r>
              <a:rPr lang="fr-FR" sz="2400" dirty="0"/>
              <a:t> Access Permission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provided</a:t>
            </a:r>
            <a:r>
              <a:rPr lang="fr-FR" sz="2400" dirty="0"/>
              <a:t> by the Operating System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3265" y="1410355"/>
            <a:ext cx="1088283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Written 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in C and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queryable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with conventional SQL</a:t>
            </a:r>
            <a:r>
              <a:rPr lang="en-US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Is </a:t>
            </a:r>
            <a:r>
              <a:rPr lang="en-US" sz="2400" dirty="0"/>
              <a:t>an embeddable open source </a:t>
            </a:r>
            <a:r>
              <a:rPr lang="en-US" sz="2400" dirty="0" smtClean="0"/>
              <a:t>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Does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not reproduce the usual client-server scheme but is directly integrated into programs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sage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</TotalTime>
  <Words>1915</Words>
  <Application>Microsoft Office PowerPoint</Application>
  <PresentationFormat>Widescreen</PresentationFormat>
  <Paragraphs>396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3" baseType="lpstr">
      <vt:lpstr>游ゴシック</vt:lpstr>
      <vt:lpstr>Arial</vt:lpstr>
      <vt:lpstr>Calibri</vt:lpstr>
      <vt:lpstr>Calibri (Body)</vt:lpstr>
      <vt:lpstr>Calibri Light</vt:lpstr>
      <vt:lpstr>Constantia</vt:lpstr>
      <vt:lpstr>Courier New</vt:lpstr>
      <vt:lpstr>Lao UI</vt:lpstr>
      <vt:lpstr>Lato Black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271</cp:revision>
  <dcterms:created xsi:type="dcterms:W3CDTF">2018-11-23T17:28:28Z</dcterms:created>
  <dcterms:modified xsi:type="dcterms:W3CDTF">2021-03-09T10:47:03Z</dcterms:modified>
</cp:coreProperties>
</file>