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71"/>
  </p:notesMasterIdLst>
  <p:handoutMasterIdLst>
    <p:handoutMasterId r:id="rId72"/>
  </p:handoutMasterIdLst>
  <p:sldIdLst>
    <p:sldId id="257" r:id="rId2"/>
    <p:sldId id="258" r:id="rId3"/>
    <p:sldId id="259" r:id="rId4"/>
    <p:sldId id="266" r:id="rId5"/>
    <p:sldId id="267" r:id="rId6"/>
    <p:sldId id="269" r:id="rId7"/>
    <p:sldId id="260" r:id="rId8"/>
    <p:sldId id="276" r:id="rId9"/>
    <p:sldId id="311" r:id="rId10"/>
    <p:sldId id="312" r:id="rId11"/>
    <p:sldId id="261" r:id="rId12"/>
    <p:sldId id="315" r:id="rId13"/>
    <p:sldId id="283" r:id="rId14"/>
    <p:sldId id="287" r:id="rId15"/>
    <p:sldId id="285" r:id="rId16"/>
    <p:sldId id="317" r:id="rId17"/>
    <p:sldId id="286" r:id="rId18"/>
    <p:sldId id="318" r:id="rId19"/>
    <p:sldId id="319" r:id="rId20"/>
    <p:sldId id="288" r:id="rId21"/>
    <p:sldId id="320" r:id="rId22"/>
    <p:sldId id="289" r:id="rId23"/>
    <p:sldId id="321" r:id="rId24"/>
    <p:sldId id="291" r:id="rId25"/>
    <p:sldId id="290" r:id="rId26"/>
    <p:sldId id="323" r:id="rId27"/>
    <p:sldId id="292" r:id="rId28"/>
    <p:sldId id="324" r:id="rId29"/>
    <p:sldId id="325" r:id="rId30"/>
    <p:sldId id="326" r:id="rId31"/>
    <p:sldId id="293" r:id="rId32"/>
    <p:sldId id="294" r:id="rId33"/>
    <p:sldId id="327" r:id="rId34"/>
    <p:sldId id="322" r:id="rId35"/>
    <p:sldId id="310" r:id="rId36"/>
    <p:sldId id="297" r:id="rId37"/>
    <p:sldId id="330" r:id="rId38"/>
    <p:sldId id="329" r:id="rId39"/>
    <p:sldId id="296" r:id="rId40"/>
    <p:sldId id="298" r:id="rId41"/>
    <p:sldId id="331" r:id="rId42"/>
    <p:sldId id="299" r:id="rId43"/>
    <p:sldId id="332" r:id="rId44"/>
    <p:sldId id="328" r:id="rId45"/>
    <p:sldId id="307" r:id="rId46"/>
    <p:sldId id="334" r:id="rId47"/>
    <p:sldId id="308" r:id="rId48"/>
    <p:sldId id="270" r:id="rId49"/>
    <p:sldId id="273" r:id="rId50"/>
    <p:sldId id="274" r:id="rId51"/>
    <p:sldId id="262" r:id="rId52"/>
    <p:sldId id="277" r:id="rId53"/>
    <p:sldId id="281" r:id="rId54"/>
    <p:sldId id="282" r:id="rId55"/>
    <p:sldId id="263" r:id="rId56"/>
    <p:sldId id="278" r:id="rId57"/>
    <p:sldId id="295" r:id="rId58"/>
    <p:sldId id="300" r:id="rId59"/>
    <p:sldId id="301" r:id="rId60"/>
    <p:sldId id="302" r:id="rId61"/>
    <p:sldId id="304" r:id="rId62"/>
    <p:sldId id="314" r:id="rId63"/>
    <p:sldId id="303" r:id="rId64"/>
    <p:sldId id="305" r:id="rId65"/>
    <p:sldId id="306" r:id="rId66"/>
    <p:sldId id="264" r:id="rId67"/>
    <p:sldId id="279" r:id="rId68"/>
    <p:sldId id="313" r:id="rId69"/>
    <p:sldId id="265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F9C"/>
    <a:srgbClr val="FE9016"/>
    <a:srgbClr val="FFE575"/>
    <a:srgbClr val="E0ED93"/>
    <a:srgbClr val="A1B81F"/>
    <a:srgbClr val="0087AF"/>
    <a:srgbClr val="E6E6E6"/>
    <a:srgbClr val="C00000"/>
    <a:srgbClr val="E2B700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3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3936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6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126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522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27/02/2021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27/02/2021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699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27/02/2021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fif"/><Relationship Id="rId5" Type="http://schemas.openxmlformats.org/officeDocument/2006/relationships/image" Target="../media/image7.jfif"/><Relationship Id="rId4" Type="http://schemas.openxmlformats.org/officeDocument/2006/relationships/image" Target="../media/image6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3716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OUTHMANE</a:t>
            </a:r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AEK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88857" y="1046052"/>
            <a:ext cx="4889543" cy="13491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548514" y="415829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Installation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281446"/>
            <a:ext cx="4791744" cy="3724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305348"/>
            <a:ext cx="4572638" cy="3543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83" y="1305348"/>
            <a:ext cx="4563112" cy="3515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869" y="1305348"/>
            <a:ext cx="4544059" cy="3543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57" y="1329165"/>
            <a:ext cx="4572638" cy="3534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81" y="1857581"/>
            <a:ext cx="4563112" cy="3524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17" y="1329165"/>
            <a:ext cx="6387063" cy="40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8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2237291" y="2481956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754" y="2681905"/>
            <a:ext cx="1026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DDL ( data definition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02183" y="287393"/>
            <a:ext cx="395804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44025" y="2409164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pPr lvl="1"/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Table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Index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Vue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>
                <a:solidFill>
                  <a:prstClr val="black"/>
                </a:solidFill>
              </a:rPr>
              <a:t>Triggers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44025" y="1561216"/>
            <a:ext cx="45026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</a:t>
            </a:r>
            <a:r>
              <a:rPr lang="fr-FR" sz="3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39046" y="339605"/>
            <a:ext cx="415398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79" y="1150555"/>
            <a:ext cx="8156921" cy="5662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69" y="1619794"/>
            <a:ext cx="325265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new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Name the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Save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43549" y="267248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063909"/>
            <a:ext cx="8011886" cy="579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08" y="1541416"/>
            <a:ext cx="4000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table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a name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attributes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 “ to save the table </a:t>
            </a:r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80114" y="299332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19" y="1541416"/>
            <a:ext cx="4202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execute SQL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 create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/>
              <a:t>Exute</a:t>
            </a:r>
            <a:r>
              <a:rPr lang="en-US" sz="2400" dirty="0"/>
              <a:t> the code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138988"/>
            <a:ext cx="8011886" cy="57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3" y="1218251"/>
            <a:ext cx="7828547" cy="563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926" y="1638337"/>
            <a:ext cx="3384884" cy="14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Right-click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table </a:t>
            </a:r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926" y="1638337"/>
            <a:ext cx="367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ok to save changes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8" y="1006397"/>
            <a:ext cx="7991952" cy="5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043" y="1638337"/>
            <a:ext cx="3915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alter table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83" y="1006397"/>
            <a:ext cx="8106817" cy="5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Arc plein 35"/>
          <p:cNvSpPr/>
          <p:nvPr/>
        </p:nvSpPr>
        <p:spPr>
          <a:xfrm>
            <a:off x="-4373059" y="353518"/>
            <a:ext cx="6248611" cy="6793104"/>
          </a:xfrm>
          <a:prstGeom prst="blockArc">
            <a:avLst>
              <a:gd name="adj1" fmla="val 17562655"/>
              <a:gd name="adj2" fmla="val 4024189"/>
              <a:gd name="adj3" fmla="val 0"/>
            </a:avLst>
          </a:prstGeom>
          <a:solidFill>
            <a:srgbClr val="920092"/>
          </a:solidFill>
          <a:ln w="38100"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1209822" y="1546626"/>
            <a:ext cx="7548258" cy="4972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271" tIns="58420" rIns="58420" bIns="58420" numCol="1" spcCol="1270" anchor="ctr" anchorCtr="0">
            <a:noAutofit/>
          </a:bodyPr>
          <a:lstStyle/>
          <a:p>
            <a:pPr marL="0" marR="0" lvl="0" indent="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&amp; Présentation générale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e 52"/>
          <p:cNvGrpSpPr/>
          <p:nvPr/>
        </p:nvGrpSpPr>
        <p:grpSpPr>
          <a:xfrm>
            <a:off x="2020712" y="2855012"/>
            <a:ext cx="9029508" cy="458632"/>
            <a:chOff x="2588068" y="2477096"/>
            <a:chExt cx="4763785" cy="471522"/>
          </a:xfrm>
          <a:solidFill>
            <a:schemeClr val="accent2"/>
          </a:solidFill>
        </p:grpSpPr>
        <p:sp>
          <p:nvSpPr>
            <p:cNvPr id="6" name="Rectangle 5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grpFill/>
            <a:ln>
              <a:solidFill>
                <a:srgbClr val="FE830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FE8301"/>
            </a:solidFill>
            <a:ln>
              <a:solidFill>
                <a:srgbClr val="FE830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Les langage &amp; les interfaces </a:t>
              </a:r>
            </a:p>
          </p:txBody>
        </p:sp>
      </p:grpSp>
      <p:grpSp>
        <p:nvGrpSpPr>
          <p:cNvPr id="8" name="Groupe 51"/>
          <p:cNvGrpSpPr/>
          <p:nvPr/>
        </p:nvGrpSpPr>
        <p:grpSpPr>
          <a:xfrm>
            <a:off x="1793514" y="4136676"/>
            <a:ext cx="9256706" cy="470333"/>
            <a:chOff x="2350241" y="3149046"/>
            <a:chExt cx="5001612" cy="483552"/>
          </a:xfrm>
          <a:solidFill>
            <a:srgbClr val="A1B81F"/>
          </a:solidFill>
        </p:grpSpPr>
        <p:sp>
          <p:nvSpPr>
            <p:cNvPr id="9" name="Rectangle 8"/>
            <p:cNvSpPr/>
            <p:nvPr/>
          </p:nvSpPr>
          <p:spPr>
            <a:xfrm>
              <a:off x="2350241" y="316107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350241" y="314904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Métadonnées &amp; transaction</a:t>
              </a:r>
            </a:p>
          </p:txBody>
        </p:sp>
      </p:grpSp>
      <p:grpSp>
        <p:nvGrpSpPr>
          <p:cNvPr id="14" name="Groupe 47"/>
          <p:cNvGrpSpPr/>
          <p:nvPr/>
        </p:nvGrpSpPr>
        <p:grpSpPr>
          <a:xfrm>
            <a:off x="1611296" y="4832082"/>
            <a:ext cx="8179818" cy="458632"/>
            <a:chOff x="1349390" y="5936478"/>
            <a:chExt cx="6002463" cy="471522"/>
          </a:xfrm>
          <a:solidFill>
            <a:srgbClr val="E2B700"/>
          </a:solidFill>
        </p:grpSpPr>
        <p:sp>
          <p:nvSpPr>
            <p:cNvPr id="15" name="Rectangle 14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Avantage &amp; inconvénients </a:t>
              </a:r>
            </a:p>
          </p:txBody>
        </p:sp>
      </p:grpSp>
      <p:sp>
        <p:nvSpPr>
          <p:cNvPr id="17" name="Ellipse 39"/>
          <p:cNvSpPr/>
          <p:nvPr/>
        </p:nvSpPr>
        <p:spPr>
          <a:xfrm>
            <a:off x="994540" y="14734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Ellipse 41"/>
          <p:cNvSpPr/>
          <p:nvPr/>
        </p:nvSpPr>
        <p:spPr>
          <a:xfrm>
            <a:off x="1561422" y="2799024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Ellipse 42"/>
          <p:cNvSpPr/>
          <p:nvPr/>
        </p:nvSpPr>
        <p:spPr>
          <a:xfrm>
            <a:off x="1271100" y="4814419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Ellipse 46"/>
          <p:cNvSpPr/>
          <p:nvPr/>
        </p:nvSpPr>
        <p:spPr>
          <a:xfrm>
            <a:off x="1503192" y="4085198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2" name="Connecteur droit 59"/>
          <p:cNvCxnSpPr/>
          <p:nvPr/>
        </p:nvCxnSpPr>
        <p:spPr>
          <a:xfrm>
            <a:off x="419545" y="769574"/>
            <a:ext cx="7738652" cy="2163"/>
          </a:xfrm>
          <a:prstGeom prst="line">
            <a:avLst/>
          </a:prstGeom>
          <a:ln w="57150">
            <a:solidFill>
              <a:srgbClr val="0087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tre 1"/>
          <p:cNvSpPr txBox="1">
            <a:spLocks/>
          </p:cNvSpPr>
          <p:nvPr/>
        </p:nvSpPr>
        <p:spPr>
          <a:xfrm>
            <a:off x="534620" y="38398"/>
            <a:ext cx="105156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239E63-BFD0-467B-9702-0CEB43A4E474}"/>
              </a:ext>
            </a:extLst>
          </p:cNvPr>
          <p:cNvSpPr/>
          <p:nvPr/>
        </p:nvSpPr>
        <p:spPr>
          <a:xfrm>
            <a:off x="1735749" y="2188611"/>
            <a:ext cx="8055365" cy="497289"/>
          </a:xfrm>
          <a:prstGeom prst="rect">
            <a:avLst/>
          </a:prstGeom>
          <a:solidFill>
            <a:srgbClr val="0087AF"/>
          </a:solidFill>
          <a:ln>
            <a:solidFill>
              <a:srgbClr val="0087A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Outil choisi &amp; installation</a:t>
            </a:r>
          </a:p>
        </p:txBody>
      </p:sp>
      <p:sp>
        <p:nvSpPr>
          <p:cNvPr id="26" name="Ellipse 56"/>
          <p:cNvSpPr/>
          <p:nvPr/>
        </p:nvSpPr>
        <p:spPr>
          <a:xfrm>
            <a:off x="1381448" y="21570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e 47"/>
          <p:cNvGrpSpPr/>
          <p:nvPr/>
        </p:nvGrpSpPr>
        <p:grpSpPr>
          <a:xfrm>
            <a:off x="1284861" y="5530390"/>
            <a:ext cx="7473219" cy="458632"/>
            <a:chOff x="1349390" y="5936478"/>
            <a:chExt cx="6002463" cy="471522"/>
          </a:xfrm>
          <a:solidFill>
            <a:srgbClr val="727272"/>
          </a:solidFill>
        </p:grpSpPr>
        <p:sp>
          <p:nvSpPr>
            <p:cNvPr id="29" name="Rectangle 28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Difficultés rencontrés durant le travail</a:t>
              </a:r>
            </a:p>
          </p:txBody>
        </p:sp>
      </p:grpSp>
      <p:sp>
        <p:nvSpPr>
          <p:cNvPr id="31" name="Ellipse 42"/>
          <p:cNvSpPr/>
          <p:nvPr/>
        </p:nvSpPr>
        <p:spPr>
          <a:xfrm>
            <a:off x="922548" y="5473061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e 48"/>
          <p:cNvGrpSpPr/>
          <p:nvPr/>
        </p:nvGrpSpPr>
        <p:grpSpPr>
          <a:xfrm>
            <a:off x="1863897" y="3508932"/>
            <a:ext cx="9784151" cy="458632"/>
            <a:chOff x="1723482" y="5291917"/>
            <a:chExt cx="5628371" cy="471522"/>
          </a:xfrm>
          <a:solidFill>
            <a:srgbClr val="A1B81F"/>
          </a:solidFill>
        </p:grpSpPr>
        <p:sp>
          <p:nvSpPr>
            <p:cNvPr id="33" name="Rectangle 32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solidFill>
              <a:srgbClr val="3DBF9C"/>
            </a:solidFill>
            <a:ln>
              <a:solidFill>
                <a:srgbClr val="3DBF9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Sécurité &amp; droits d’</a:t>
              </a:r>
              <a:r>
                <a:rPr kumimoji="0" lang="fr-FR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accés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35" name="Ellipse 43"/>
          <p:cNvSpPr/>
          <p:nvPr/>
        </p:nvSpPr>
        <p:spPr>
          <a:xfrm>
            <a:off x="1610329" y="3437606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317666" y="246329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20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99" y="1114141"/>
            <a:ext cx="7926201" cy="574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262" y="1331493"/>
            <a:ext cx="3465095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Select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table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yes  </a:t>
            </a:r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10246" y="237140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21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04952"/>
            <a:ext cx="7924800" cy="575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3" y="1734590"/>
            <a:ext cx="389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</p:spTree>
    <p:extLst>
      <p:ext uri="{BB962C8B-B14F-4D97-AF65-F5344CB8AC3E}">
        <p14:creationId xmlns:p14="http://schemas.microsoft.com/office/powerpoint/2010/main" val="3169332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19" y="1221238"/>
            <a:ext cx="7808432" cy="563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6919" y="1363580"/>
            <a:ext cx="40393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Give the index a name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flesh button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“ok” to save the work </a:t>
            </a:r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07" y="1697485"/>
            <a:ext cx="4292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20" y="1180175"/>
            <a:ext cx="7898880" cy="56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6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698966" y="206336"/>
            <a:ext cx="49246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54" y="1136949"/>
            <a:ext cx="7880546" cy="5721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530" y="1685108"/>
            <a:ext cx="3302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index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the button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Then 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951780"/>
            <a:ext cx="8181703" cy="590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699991"/>
            <a:ext cx="3073214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Choose the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“yes”</a:t>
            </a:r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7" y="1081976"/>
            <a:ext cx="8004504" cy="57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83" y="1775862"/>
            <a:ext cx="4096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075939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</a:t>
            </a:r>
            <a:r>
              <a:rPr lang="en-US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3" y="1267097"/>
            <a:ext cx="7758967" cy="559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9" y="1959428"/>
            <a:ext cx="4198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usage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90" y="1082601"/>
            <a:ext cx="7989165" cy="57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7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83" y="1762922"/>
            <a:ext cx="3078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7" y="1046079"/>
            <a:ext cx="8051074" cy="58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</a:t>
            </a:r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&amp;</a:t>
            </a:r>
          </a:p>
          <a:p>
            <a:pPr lvl="0" algn="r">
              <a:defRPr/>
            </a:pPr>
            <a:r>
              <a:rPr lang="fr-FR" sz="6000" b="1" dirty="0" err="1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1907176"/>
            <a:ext cx="4001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42" y="979714"/>
            <a:ext cx="8154558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7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93242" y="208976"/>
            <a:ext cx="471735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en-US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881050"/>
            <a:ext cx="451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23" y="1181863"/>
            <a:ext cx="7862978" cy="56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7" y="1240971"/>
            <a:ext cx="7804964" cy="561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783" y="1762922"/>
            <a:ext cx="3395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1120972"/>
            <a:ext cx="7974875" cy="5737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881050"/>
            <a:ext cx="4319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980714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77474" y="2802485"/>
            <a:ext cx="11614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DML ( data manipulation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9651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en-GB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7613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2149523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28309" y="280430"/>
            <a:ext cx="312202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17F9B2-2E14-45FC-BE07-77A6FB6D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97" y="1091380"/>
            <a:ext cx="7724603" cy="577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76" y="1632857"/>
            <a:ext cx="4390433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Select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Click on the button to add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Fill the row with your data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41371" y="228096"/>
            <a:ext cx="34616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AFE180-6231-482F-8324-85AEC016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4" y="1039046"/>
            <a:ext cx="8032955" cy="581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76" y="1632857"/>
            <a:ext cx="4111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Write the query “insert into”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Execute the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2137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80560" y="218680"/>
            <a:ext cx="34355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US" sz="3800" b="0" i="0" u="none" strike="noStrike" kern="1200" cap="none" spc="0" normalizeH="0" baseline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US" sz="3800" b="0" i="0" u="none" strike="noStrike" kern="1200" cap="none" spc="0" normalizeH="0" baseline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86AEC0-F206-431C-9EDF-0580E0F4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84" y="1029630"/>
            <a:ext cx="8082116" cy="5828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Select the table 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- And you will see the data in this table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147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89120" y="292944"/>
            <a:ext cx="351390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GB" sz="3800" b="0" i="0" u="none" strike="noStrike" kern="1200" cap="none" spc="0" normalizeH="0" baseline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GB" sz="3800" b="0" i="0" u="none" strike="noStrike" kern="1200" cap="none" spc="0" normalizeH="0" baseline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963601-3258-4C03-9A58-F333988A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14" y="1103894"/>
            <a:ext cx="8013185" cy="5754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46365"/>
            <a:ext cx="3919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Write the query “select  *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Execute the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157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6022" y="1328425"/>
            <a:ext cx="105177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Database Management System (DBMS) is system software used to store, manipulate, manage, and share information in a database. It is the intermediary between the user and the database.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6053" y="2100002"/>
            <a:ext cx="819101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Proprietary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Microsoft SQL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Free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MySQL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PostgreSQL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MariaDB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Embedded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45874" y="222779"/>
            <a:ext cx="301752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4B75B4-A537-4361-9D65-74186DA7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78" y="1033729"/>
            <a:ext cx="8025828" cy="5824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- On browse data select the field you want to update and change the value and hit enter to save your changes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15246" y="228064"/>
            <a:ext cx="29783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9912B0-57F4-4F62-8C96-737BB485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81" y="1039014"/>
            <a:ext cx="8052619" cy="5818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Write the query “Update”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data is updated successfully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10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58016" y="317401"/>
            <a:ext cx="383563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04154-D819-4F83-9373-09E6547A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16" y="1128351"/>
            <a:ext cx="7933984" cy="572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Select on browse data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Select a row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Click on the button to delete the row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08705" y="254133"/>
            <a:ext cx="386681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847E16-68F9-4535-AAEB-10C225F6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1065083"/>
            <a:ext cx="8032955" cy="5792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Write the query “delete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row is deleted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0961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49546" y="2760282"/>
            <a:ext cx="1074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</a:t>
            </a:r>
            <a:r>
              <a:rPr lang="fr-FR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5026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6828" y="2368622"/>
            <a:ext cx="7531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Access privileges Management doesn’t </a:t>
            </a:r>
          </a:p>
          <a:p>
            <a:pPr algn="ctr"/>
            <a:r>
              <a:rPr lang="en-US" sz="3600" dirty="0"/>
              <a:t>exist in SQLite we will explore this point </a:t>
            </a:r>
          </a:p>
          <a:p>
            <a:pPr algn="ctr"/>
            <a:r>
              <a:rPr lang="en-US" sz="3600" dirty="0"/>
              <a:t>further below.</a:t>
            </a:r>
            <a:endParaRPr lang="fr-FR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-410753" y="2786407"/>
            <a:ext cx="1310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</a:t>
            </a:r>
            <a:r>
              <a:rPr lang="fr-FR" sz="5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354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19191" y="17938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19191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LOCKS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299033" y="343212"/>
            <a:ext cx="77186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DBMS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739122"/>
            <a:ext cx="9933825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and use the various services and 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the correct functioning of the 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400" y="1914192"/>
            <a:ext cx="8498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DBMS are just like any software, needs an interface to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047871" y="409044"/>
            <a:ext cx="7212234" cy="8109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interactive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866685" y="2349904"/>
            <a:ext cx="7939964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 through command line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SQLite tools like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« </a:t>
            </a: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 DB Browser for SQLite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 »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19943" y="3799803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Bibliothèque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    SQLite 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11" y="3907490"/>
            <a:ext cx="1379890" cy="654298"/>
          </a:xfrm>
          <a:prstGeom prst="rect">
            <a:avLst/>
          </a:prstGeom>
        </p:spPr>
      </p:pic>
      <p:sp>
        <p:nvSpPr>
          <p:cNvPr id="36" name="Curved Up Arrow 35"/>
          <p:cNvSpPr/>
          <p:nvPr/>
        </p:nvSpPr>
        <p:spPr>
          <a:xfrm>
            <a:off x="4483366" y="5298403"/>
            <a:ext cx="2555880" cy="850900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6846" y="465207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Importée et utilisée dans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le code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039246" y="3812488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Fichier stocké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89" y="3878228"/>
            <a:ext cx="712821" cy="71282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268" y="4143356"/>
            <a:ext cx="538475" cy="538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7650" y="1250526"/>
            <a:ext cx="10025630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Richard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published in August 2000</a:t>
            </a:r>
          </a:p>
          <a:p>
            <a:pPr marL="342900" lvl="0" indent="-3429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Written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in C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language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open source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library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Accessible by SQL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reproduce the usual client-server scheme but is directly integrated into programs.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/>
      <p:bldP spid="39" grpId="0" animBg="1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678863" y="286719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" y="867467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224578" y="1678417"/>
            <a:ext cx="10553291" cy="731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Insertion,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Update in table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Kotlin language in Android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B6996A-B3D8-4E44-BB77-9667419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2409838"/>
            <a:ext cx="10475258" cy="43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F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0" y="2468893"/>
            <a:ext cx="934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 and </a:t>
            </a:r>
            <a:endParaRPr lang="fr-FR" sz="6000" b="1" dirty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r"/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 </a:t>
            </a:r>
            <a:r>
              <a:rPr lang="fr-FR" sz="6000" b="1" dirty="0" err="1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497559" y="522179"/>
            <a:ext cx="775011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of Security in DBMS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16900"/>
            <a:ext cx="10187918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3DBF9C"/>
                </a:solidFill>
              </a:rPr>
              <a:t>Confidentiality</a:t>
            </a:r>
            <a:r>
              <a:rPr lang="fr-FR" sz="2400" dirty="0"/>
              <a:t> : protection </a:t>
            </a:r>
            <a:r>
              <a:rPr lang="fr-FR" sz="2400" dirty="0" err="1"/>
              <a:t>against</a:t>
            </a:r>
            <a:r>
              <a:rPr lang="fr-FR" sz="2400" dirty="0"/>
              <a:t> data </a:t>
            </a:r>
            <a:r>
              <a:rPr lang="fr-FR" sz="2400" dirty="0" err="1"/>
              <a:t>theft</a:t>
            </a:r>
            <a:r>
              <a:rPr lang="fr-FR" sz="2400" dirty="0"/>
              <a:t> and infiltrations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8658" y="3035157"/>
            <a:ext cx="612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Asserting</a:t>
            </a:r>
            <a:r>
              <a:rPr lang="fr-FR" sz="2400" dirty="0">
                <a:solidFill>
                  <a:prstClr val="black"/>
                </a:solidFill>
              </a:rPr>
              <a:t> Data </a:t>
            </a:r>
            <a:r>
              <a:rPr lang="fr-FR" sz="2400" dirty="0" err="1">
                <a:solidFill>
                  <a:srgbClr val="287C66"/>
                </a:solidFill>
              </a:rPr>
              <a:t>Integrality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5886" y="4007509"/>
            <a:ext cx="584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Block </a:t>
            </a:r>
            <a:r>
              <a:rPr lang="fr-FR" sz="2400" dirty="0" err="1">
                <a:solidFill>
                  <a:prstClr val="black"/>
                </a:solidFill>
              </a:rPr>
              <a:t>unauthorized</a:t>
            </a:r>
            <a:r>
              <a:rPr lang="fr-FR" sz="2400" dirty="0">
                <a:solidFill>
                  <a:prstClr val="black"/>
                </a:solidFill>
              </a:rPr>
              <a:t> Access</a:t>
            </a:r>
            <a:endParaRPr lang="fr-FR" sz="24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0222381-C8F9-426E-B097-D8F317E8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75087" y="426851"/>
            <a:ext cx="90110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Permissions in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0292" y="1753753"/>
            <a:ext cx="10932458" cy="310854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SQLite </a:t>
            </a:r>
            <a:r>
              <a:rPr lang="fr-FR" sz="2800" dirty="0" err="1">
                <a:solidFill>
                  <a:srgbClr val="287C66"/>
                </a:solidFill>
              </a:rPr>
              <a:t>does</a:t>
            </a:r>
            <a:r>
              <a:rPr lang="fr-FR" sz="2800" dirty="0">
                <a:solidFill>
                  <a:srgbClr val="287C66"/>
                </a:solidFill>
              </a:rPr>
              <a:t> not </a:t>
            </a:r>
            <a:r>
              <a:rPr lang="fr-FR" sz="2800" dirty="0" err="1">
                <a:solidFill>
                  <a:srgbClr val="287C66"/>
                </a:solidFill>
              </a:rPr>
              <a:t>provide</a:t>
            </a:r>
            <a:r>
              <a:rPr lang="fr-FR" sz="2800" dirty="0">
                <a:solidFill>
                  <a:srgbClr val="287C66"/>
                </a:solidFill>
              </a:rPr>
              <a:t> 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a control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</a:rPr>
              <a:t>mechanism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 to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</a:rPr>
              <a:t>access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 permissions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Access Permission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one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provided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</a:t>
            </a:r>
            <a:r>
              <a:rPr lang="fr-FR" sz="2800" dirty="0">
                <a:solidFill>
                  <a:srgbClr val="287C66"/>
                </a:solidFill>
              </a:rPr>
              <a:t>Operating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>
                <a:solidFill>
                  <a:srgbClr val="287C66"/>
                </a:solidFill>
              </a:rPr>
              <a:t>System</a:t>
            </a:r>
          </a:p>
          <a:p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0292" y="3606600"/>
            <a:ext cx="107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C6B23D-8379-4B50-B47E-46720EF1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the lack of SQLite Access Rights?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89549"/>
            <a:ext cx="9933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Number</a:t>
            </a:r>
            <a:r>
              <a:rPr lang="fr-FR" sz="2400" dirty="0">
                <a:solidFill>
                  <a:prstClr val="black"/>
                </a:solidFill>
              </a:rPr>
              <a:t> of </a:t>
            </a:r>
            <a:r>
              <a:rPr lang="fr-FR" sz="2400" dirty="0" err="1">
                <a:solidFill>
                  <a:prstClr val="black"/>
                </a:solidFill>
              </a:rPr>
              <a:t>users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 err="1">
                <a:solidFill>
                  <a:prstClr val="black"/>
                </a:solidFill>
              </a:rPr>
              <a:t>is</a:t>
            </a:r>
            <a:r>
              <a:rPr lang="fr-FR" sz="2400" dirty="0">
                <a:solidFill>
                  <a:prstClr val="black"/>
                </a:solidFill>
              </a:rPr>
              <a:t> Limited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Considered to be structured system files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Very low probability of attack or intrusion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srgbClr val="BF72C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8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Metadata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&amp;</a:t>
            </a:r>
          </a:p>
          <a:p>
            <a:pPr algn="r"/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Transactions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9" y="1226292"/>
            <a:ext cx="6242655" cy="4921895"/>
          </a:xfrm>
          <a:prstGeom prst="rect">
            <a:avLst/>
          </a:prstGeom>
        </p:spPr>
      </p:pic>
      <p:pic>
        <p:nvPicPr>
          <p:cNvPr id="10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3" y="1432657"/>
            <a:ext cx="6003005" cy="4921895"/>
          </a:xfrm>
          <a:prstGeom prst="rect">
            <a:avLst/>
          </a:prstGeom>
        </p:spPr>
      </p:pic>
      <p:pic>
        <p:nvPicPr>
          <p:cNvPr id="11" name="Image 2">
            <a:extLst>
              <a:ext uri="{FF2B5EF4-FFF2-40B4-BE49-F238E27FC236}">
                <a16:creationId xmlns:a16="http://schemas.microsoft.com/office/drawing/2014/main" id="{9EE11A5B-1142-42E0-A662-81189C659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5" y="1672237"/>
            <a:ext cx="7800914" cy="46823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FB96-212F-4562-9F51-C6DFAFC5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6760" y="2262220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UNLOCKED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Aucune session n’effectue de traitement sur les données de la base.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2260842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186928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6760" y="3186928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dans cet état, plusieurs sessions peuvent lire les données simultanément, mais pas les écrire.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RESERVED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session à la fois maintiens le droit d’écrire sur la base de données, cet état peut coexister avec d’autres états </a:t>
            </a:r>
            <a:r>
              <a:rPr lang="fr-FR" sz="2400" dirty="0">
                <a:solidFill>
                  <a:srgbClr val="0087AF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Les modifications faites sont mises en cache et ne sont pas réellement écrites sur le disque.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46665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4B003C"/>
                </a:solidFill>
              </a:rPr>
              <a:t>Il y a 5 états de verrous, pour chaque état il y a un verrou correspondant (sauf </a:t>
            </a:r>
            <a:r>
              <a:rPr lang="fr-FR" sz="2400" dirty="0">
                <a:solidFill>
                  <a:srgbClr val="A1B81F"/>
                </a:solidFill>
              </a:rPr>
              <a:t>UNLOCKED</a:t>
            </a:r>
            <a:r>
              <a:rPr lang="fr-FR" sz="2400" dirty="0">
                <a:solidFill>
                  <a:srgbClr val="4B003C"/>
                </a:solidFill>
              </a:rPr>
              <a:t> qui n’a pas besoin de verrou) :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Les Verrous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6">
            <a:extLst>
              <a:ext uri="{FF2B5EF4-FFF2-40B4-BE49-F238E27FC236}">
                <a16:creationId xmlns:a16="http://schemas.microsoft.com/office/drawing/2014/main" id="{3D979AC4-DA00-4FB9-A561-42A06CAC9D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" y="1738750"/>
            <a:ext cx="543056" cy="543056"/>
          </a:xfrm>
          <a:prstGeom prst="rect">
            <a:avLst/>
          </a:prstGeom>
        </p:spPr>
      </p:pic>
      <p:pic>
        <p:nvPicPr>
          <p:cNvPr id="3" name="Image 17">
            <a:extLst>
              <a:ext uri="{FF2B5EF4-FFF2-40B4-BE49-F238E27FC236}">
                <a16:creationId xmlns:a16="http://schemas.microsoft.com/office/drawing/2014/main" id="{93525299-5E38-4C2E-B848-AB5E91DA0E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" y="3028820"/>
            <a:ext cx="543056" cy="5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2F7D61-029F-409C-A2B1-BD6B5ACA580A}"/>
              </a:ext>
            </a:extLst>
          </p:cNvPr>
          <p:cNvSpPr txBox="1"/>
          <p:nvPr/>
        </p:nvSpPr>
        <p:spPr>
          <a:xfrm>
            <a:off x="1843215" y="3028820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PENDING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Signifie que le processus qui détient le verrou veut écrire dans la base de données dès que possible et attend que tous les verrous </a:t>
            </a:r>
            <a:r>
              <a:rPr lang="fr-FR" sz="2400" dirty="0">
                <a:solidFill>
                  <a:srgbClr val="3DBF9C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cours soient effacés pour pouvoir obtenir un verrou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982BB-6DF6-4D89-8E26-1151F63438B5}"/>
              </a:ext>
            </a:extLst>
          </p:cNvPr>
          <p:cNvSpPr txBox="1"/>
          <p:nvPr/>
        </p:nvSpPr>
        <p:spPr>
          <a:xfrm>
            <a:off x="1843216" y="1738750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Lorsque la session souhaite valider les modifications (ou transactions).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705394" y="415341"/>
            <a:ext cx="7471954" cy="86433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Les Verrous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7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0E93F-F0BF-4AE3-A7C5-976B242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0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6760" y="1990692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Par défaut une transaction est </a:t>
            </a:r>
            <a:r>
              <a:rPr lang="fr-FR" sz="2400" dirty="0">
                <a:solidFill>
                  <a:srgbClr val="3DBF9C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(n’acquiert aucun verrou jusqu'à ce que cela soit nécessaire).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1990692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085563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6760" y="3085563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3DBF9C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tente d'obtenir un verrou RESERVED dès que la commande BEGIN est exécutée.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obtient un verrou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 la base de données. Elle garantit qu'aucune autre session n'est active dans la base de données et que vous pouvez lire ou écrire en toute impunité.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Les Types de transactions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fr-FR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Suppression d’un tuple de la table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account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puis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annulation de la suppression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en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faisant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un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A78C3-FD12-43C3-8820-97AB88A485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3" y="1319328"/>
            <a:ext cx="7738057" cy="46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BEGIN et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1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AFD23-13AF-4FA8-A08D-60588B0D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Deux sessions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simultanément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le </a:t>
            </a:r>
            <a:r>
              <a:rPr lang="fr-FR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verrou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écriture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est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activé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5AF58-7B89-4C96-9D11-7CB1B91CCE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2" y="2891743"/>
            <a:ext cx="10516716" cy="30572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F17147D-2046-4E20-86D3-EACADE0ABC7A}"/>
              </a:ext>
            </a:extLst>
          </p:cNvPr>
          <p:cNvSpPr/>
          <p:nvPr/>
        </p:nvSpPr>
        <p:spPr>
          <a:xfrm>
            <a:off x="2857318" y="3311371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2CE592-6554-41CC-8250-C97FADE3E9FD}"/>
              </a:ext>
            </a:extLst>
          </p:cNvPr>
          <p:cNvSpPr/>
          <p:nvPr/>
        </p:nvSpPr>
        <p:spPr>
          <a:xfrm>
            <a:off x="8206884" y="3305004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8B4DBA-06D3-46EA-8026-A39A1EF44FB8}"/>
              </a:ext>
            </a:extLst>
          </p:cNvPr>
          <p:cNvSpPr/>
          <p:nvPr/>
        </p:nvSpPr>
        <p:spPr>
          <a:xfrm>
            <a:off x="7740224" y="4184925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itre 1"/>
          <p:cNvSpPr txBox="1">
            <a:spLocks/>
          </p:cNvSpPr>
          <p:nvPr/>
        </p:nvSpPr>
        <p:spPr>
          <a:xfrm>
            <a:off x="994299" y="402764"/>
            <a:ext cx="1009000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BEGIN EXCLUSIVE et COMMIT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Deux sessions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simultanément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les </a:t>
            </a:r>
            <a:r>
              <a:rPr lang="fr-FR" sz="2000" dirty="0">
                <a:solidFill>
                  <a:srgbClr val="FFC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verrous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écriture et lecture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sont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activés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6B8D2E-4636-419A-80E2-39700ED173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96" y="2891744"/>
            <a:ext cx="10675608" cy="308292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01628E7-3421-47A7-8A02-B9EE40A7D100}"/>
              </a:ext>
            </a:extLst>
          </p:cNvPr>
          <p:cNvSpPr/>
          <p:nvPr/>
        </p:nvSpPr>
        <p:spPr>
          <a:xfrm>
            <a:off x="2553894" y="3696069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764971-E442-4B43-BC12-522009E377A8}"/>
              </a:ext>
            </a:extLst>
          </p:cNvPr>
          <p:cNvSpPr/>
          <p:nvPr/>
        </p:nvSpPr>
        <p:spPr>
          <a:xfrm>
            <a:off x="7883460" y="3183046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0B3F06-10B6-4AB6-8328-76D98EC5118E}"/>
              </a:ext>
            </a:extLst>
          </p:cNvPr>
          <p:cNvSpPr/>
          <p:nvPr/>
        </p:nvSpPr>
        <p:spPr>
          <a:xfrm>
            <a:off x="1398904" y="4199317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F249A2-BB8C-416C-8D89-5CDE87AC3008}"/>
              </a:ext>
            </a:extLst>
          </p:cNvPr>
          <p:cNvSpPr/>
          <p:nvPr/>
        </p:nvSpPr>
        <p:spPr>
          <a:xfrm>
            <a:off x="7494000" y="3984743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393192" y="402764"/>
            <a:ext cx="114774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Créer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des points de retour avec </a:t>
            </a:r>
            <a:r>
              <a:rPr lang="en-US" sz="2000" dirty="0" err="1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savepoint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et faire un retour avec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 to</a:t>
            </a:r>
            <a:endParaRPr lang="fr-FR" sz="2000" b="1" dirty="0">
              <a:solidFill>
                <a:srgbClr val="778717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4A5E0-C535-4124-82F5-8E6134B2E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40358" cy="4642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Insertion de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données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qui violent les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contraintes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d’intégrité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670F4-4201-436D-9DD8-ADCD94282E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38058" cy="48941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REPLACE, IGNORE, FAIL, ABORT</a:t>
            </a:r>
            <a:endParaRPr lang="fr-FR" sz="3700" b="1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sauvegarde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journal de transaction à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l’aide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trigger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4E54C-3B1A-499A-B93D-470F4A0C26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7" y="1753753"/>
            <a:ext cx="7597459" cy="369674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Journalisation avec TRIGGERS</a:t>
            </a: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026EB9-A7FB-4054-A679-C6A21C33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B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Advantages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disadvantages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 flipV="1">
            <a:off x="0" y="1012874"/>
            <a:ext cx="5922498" cy="7053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817465" y="289396"/>
            <a:ext cx="8940514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/>
              <a:t>Easy</a:t>
            </a:r>
            <a:r>
              <a:rPr lang="fr-FR" sz="2400" dirty="0"/>
              <a:t> to </a:t>
            </a:r>
            <a:r>
              <a:rPr lang="fr-FR" sz="2400" dirty="0" err="1"/>
              <a:t>install</a:t>
            </a:r>
            <a:r>
              <a:rPr lang="fr-FR" sz="2400" dirty="0"/>
              <a:t>,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almost</a:t>
            </a:r>
            <a:r>
              <a:rPr lang="fr-FR" sz="2400" dirty="0"/>
              <a:t> </a:t>
            </a:r>
            <a:r>
              <a:rPr lang="fr-FR" sz="2400" dirty="0" err="1"/>
              <a:t>zero</a:t>
            </a:r>
            <a:r>
              <a:rPr lang="fr-FR" sz="2400" dirty="0"/>
              <a:t> configuration</a:t>
            </a: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35" y="1636073"/>
            <a:ext cx="543056" cy="543056"/>
          </a:xfrm>
          <a:prstGeom prst="rect">
            <a:avLst/>
          </a:prstGeom>
        </p:spPr>
      </p:pic>
      <p:pic>
        <p:nvPicPr>
          <p:cNvPr id="9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" y="2454876"/>
            <a:ext cx="543056" cy="543056"/>
          </a:xfrm>
          <a:prstGeom prst="rect">
            <a:avLst/>
          </a:prstGeom>
        </p:spPr>
      </p:pic>
      <p:pic>
        <p:nvPicPr>
          <p:cNvPr id="10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" y="3273679"/>
            <a:ext cx="543056" cy="5430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30739" y="2485269"/>
            <a:ext cx="925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</a:t>
            </a:r>
            <a:r>
              <a:rPr lang="fr-FR" sz="2400" dirty="0" err="1"/>
              <a:t>included</a:t>
            </a:r>
            <a:r>
              <a:rPr lang="fr-FR" sz="2400" dirty="0"/>
              <a:t> in an application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0739" y="3254913"/>
            <a:ext cx="763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Fast </a:t>
            </a:r>
            <a:r>
              <a:rPr lang="fr-FR" sz="2400" dirty="0" err="1"/>
              <a:t>Development</a:t>
            </a:r>
            <a:endParaRPr lang="fr-FR" sz="2400" dirty="0"/>
          </a:p>
        </p:txBody>
      </p:sp>
      <p:pic>
        <p:nvPicPr>
          <p:cNvPr id="14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" y="4092482"/>
            <a:ext cx="543056" cy="543056"/>
          </a:xfrm>
          <a:prstGeom prst="rect">
            <a:avLst/>
          </a:prstGeom>
        </p:spPr>
      </p:pic>
      <p:pic>
        <p:nvPicPr>
          <p:cNvPr id="15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" y="4911285"/>
            <a:ext cx="543056" cy="5430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30738" y="4162520"/>
            <a:ext cx="11167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/>
              <a:t>Avaliable</a:t>
            </a:r>
            <a:r>
              <a:rPr lang="fr-FR" sz="2400" dirty="0"/>
              <a:t> for </a:t>
            </a:r>
            <a:r>
              <a:rPr lang="fr-FR" sz="2400" dirty="0" err="1"/>
              <a:t>most</a:t>
            </a:r>
            <a:r>
              <a:rPr lang="fr-FR" sz="2400" dirty="0"/>
              <a:t> of the </a:t>
            </a:r>
            <a:r>
              <a:rPr lang="fr-FR" sz="2400" dirty="0" err="1"/>
              <a:t>programing</a:t>
            </a:r>
            <a:r>
              <a:rPr lang="fr-FR" sz="2400" dirty="0"/>
              <a:t> </a:t>
            </a:r>
            <a:r>
              <a:rPr lang="fr-FR" sz="2400" dirty="0" err="1"/>
              <a:t>languages</a:t>
            </a:r>
            <a:r>
              <a:rPr lang="fr-FR" sz="2400" dirty="0"/>
              <a:t>(</a:t>
            </a:r>
            <a:r>
              <a:rPr lang="fr-FR" sz="2400" dirty="0" err="1"/>
              <a:t>java,c</a:t>
            </a:r>
            <a:r>
              <a:rPr lang="fr-FR" sz="2400" dirty="0"/>
              <a:t>++,PHP…)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730738" y="4982956"/>
            <a:ext cx="3679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Open source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C558AE5-EFAD-4516-8E82-2355A5B6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5" grpId="0"/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>
            <a:off x="0" y="1019927"/>
            <a:ext cx="5936343" cy="10587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-1806987" y="402766"/>
            <a:ext cx="1268228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Disadventages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9" y="2257546"/>
            <a:ext cx="9065623" cy="56168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 err="1">
                <a:latin typeface="+mn-lt"/>
                <a:cs typeface="Lao UI" panose="020B0502040204020203" pitchFamily="34" charset="0"/>
              </a:rPr>
              <a:t>Can’t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have </a:t>
            </a:r>
            <a:r>
              <a:rPr lang="fr-FR" sz="2400" dirty="0" err="1">
                <a:cs typeface="Lao UI" panose="020B0502040204020203" pitchFamily="34" charset="0"/>
              </a:rPr>
              <a:t>acces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restrictions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such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as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grant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/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revoke</a:t>
            </a:r>
            <a:endParaRPr lang="fr-FR" sz="2400" dirty="0">
              <a:latin typeface="+mn-lt"/>
              <a:cs typeface="Lao UI" panose="020B0502040204020203" pitchFamily="34" charset="0"/>
            </a:endParaRPr>
          </a:p>
        </p:txBody>
      </p:sp>
      <p:sp>
        <p:nvSpPr>
          <p:cNvPr id="15" name="Text Placeholder 33"/>
          <p:cNvSpPr txBox="1">
            <a:spLocks/>
          </p:cNvSpPr>
          <p:nvPr/>
        </p:nvSpPr>
        <p:spPr>
          <a:xfrm>
            <a:off x="1611080" y="4539920"/>
            <a:ext cx="9065623" cy="49175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>
                <a:latin typeface="+mn-lt"/>
                <a:cs typeface="Lao UI" panose="020B0502040204020203" pitchFamily="34" charset="0"/>
              </a:rPr>
              <a:t>Not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recommended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for big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databases</a:t>
            </a:r>
            <a:endParaRPr lang="fr-FR" sz="2400" dirty="0">
              <a:latin typeface="+mn-lt"/>
              <a:cs typeface="Lao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Difficultés rencontrés durant le travail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1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7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5103564" y="261228"/>
            <a:ext cx="136147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26982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2488" y="1206143"/>
            <a:ext cx="2443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rgbClr val="0087AF"/>
                </a:solidFill>
              </a:rPr>
              <a:t>SQLite</a:t>
            </a:r>
            <a:r>
              <a:rPr lang="fr-FR" sz="32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47131"/>
            <a:ext cx="1005191" cy="859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5" y="4481906"/>
            <a:ext cx="1416812" cy="826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87" y="2165948"/>
            <a:ext cx="2355829" cy="132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36" y="2343338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20" y="4607709"/>
            <a:ext cx="1885161" cy="966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74" y="4394028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494559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DB Browser for </a:t>
            </a:r>
            <a:r>
              <a:rPr lang="fr-FR" b="1" dirty="0" err="1"/>
              <a:t>sqlite</a:t>
            </a:r>
            <a:endParaRPr lang="fr-FR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57412" y="5847996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86613" y="351828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0952" y="5639167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IceQuake</a:t>
            </a:r>
            <a:r>
              <a:rPr lang="fr-FR" b="1" dirty="0"/>
              <a:t> </a:t>
            </a:r>
            <a:r>
              <a:rPr lang="fr-FR" b="1" dirty="0" err="1"/>
              <a:t>SQLite</a:t>
            </a:r>
            <a:r>
              <a:rPr lang="fr-FR" b="1" dirty="0"/>
              <a:t> </a:t>
            </a:r>
            <a:r>
              <a:rPr lang="fr-FR" b="1" dirty="0" err="1"/>
              <a:t>Query</a:t>
            </a:r>
            <a:r>
              <a:rPr lang="fr-FR" b="1" dirty="0"/>
              <a:t> Browser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20211" y="3494559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06123" y="5639166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0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73629"/>
            <a:ext cx="6035040" cy="0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757520" y="422361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b="1" dirty="0"/>
              <a:t>DB 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1" y="1878227"/>
            <a:ext cx="5126606" cy="2670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086" y="1535850"/>
            <a:ext cx="455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Open source and </a:t>
            </a:r>
            <a:r>
              <a:rPr lang="fr-FR" sz="2800" dirty="0" err="1"/>
              <a:t>visual</a:t>
            </a:r>
            <a:r>
              <a:rPr lang="fr-FR" sz="2800" dirty="0"/>
              <a:t> Tool.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9085" y="3753082"/>
            <a:ext cx="10769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 Quality Program allowing to </a:t>
            </a:r>
          </a:p>
          <a:p>
            <a:r>
              <a:rPr lang="en-US" sz="2800" dirty="0"/>
              <a:t>create, view and modify database </a:t>
            </a:r>
          </a:p>
          <a:p>
            <a:r>
              <a:rPr lang="en-US" sz="2800" dirty="0"/>
              <a:t>files that are compatible with SQLite.</a:t>
            </a:r>
            <a:endParaRPr lang="fr-FR" sz="2800" dirty="0"/>
          </a:p>
        </p:txBody>
      </p:sp>
      <p:pic>
        <p:nvPicPr>
          <p:cNvPr id="10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" y="1557883"/>
            <a:ext cx="543056" cy="543056"/>
          </a:xfrm>
          <a:prstGeom prst="rect">
            <a:avLst/>
          </a:prstGeom>
        </p:spPr>
      </p:pic>
      <p:pic>
        <p:nvPicPr>
          <p:cNvPr id="12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" y="3869220"/>
            <a:ext cx="543056" cy="543056"/>
          </a:xfrm>
          <a:prstGeom prst="rect">
            <a:avLst/>
          </a:prstGeom>
        </p:spPr>
      </p:pic>
      <p:pic>
        <p:nvPicPr>
          <p:cNvPr id="13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3" y="2712614"/>
            <a:ext cx="543056" cy="5430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9085" y="2527030"/>
            <a:ext cx="4950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SQL Requests capable with results inspection.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6492241" y="1233311"/>
            <a:ext cx="37621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https://sqlitebrowser.org</a:t>
            </a:r>
          </a:p>
        </p:txBody>
      </p:sp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</TotalTime>
  <Words>1462</Words>
  <Application>Microsoft Office PowerPoint</Application>
  <PresentationFormat>Widescreen</PresentationFormat>
  <Paragraphs>359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2" baseType="lpstr">
      <vt:lpstr>Arial</vt:lpstr>
      <vt:lpstr>Calibri</vt:lpstr>
      <vt:lpstr>Calibri Light</vt:lpstr>
      <vt:lpstr>Constantia</vt:lpstr>
      <vt:lpstr>Courier New</vt:lpstr>
      <vt:lpstr>Lao UI</vt:lpstr>
      <vt:lpstr>Lato Black</vt:lpstr>
      <vt:lpstr>Neris Thin</vt:lpstr>
      <vt:lpstr>Segoe UI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Utilisateur Windows</cp:lastModifiedBy>
  <cp:revision>238</cp:revision>
  <dcterms:created xsi:type="dcterms:W3CDTF">2018-11-23T17:28:28Z</dcterms:created>
  <dcterms:modified xsi:type="dcterms:W3CDTF">2021-02-27T15:21:07Z</dcterms:modified>
</cp:coreProperties>
</file>