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72"/>
  </p:notesMasterIdLst>
  <p:handoutMasterIdLst>
    <p:handoutMasterId r:id="rId73"/>
  </p:handoutMasterIdLst>
  <p:sldIdLst>
    <p:sldId id="257" r:id="rId2"/>
    <p:sldId id="258" r:id="rId3"/>
    <p:sldId id="259" r:id="rId4"/>
    <p:sldId id="266" r:id="rId5"/>
    <p:sldId id="267" r:id="rId6"/>
    <p:sldId id="269" r:id="rId7"/>
    <p:sldId id="260" r:id="rId8"/>
    <p:sldId id="276" r:id="rId9"/>
    <p:sldId id="311" r:id="rId10"/>
    <p:sldId id="312" r:id="rId11"/>
    <p:sldId id="261" r:id="rId12"/>
    <p:sldId id="315" r:id="rId13"/>
    <p:sldId id="283" r:id="rId14"/>
    <p:sldId id="287" r:id="rId15"/>
    <p:sldId id="285" r:id="rId16"/>
    <p:sldId id="317" r:id="rId17"/>
    <p:sldId id="286" r:id="rId18"/>
    <p:sldId id="318" r:id="rId19"/>
    <p:sldId id="319" r:id="rId20"/>
    <p:sldId id="288" r:id="rId21"/>
    <p:sldId id="320" r:id="rId22"/>
    <p:sldId id="289" r:id="rId23"/>
    <p:sldId id="321" r:id="rId24"/>
    <p:sldId id="291" r:id="rId25"/>
    <p:sldId id="290" r:id="rId26"/>
    <p:sldId id="323" r:id="rId27"/>
    <p:sldId id="292" r:id="rId28"/>
    <p:sldId id="324" r:id="rId29"/>
    <p:sldId id="325" r:id="rId30"/>
    <p:sldId id="326" r:id="rId31"/>
    <p:sldId id="293" r:id="rId32"/>
    <p:sldId id="294" r:id="rId33"/>
    <p:sldId id="327" r:id="rId34"/>
    <p:sldId id="322" r:id="rId35"/>
    <p:sldId id="310" r:id="rId36"/>
    <p:sldId id="297" r:id="rId37"/>
    <p:sldId id="330" r:id="rId38"/>
    <p:sldId id="329" r:id="rId39"/>
    <p:sldId id="296" r:id="rId40"/>
    <p:sldId id="298" r:id="rId41"/>
    <p:sldId id="331" r:id="rId42"/>
    <p:sldId id="299" r:id="rId43"/>
    <p:sldId id="332" r:id="rId44"/>
    <p:sldId id="328" r:id="rId45"/>
    <p:sldId id="307" r:id="rId46"/>
    <p:sldId id="334" r:id="rId47"/>
    <p:sldId id="308" r:id="rId48"/>
    <p:sldId id="270" r:id="rId49"/>
    <p:sldId id="273" r:id="rId50"/>
    <p:sldId id="274" r:id="rId51"/>
    <p:sldId id="262" r:id="rId52"/>
    <p:sldId id="277" r:id="rId53"/>
    <p:sldId id="281" r:id="rId54"/>
    <p:sldId id="282" r:id="rId55"/>
    <p:sldId id="263" r:id="rId56"/>
    <p:sldId id="278" r:id="rId57"/>
    <p:sldId id="335" r:id="rId58"/>
    <p:sldId id="336" r:id="rId59"/>
    <p:sldId id="295" r:id="rId60"/>
    <p:sldId id="301" r:id="rId61"/>
    <p:sldId id="302" r:id="rId62"/>
    <p:sldId id="304" r:id="rId63"/>
    <p:sldId id="314" r:id="rId64"/>
    <p:sldId id="303" r:id="rId65"/>
    <p:sldId id="305" r:id="rId66"/>
    <p:sldId id="306" r:id="rId67"/>
    <p:sldId id="264" r:id="rId68"/>
    <p:sldId id="279" r:id="rId69"/>
    <p:sldId id="313" r:id="rId70"/>
    <p:sldId id="265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a" initials="Y" lastIdx="1" clrIdx="0">
    <p:extLst>
      <p:ext uri="{19B8F6BF-5375-455C-9EA6-DF929625EA0E}">
        <p15:presenceInfo xmlns:p15="http://schemas.microsoft.com/office/powerpoint/2012/main" userId="Yo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EE5"/>
    <a:srgbClr val="3DBF9C"/>
    <a:srgbClr val="FE9016"/>
    <a:srgbClr val="FFE575"/>
    <a:srgbClr val="E0ED93"/>
    <a:srgbClr val="A1B81F"/>
    <a:srgbClr val="0087AF"/>
    <a:srgbClr val="E6E6E6"/>
    <a:srgbClr val="C00000"/>
    <a:srgbClr val="E2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0D58B-1CA4-4E9D-A493-960D8694032C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F6B-ACDD-4A14-800E-2B828951F2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67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55E0-88E5-4B0C-B49A-E9075B3352A2}" type="datetimeFigureOut">
              <a:rPr lang="fr-FR" smtClean="0"/>
              <a:t>27/02/2021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5AEE-926E-49DB-B657-4E194F63E7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547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E51D1-19E0-4A91-93E4-F6582C82DFE9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0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5937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3936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2619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1191-9C07-4668-B2BC-5089C650D2B7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90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81264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75227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F1761-D244-4832-A897-AA9BFF027495}" type="datetime1">
              <a:rPr lang="fr-FR" smtClean="0"/>
              <a:t>27/02/2021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894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BAB4-633D-4B71-A80A-06DCCB7E61AD}" type="datetime1">
              <a:rPr lang="fr-FR" smtClean="0"/>
              <a:t>27/02/2021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21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16993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3806-AA52-4B57-B194-5A147094410C}" type="datetime1">
              <a:rPr lang="fr-FR" smtClean="0"/>
              <a:t>27/02/2021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3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E652-55A6-4E86-A9CD-07BB054ED371}" type="datetime1">
              <a:rPr lang="fr-FR" smtClean="0"/>
              <a:t>27/02/2021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E620-B82E-4BB3-B55A-C1C511C62C08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5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fif"/><Relationship Id="rId5" Type="http://schemas.openxmlformats.org/officeDocument/2006/relationships/image" Target="../media/image7.jfif"/><Relationship Id="rId4" Type="http://schemas.openxmlformats.org/officeDocument/2006/relationships/image" Target="../media/image6.jf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3"/>
          <p:cNvSpPr txBox="1"/>
          <p:nvPr/>
        </p:nvSpPr>
        <p:spPr>
          <a:xfrm>
            <a:off x="4043070" y="5821761"/>
            <a:ext cx="352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2020/2021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919460" y="679612"/>
            <a:ext cx="7772400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3716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People's Democratic Republic of Algeria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Ministry of Higher Education and Scientific Research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Ibn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Khaldoun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University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of Tiaret</a:t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computer science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faculty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 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/>
            </a:r>
            <a:b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  <a:t/>
            </a:r>
            <a:b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Times New Roman"/>
                <a:cs typeface="+mj-cs"/>
              </a:rPr>
            </a:b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+mj-cs"/>
            </a:endParaRPr>
          </a:p>
        </p:txBody>
      </p:sp>
      <p:sp>
        <p:nvSpPr>
          <p:cNvPr id="20" name="ZoneTexte 10"/>
          <p:cNvSpPr txBox="1"/>
          <p:nvPr/>
        </p:nvSpPr>
        <p:spPr>
          <a:xfrm>
            <a:off x="7878300" y="3941395"/>
            <a:ext cx="362712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Supervised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- Mme BEN OUTHMANE</a:t>
            </a:r>
          </a:p>
        </p:txBody>
      </p:sp>
      <p:sp>
        <p:nvSpPr>
          <p:cNvPr id="23" name="ZoneTexte 8"/>
          <p:cNvSpPr txBox="1"/>
          <p:nvPr/>
        </p:nvSpPr>
        <p:spPr>
          <a:xfrm>
            <a:off x="1104944" y="3941395"/>
            <a:ext cx="3387125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Realized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by 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Rahlaoui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Lahcen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- Laoumir Mustapha AEK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1099" y="2498085"/>
            <a:ext cx="7389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Presentation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on </a:t>
            </a:r>
            <a:r>
              <a:rPr lang="fr-FR" sz="3600" b="1" dirty="0" err="1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SQLite</a:t>
            </a:r>
            <a:r>
              <a:rPr lang="fr-FR" sz="3600" b="1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DBMS</a:t>
            </a:r>
            <a:endParaRPr lang="fr-FR" sz="5400" b="1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>
            <a:off x="88857" y="1046052"/>
            <a:ext cx="4889543" cy="13491"/>
          </a:xfrm>
          <a:prstGeom prst="line">
            <a:avLst/>
          </a:prstGeom>
          <a:ln>
            <a:solidFill>
              <a:srgbClr val="0087A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1548514" y="415829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Installation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0" y="1281446"/>
            <a:ext cx="4791744" cy="3724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0" y="1305348"/>
            <a:ext cx="4572638" cy="3543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83" y="1305348"/>
            <a:ext cx="4563112" cy="3515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869" y="1305348"/>
            <a:ext cx="4544059" cy="3543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57" y="1329165"/>
            <a:ext cx="4572638" cy="35342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81" y="1857581"/>
            <a:ext cx="4563112" cy="3524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17" y="1329165"/>
            <a:ext cx="6387063" cy="407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5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8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2237291" y="2481956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Languages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</a:t>
            </a:r>
          </a:p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             Interfaces</a:t>
            </a:r>
          </a:p>
        </p:txBody>
      </p:sp>
    </p:spTree>
    <p:extLst>
      <p:ext uri="{BB962C8B-B14F-4D97-AF65-F5344CB8AC3E}">
        <p14:creationId xmlns:p14="http://schemas.microsoft.com/office/powerpoint/2010/main" val="3588551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754" y="2681905"/>
            <a:ext cx="10261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DDL ( data definition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510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02183" y="287393"/>
            <a:ext cx="395804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944025" y="2409164"/>
            <a:ext cx="8897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 </a:t>
            </a:r>
            <a:r>
              <a:rPr lang="fr-FR" sz="2400" dirty="0" err="1"/>
              <a:t>DataBase</a:t>
            </a:r>
            <a:r>
              <a:rPr lang="fr-FR" sz="2400" dirty="0"/>
              <a:t>.</a:t>
            </a:r>
            <a:endParaRPr lang="fr-FR" sz="2400" dirty="0">
              <a:solidFill>
                <a:prstClr val="black"/>
              </a:solidFill>
            </a:endParaRPr>
          </a:p>
          <a:p>
            <a:pPr lvl="1"/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 </a:t>
            </a:r>
            <a:r>
              <a:rPr lang="fr-FR" sz="2400" dirty="0" smtClean="0"/>
              <a:t>Table.</a:t>
            </a:r>
            <a:r>
              <a:rPr lang="fr-FR" sz="2400" dirty="0">
                <a:solidFill>
                  <a:prstClr val="black"/>
                </a:solidFill>
              </a:rPr>
              <a:t>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, </a:t>
            </a:r>
            <a:r>
              <a:rPr lang="fr-FR" sz="2400" dirty="0" err="1"/>
              <a:t>Delete</a:t>
            </a:r>
            <a:r>
              <a:rPr lang="fr-FR" sz="2400" dirty="0"/>
              <a:t> and Alter an </a:t>
            </a:r>
            <a:r>
              <a:rPr lang="fr-FR" sz="2400" dirty="0" smtClean="0"/>
              <a:t>Index.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a </a:t>
            </a:r>
            <a:r>
              <a:rPr lang="fr-FR" sz="2400" dirty="0" smtClean="0"/>
              <a:t>Vue.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Create</a:t>
            </a:r>
            <a:r>
              <a:rPr lang="fr-FR" sz="2400" dirty="0"/>
              <a:t> and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 smtClean="0">
                <a:solidFill>
                  <a:prstClr val="black"/>
                </a:solidFill>
              </a:rPr>
              <a:t>Triggers.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944025" y="1561216"/>
            <a:ext cx="45026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</a:t>
            </a:r>
            <a:r>
              <a:rPr lang="fr-FR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how to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7D6B-1FB1-413F-BFD5-C16B77D7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056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39046" y="339605"/>
            <a:ext cx="415398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DB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3956-CD01-40F2-B511-43D368FC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14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079" y="1150555"/>
            <a:ext cx="8156921" cy="56623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069" y="1619794"/>
            <a:ext cx="3252652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new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Name the Database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Save the Database</a:t>
            </a:r>
          </a:p>
        </p:txBody>
      </p:sp>
    </p:spTree>
    <p:extLst>
      <p:ext uri="{BB962C8B-B14F-4D97-AF65-F5344CB8AC3E}">
        <p14:creationId xmlns:p14="http://schemas.microsoft.com/office/powerpoint/2010/main" val="184079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443549" y="267248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063909"/>
            <a:ext cx="8011886" cy="5794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0108" y="1541416"/>
            <a:ext cx="40000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table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a name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attributes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 “ to save the table </a:t>
            </a:r>
          </a:p>
        </p:txBody>
      </p:sp>
    </p:spTree>
    <p:extLst>
      <p:ext uri="{BB962C8B-B14F-4D97-AF65-F5344CB8AC3E}">
        <p14:creationId xmlns:p14="http://schemas.microsoft.com/office/powerpoint/2010/main" val="2458435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180114" y="299332"/>
            <a:ext cx="4167051" cy="720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919" y="1541416"/>
            <a:ext cx="42024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execute SQL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 create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err="1"/>
              <a:t>Exute</a:t>
            </a:r>
            <a:r>
              <a:rPr lang="en-US" sz="2400" dirty="0"/>
              <a:t> the code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1138988"/>
            <a:ext cx="8011886" cy="57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6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53" y="1218251"/>
            <a:ext cx="7828547" cy="56397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926" y="1638337"/>
            <a:ext cx="3384884" cy="146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Right-click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table </a:t>
            </a:r>
          </a:p>
        </p:txBody>
      </p:sp>
    </p:spTree>
    <p:extLst>
      <p:ext uri="{BB962C8B-B14F-4D97-AF65-F5344CB8AC3E}">
        <p14:creationId xmlns:p14="http://schemas.microsoft.com/office/powerpoint/2010/main" val="1652064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926" y="1638337"/>
            <a:ext cx="3673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to Add a column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ok to save changes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48" y="1006397"/>
            <a:ext cx="7991952" cy="57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07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291840" y="275110"/>
            <a:ext cx="5564777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043" y="1638337"/>
            <a:ext cx="39151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alter table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83" y="1006397"/>
            <a:ext cx="8106817" cy="58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4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 txBox="1">
            <a:spLocks/>
          </p:cNvSpPr>
          <p:nvPr/>
        </p:nvSpPr>
        <p:spPr>
          <a:xfrm>
            <a:off x="2312885" y="1855748"/>
            <a:ext cx="483928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Arc plein 35"/>
          <p:cNvSpPr/>
          <p:nvPr/>
        </p:nvSpPr>
        <p:spPr>
          <a:xfrm>
            <a:off x="-4373059" y="353518"/>
            <a:ext cx="6248611" cy="6793104"/>
          </a:xfrm>
          <a:prstGeom prst="blockArc">
            <a:avLst>
              <a:gd name="adj1" fmla="val 17562655"/>
              <a:gd name="adj2" fmla="val 4024189"/>
              <a:gd name="adj3" fmla="val 0"/>
            </a:avLst>
          </a:prstGeom>
          <a:solidFill>
            <a:srgbClr val="920092"/>
          </a:solidFill>
          <a:ln w="38100"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ectangle 3"/>
          <p:cNvSpPr/>
          <p:nvPr/>
        </p:nvSpPr>
        <p:spPr>
          <a:xfrm>
            <a:off x="1209822" y="1546626"/>
            <a:ext cx="7548258" cy="49728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74271" tIns="58420" rIns="58420" bIns="58420" numCol="1" spcCol="1270" anchor="ctr" anchorCtr="0">
            <a:noAutofit/>
          </a:bodyPr>
          <a:lstStyle/>
          <a:p>
            <a:pPr marL="0" marR="0" lvl="0" indent="0" algn="l" defTabSz="10223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&amp; Présentation générale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" name="Groupe 52"/>
          <p:cNvGrpSpPr/>
          <p:nvPr/>
        </p:nvGrpSpPr>
        <p:grpSpPr>
          <a:xfrm>
            <a:off x="2020712" y="2855012"/>
            <a:ext cx="9029508" cy="458632"/>
            <a:chOff x="2588068" y="2477096"/>
            <a:chExt cx="4763785" cy="471522"/>
          </a:xfrm>
          <a:solidFill>
            <a:schemeClr val="accent2"/>
          </a:solidFill>
        </p:grpSpPr>
        <p:sp>
          <p:nvSpPr>
            <p:cNvPr id="6" name="Rectangle 5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grpFill/>
            <a:ln>
              <a:solidFill>
                <a:srgbClr val="FE830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588068" y="2477096"/>
              <a:ext cx="4763785" cy="471522"/>
            </a:xfrm>
            <a:prstGeom prst="rect">
              <a:avLst/>
            </a:prstGeom>
            <a:solidFill>
              <a:srgbClr val="FE8301"/>
            </a:solidFill>
            <a:ln>
              <a:solidFill>
                <a:srgbClr val="FE830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Les langage &amp; les interfaces </a:t>
              </a:r>
            </a:p>
          </p:txBody>
        </p:sp>
      </p:grpSp>
      <p:grpSp>
        <p:nvGrpSpPr>
          <p:cNvPr id="8" name="Groupe 51"/>
          <p:cNvGrpSpPr/>
          <p:nvPr/>
        </p:nvGrpSpPr>
        <p:grpSpPr>
          <a:xfrm>
            <a:off x="1793514" y="4136676"/>
            <a:ext cx="9256706" cy="470333"/>
            <a:chOff x="2350241" y="3149046"/>
            <a:chExt cx="5001612" cy="483552"/>
          </a:xfrm>
          <a:solidFill>
            <a:srgbClr val="A1B81F"/>
          </a:solidFill>
        </p:grpSpPr>
        <p:sp>
          <p:nvSpPr>
            <p:cNvPr id="9" name="Rectangle 8"/>
            <p:cNvSpPr/>
            <p:nvPr/>
          </p:nvSpPr>
          <p:spPr>
            <a:xfrm>
              <a:off x="2350241" y="316107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2350241" y="3149046"/>
              <a:ext cx="5001612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Métadonnées &amp; transaction</a:t>
              </a:r>
            </a:p>
          </p:txBody>
        </p:sp>
      </p:grpSp>
      <p:grpSp>
        <p:nvGrpSpPr>
          <p:cNvPr id="14" name="Groupe 47"/>
          <p:cNvGrpSpPr/>
          <p:nvPr/>
        </p:nvGrpSpPr>
        <p:grpSpPr>
          <a:xfrm>
            <a:off x="1611296" y="4832082"/>
            <a:ext cx="8179818" cy="458632"/>
            <a:chOff x="1349390" y="5936478"/>
            <a:chExt cx="6002463" cy="471522"/>
          </a:xfrm>
          <a:solidFill>
            <a:srgbClr val="E2B700"/>
          </a:solidFill>
        </p:grpSpPr>
        <p:sp>
          <p:nvSpPr>
            <p:cNvPr id="15" name="Rectangle 14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E2B7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Avantage &amp; inconvénients </a:t>
              </a:r>
            </a:p>
          </p:txBody>
        </p:sp>
      </p:grpSp>
      <p:sp>
        <p:nvSpPr>
          <p:cNvPr id="17" name="Ellipse 39"/>
          <p:cNvSpPr/>
          <p:nvPr/>
        </p:nvSpPr>
        <p:spPr>
          <a:xfrm>
            <a:off x="994540" y="14734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Ellipse 41"/>
          <p:cNvSpPr/>
          <p:nvPr/>
        </p:nvSpPr>
        <p:spPr>
          <a:xfrm>
            <a:off x="1561422" y="2799024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Ellipse 42"/>
          <p:cNvSpPr/>
          <p:nvPr/>
        </p:nvSpPr>
        <p:spPr>
          <a:xfrm>
            <a:off x="1271100" y="4814419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Ellipse 46"/>
          <p:cNvSpPr/>
          <p:nvPr/>
        </p:nvSpPr>
        <p:spPr>
          <a:xfrm>
            <a:off x="1503192" y="4085198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22" name="Connecteur droit 59"/>
          <p:cNvCxnSpPr/>
          <p:nvPr/>
        </p:nvCxnSpPr>
        <p:spPr>
          <a:xfrm>
            <a:off x="419545" y="769574"/>
            <a:ext cx="7738652" cy="2163"/>
          </a:xfrm>
          <a:prstGeom prst="line">
            <a:avLst/>
          </a:prstGeom>
          <a:ln w="57150">
            <a:solidFill>
              <a:srgbClr val="0087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itre 1"/>
          <p:cNvSpPr txBox="1">
            <a:spLocks/>
          </p:cNvSpPr>
          <p:nvPr/>
        </p:nvSpPr>
        <p:spPr>
          <a:xfrm>
            <a:off x="534620" y="38398"/>
            <a:ext cx="10515600" cy="810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239E63-BFD0-467B-9702-0CEB43A4E474}"/>
              </a:ext>
            </a:extLst>
          </p:cNvPr>
          <p:cNvSpPr/>
          <p:nvPr/>
        </p:nvSpPr>
        <p:spPr>
          <a:xfrm>
            <a:off x="1735749" y="2188611"/>
            <a:ext cx="8055365" cy="497289"/>
          </a:xfrm>
          <a:prstGeom prst="rect">
            <a:avLst/>
          </a:prstGeom>
          <a:solidFill>
            <a:srgbClr val="0087AF"/>
          </a:solidFill>
          <a:ln>
            <a:solidFill>
              <a:srgbClr val="0087A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Outil choisi &amp; installation</a:t>
            </a:r>
          </a:p>
        </p:txBody>
      </p:sp>
      <p:sp>
        <p:nvSpPr>
          <p:cNvPr id="26" name="Ellipse 56"/>
          <p:cNvSpPr/>
          <p:nvPr/>
        </p:nvSpPr>
        <p:spPr>
          <a:xfrm>
            <a:off x="1381448" y="2157039"/>
            <a:ext cx="580644" cy="573290"/>
          </a:xfrm>
          <a:prstGeom prst="ellipse">
            <a:avLst/>
          </a:prstGeom>
          <a:solidFill>
            <a:schemeClr val="bg1"/>
          </a:solidFill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Groupe 47"/>
          <p:cNvGrpSpPr/>
          <p:nvPr/>
        </p:nvGrpSpPr>
        <p:grpSpPr>
          <a:xfrm>
            <a:off x="1284861" y="5530390"/>
            <a:ext cx="7473219" cy="458632"/>
            <a:chOff x="1349390" y="5936478"/>
            <a:chExt cx="6002463" cy="471522"/>
          </a:xfrm>
          <a:solidFill>
            <a:srgbClr val="727272"/>
          </a:solidFill>
        </p:grpSpPr>
        <p:sp>
          <p:nvSpPr>
            <p:cNvPr id="29" name="Rectangle 28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349390" y="5936478"/>
              <a:ext cx="6002463" cy="471522"/>
            </a:xfrm>
            <a:prstGeom prst="rect">
              <a:avLst/>
            </a:prstGeom>
            <a:grpFill/>
            <a:ln>
              <a:solidFill>
                <a:srgbClr val="72727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Difficultés rencontrés durant le travail</a:t>
              </a:r>
            </a:p>
          </p:txBody>
        </p:sp>
      </p:grpSp>
      <p:sp>
        <p:nvSpPr>
          <p:cNvPr id="31" name="Ellipse 42"/>
          <p:cNvSpPr/>
          <p:nvPr/>
        </p:nvSpPr>
        <p:spPr>
          <a:xfrm>
            <a:off x="922548" y="5473061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e 48"/>
          <p:cNvGrpSpPr/>
          <p:nvPr/>
        </p:nvGrpSpPr>
        <p:grpSpPr>
          <a:xfrm>
            <a:off x="1863897" y="3508932"/>
            <a:ext cx="9784151" cy="458632"/>
            <a:chOff x="1723482" y="5291917"/>
            <a:chExt cx="5628371" cy="471522"/>
          </a:xfrm>
          <a:solidFill>
            <a:srgbClr val="A1B81F"/>
          </a:solidFill>
        </p:grpSpPr>
        <p:sp>
          <p:nvSpPr>
            <p:cNvPr id="33" name="Rectangle 32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grpFill/>
            <a:ln>
              <a:solidFill>
                <a:srgbClr val="A1B81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723482" y="5291917"/>
              <a:ext cx="5628371" cy="471522"/>
            </a:xfrm>
            <a:prstGeom prst="rect">
              <a:avLst/>
            </a:prstGeom>
            <a:solidFill>
              <a:srgbClr val="3DBF9C"/>
            </a:solidFill>
            <a:ln>
              <a:solidFill>
                <a:srgbClr val="3DBF9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271" tIns="58420" rIns="58420" bIns="58420" numCol="1" spcCol="1270" anchor="ctr" anchorCtr="0">
              <a:noAutofit/>
            </a:bodyPr>
            <a:lstStyle/>
            <a:p>
              <a:pPr marL="0" marR="0" lvl="0" indent="0" algn="l" defTabSz="10223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Sécurité &amp; droits d’</a:t>
              </a:r>
              <a:r>
                <a:rPr kumimoji="0" lang="fr-FR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accés</a:t>
              </a:r>
              <a:r>
                <a:rPr kumimoji="0" lang="fr-F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35" name="Ellipse 43"/>
          <p:cNvSpPr/>
          <p:nvPr/>
        </p:nvSpPr>
        <p:spPr>
          <a:xfrm>
            <a:off x="1610329" y="3437606"/>
            <a:ext cx="580644" cy="573290"/>
          </a:xfrm>
          <a:prstGeom prst="ellipse">
            <a:avLst/>
          </a:prstGeom>
          <a:ln>
            <a:solidFill>
              <a:srgbClr val="0087AF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724276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317666" y="246329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20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99" y="1114141"/>
            <a:ext cx="7926201" cy="57438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1262" y="1331493"/>
            <a:ext cx="3465095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Select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table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yes  </a:t>
            </a:r>
          </a:p>
        </p:txBody>
      </p:sp>
    </p:spTree>
    <p:extLst>
      <p:ext uri="{BB962C8B-B14F-4D97-AF65-F5344CB8AC3E}">
        <p14:creationId xmlns:p14="http://schemas.microsoft.com/office/powerpoint/2010/main" val="2095681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2510246" y="237140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EFF0-ACD3-4ACE-8386-CBF91C9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21</a:t>
            </a:fld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04952"/>
            <a:ext cx="7924800" cy="5753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673" y="1734590"/>
            <a:ext cx="3898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 </a:t>
            </a:r>
          </a:p>
        </p:txBody>
      </p:sp>
    </p:spTree>
    <p:extLst>
      <p:ext uri="{BB962C8B-B14F-4D97-AF65-F5344CB8AC3E}">
        <p14:creationId xmlns:p14="http://schemas.microsoft.com/office/powerpoint/2010/main" val="3169332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19" y="1221238"/>
            <a:ext cx="7808432" cy="5636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6919" y="1363580"/>
            <a:ext cx="40393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Give the index a name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table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flesh button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“ok” to save the work </a:t>
            </a:r>
          </a:p>
        </p:txBody>
      </p:sp>
    </p:spTree>
    <p:extLst>
      <p:ext uri="{BB962C8B-B14F-4D97-AF65-F5344CB8AC3E}">
        <p14:creationId xmlns:p14="http://schemas.microsoft.com/office/powerpoint/2010/main" val="1210067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103254" y="192935"/>
            <a:ext cx="420578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307" y="1697485"/>
            <a:ext cx="42929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20" y="1180175"/>
            <a:ext cx="7898880" cy="56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26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698966" y="206336"/>
            <a:ext cx="49246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Modification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54" y="1136949"/>
            <a:ext cx="7880546" cy="57210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530" y="1685108"/>
            <a:ext cx="33025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modify index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Choose the column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the button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Then 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2225352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25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6" y="951780"/>
            <a:ext cx="8181703" cy="59062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699991"/>
            <a:ext cx="3073214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Choose the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delete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“yes”</a:t>
            </a:r>
          </a:p>
        </p:txBody>
      </p:sp>
    </p:spTree>
    <p:extLst>
      <p:ext uri="{BB962C8B-B14F-4D97-AF65-F5344CB8AC3E}">
        <p14:creationId xmlns:p14="http://schemas.microsoft.com/office/powerpoint/2010/main" val="2740344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53543" y="271026"/>
            <a:ext cx="43629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8B04-C4E5-417A-96A9-B944E2CA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26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97" y="1081976"/>
            <a:ext cx="8004504" cy="5776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183" y="1775862"/>
            <a:ext cx="40963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index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075939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33" y="1267097"/>
            <a:ext cx="7758967" cy="55909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629" y="1959428"/>
            <a:ext cx="4198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1953050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usage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90" y="1082601"/>
            <a:ext cx="7989165" cy="57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57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783" y="1762922"/>
            <a:ext cx="30780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view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927" y="1046079"/>
            <a:ext cx="8051074" cy="58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2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Introduction &amp;</a:t>
            </a:r>
          </a:p>
          <a:p>
            <a:pPr lvl="0" algn="r">
              <a:defRPr/>
            </a:pP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Presentation</a:t>
            </a:r>
            <a:endParaRPr kumimoji="0" lang="fr-FR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4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06045" y="271651"/>
            <a:ext cx="39188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Vue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" y="1907176"/>
            <a:ext cx="4001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view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42" y="979714"/>
            <a:ext cx="8154558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37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893242" y="208976"/>
            <a:ext cx="471735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</a:t>
            </a:r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</a:t>
            </a:r>
            <a:endParaRPr lang="en-US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/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1881050"/>
            <a:ext cx="45159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create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023" y="1181863"/>
            <a:ext cx="7862978" cy="567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13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37" y="1240971"/>
            <a:ext cx="7804964" cy="56170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783" y="1762922"/>
            <a:ext cx="33956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Select the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on delete trigger 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Click “ok” </a:t>
            </a:r>
          </a:p>
        </p:txBody>
      </p:sp>
    </p:spTree>
    <p:extLst>
      <p:ext uri="{BB962C8B-B14F-4D97-AF65-F5344CB8AC3E}">
        <p14:creationId xmlns:p14="http://schemas.microsoft.com/office/powerpoint/2010/main" val="382341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051664" y="263075"/>
            <a:ext cx="453281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 Suppression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66" y="1120972"/>
            <a:ext cx="7974875" cy="5737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1881050"/>
            <a:ext cx="43193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drop trigger 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 </a:t>
            </a:r>
          </a:p>
        </p:txBody>
      </p:sp>
    </p:spTree>
    <p:extLst>
      <p:ext uri="{BB962C8B-B14F-4D97-AF65-F5344CB8AC3E}">
        <p14:creationId xmlns:p14="http://schemas.microsoft.com/office/powerpoint/2010/main" val="3980714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34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577474" y="2802485"/>
            <a:ext cx="11614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DML ( data manipulation language 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9651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713682" y="389219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SQLite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en-GB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435430" y="1582513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1000751" y="2761318"/>
            <a:ext cx="88978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selection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insertion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modification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Data deletion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1000751" y="2149523"/>
            <a:ext cx="57658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explain how to do this: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9C1D-B2C0-497E-AE58-53BD790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9810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28309" y="280430"/>
            <a:ext cx="312202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36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17F9B2-2E14-45FC-BE07-77A6FB6DD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397" y="1091380"/>
            <a:ext cx="7724603" cy="57707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876" y="1632857"/>
            <a:ext cx="4390433" cy="2943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add row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Fill the row with your data </a:t>
            </a:r>
          </a:p>
        </p:txBody>
      </p:sp>
    </p:spTree>
    <p:extLst>
      <p:ext uri="{BB962C8B-B14F-4D97-AF65-F5344CB8AC3E}">
        <p14:creationId xmlns:p14="http://schemas.microsoft.com/office/powerpoint/2010/main" val="510333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41371" y="228096"/>
            <a:ext cx="346165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Insertion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F03C-E34C-42FC-8416-DD21E49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37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AFE180-6231-482F-8324-85AEC0167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4" y="1039046"/>
            <a:ext cx="8032955" cy="5818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76" y="1632857"/>
            <a:ext cx="41112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“insert into”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492137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80560" y="218680"/>
            <a:ext cx="34355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US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US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386AEC0-F206-431C-9EDF-0580E0F48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84" y="1029630"/>
            <a:ext cx="8082116" cy="5828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“browse data”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the table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- And you will see the data in this table  </a:t>
            </a:r>
          </a:p>
        </p:txBody>
      </p:sp>
    </p:spTree>
    <p:extLst>
      <p:ext uri="{BB962C8B-B14F-4D97-AF65-F5344CB8AC3E}">
        <p14:creationId xmlns:p14="http://schemas.microsoft.com/office/powerpoint/2010/main" val="325147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89120" y="292944"/>
            <a:ext cx="351390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Data </a:t>
            </a:r>
            <a:r>
              <a:rPr kumimoji="0" lang="en-GB" sz="38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Selection</a:t>
            </a:r>
            <a:endParaRPr kumimoji="0" lang="en-GB" sz="3800" b="0" i="0" u="none" strike="noStrike" kern="1200" cap="none" spc="0" normalizeH="0" baseline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F2CF9A-4346-4870-8157-0DA6132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76E620-B82E-4BB3-B55A-C1C511C62C0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963601-3258-4C03-9A58-F333988A0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14" y="1103894"/>
            <a:ext cx="8013185" cy="5754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46365"/>
            <a:ext cx="39193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“select  *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Execute the code</a:t>
            </a:r>
          </a:p>
        </p:txBody>
      </p:sp>
    </p:spTree>
    <p:extLst>
      <p:ext uri="{BB962C8B-B14F-4D97-AF65-F5344CB8AC3E}">
        <p14:creationId xmlns:p14="http://schemas.microsoft.com/office/powerpoint/2010/main" val="172157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717210" y="455018"/>
            <a:ext cx="4529269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Introduction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6022" y="1328425"/>
            <a:ext cx="105177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Database Management System (DBMS) is system software used to store, manipulate, manage, and share information in a database. It is the intermediary between the user and the database.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6053" y="2100002"/>
            <a:ext cx="819101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Proprietary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</a:t>
            </a:r>
            <a:r>
              <a:rPr kumimoji="0" lang="fr-FR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Microsoft SQL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Free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MySQL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PostgreSQL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MariaDB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Embedded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</a:t>
            </a:r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NoSQL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MangoDB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cassandra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2499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545874" y="222779"/>
            <a:ext cx="301752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40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4B75B4-A537-4361-9D65-74186DA79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78" y="1033729"/>
            <a:ext cx="8025828" cy="5824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- On browse data select the field you want to update and change the value and hit enter to save your changes </a:t>
            </a:r>
          </a:p>
        </p:txBody>
      </p:sp>
    </p:spTree>
    <p:extLst>
      <p:ext uri="{BB962C8B-B14F-4D97-AF65-F5344CB8AC3E}">
        <p14:creationId xmlns:p14="http://schemas.microsoft.com/office/powerpoint/2010/main" val="2944338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415246" y="228064"/>
            <a:ext cx="297833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Update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2CDA-7392-4F6A-ADCF-0A5774A6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9912B0-57F4-4F62-8C96-737BB4859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81" y="1039014"/>
            <a:ext cx="8052619" cy="58189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“Update”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data is updated successfully </a:t>
            </a:r>
          </a:p>
        </p:txBody>
      </p:sp>
    </p:spTree>
    <p:extLst>
      <p:ext uri="{BB962C8B-B14F-4D97-AF65-F5344CB8AC3E}">
        <p14:creationId xmlns:p14="http://schemas.microsoft.com/office/powerpoint/2010/main" val="30310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58016" y="317401"/>
            <a:ext cx="3835635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1804154-D819-4F83-9373-09E6547A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16" y="1128351"/>
            <a:ext cx="7933984" cy="5729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876" y="1632857"/>
            <a:ext cx="39724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on browse data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Select a row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Click on the button to delete the row  </a:t>
            </a:r>
          </a:p>
        </p:txBody>
      </p:sp>
    </p:spTree>
    <p:extLst>
      <p:ext uri="{BB962C8B-B14F-4D97-AF65-F5344CB8AC3E}">
        <p14:creationId xmlns:p14="http://schemas.microsoft.com/office/powerpoint/2010/main" val="2763649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308705" y="254133"/>
            <a:ext cx="386681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Suppression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847E16-68F9-4535-AAEB-10C225F6B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5" y="1065083"/>
            <a:ext cx="8032955" cy="5792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7" y="1933302"/>
            <a:ext cx="4111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Write the query “delete ”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The row is deleted </a:t>
            </a:r>
          </a:p>
        </p:txBody>
      </p:sp>
    </p:spTree>
    <p:extLst>
      <p:ext uri="{BB962C8B-B14F-4D97-AF65-F5344CB8AC3E}">
        <p14:creationId xmlns:p14="http://schemas.microsoft.com/office/powerpoint/2010/main" val="460961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44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49546" y="2760282"/>
            <a:ext cx="10747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DCL (Data Control </a:t>
            </a:r>
            <a:r>
              <a:rPr lang="fr-FR" sz="6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75026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56828" y="2368622"/>
            <a:ext cx="75312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Access privileges Management doesn’t </a:t>
            </a:r>
          </a:p>
          <a:p>
            <a:pPr algn="ctr"/>
            <a:r>
              <a:rPr lang="en-US" sz="3600" dirty="0"/>
              <a:t>exist in SQLite we will explore this point </a:t>
            </a:r>
          </a:p>
          <a:p>
            <a:pPr algn="ctr"/>
            <a:r>
              <a:rPr lang="en-US" sz="3600" dirty="0"/>
              <a:t>further below.</a:t>
            </a:r>
            <a:endParaRPr lang="fr-FR"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4838-62C4-4E0F-ADD4-220B07AA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23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C46E6-1608-45C5-B429-2E11D25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46</a:t>
            </a:fld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-410753" y="2786407"/>
            <a:ext cx="1310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TCL (Transaction Control </a:t>
            </a:r>
            <a:r>
              <a:rPr lang="fr-FR" sz="5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Language</a:t>
            </a:r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354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2182949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		SQLite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Languages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E07D2-10D6-4E79-979F-48228A393355}"/>
              </a:ext>
            </a:extLst>
          </p:cNvPr>
          <p:cNvSpPr/>
          <p:nvPr/>
        </p:nvSpPr>
        <p:spPr>
          <a:xfrm>
            <a:off x="919191" y="1793897"/>
            <a:ext cx="47366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E9016"/>
              </a:buClr>
              <a:buSzPct val="80000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We find in this language:</a:t>
            </a:r>
            <a:endParaRPr lang="fr-FR" sz="3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E9F18D-9946-4560-B846-0578A42D489A}"/>
              </a:ext>
            </a:extLst>
          </p:cNvPr>
          <p:cNvSpPr/>
          <p:nvPr/>
        </p:nvSpPr>
        <p:spPr>
          <a:xfrm>
            <a:off x="919191" y="2562533"/>
            <a:ext cx="8897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LOCKS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COMMIT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ROLLBACK 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SAVEPOINT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8DF8-C219-4994-A8F8-4C9B9C0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7438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299033" y="343212"/>
            <a:ext cx="77186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Importance of DBMS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5399" y="2739122"/>
            <a:ext cx="9933825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 and use the various services and features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the correct functioning of the system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maintenance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400" y="1914192"/>
            <a:ext cx="8498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DBMS are just like any software, needs an interface to 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965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047871" y="409044"/>
            <a:ext cx="7212234" cy="8109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Utilization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interactive interfaces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Text Placeholder 33"/>
          <p:cNvSpPr txBox="1">
            <a:spLocks/>
          </p:cNvSpPr>
          <p:nvPr/>
        </p:nvSpPr>
        <p:spPr>
          <a:xfrm>
            <a:off x="866685" y="2349904"/>
            <a:ext cx="7939964" cy="9838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 through command line</a:t>
            </a: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Utilization of SQLite tools like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« </a:t>
            </a:r>
            <a:r>
              <a:rPr lang="en-US" sz="2000" b="1" dirty="0">
                <a:latin typeface="Lao UI" panose="020B0502040204020203" pitchFamily="34" charset="0"/>
                <a:cs typeface="Lao UI" panose="020B0502040204020203" pitchFamily="34" charset="0"/>
              </a:rPr>
              <a:t> DB Browser for SQLite 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 »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fr-FR" sz="2000" b="1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4BDD7A-E8B9-46FA-B9DE-7A8EAA72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0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447680" y="400828"/>
            <a:ext cx="10515600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Definition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719943" y="3799803"/>
            <a:ext cx="2501900" cy="1498600"/>
          </a:xfrm>
          <a:prstGeom prst="roundRect">
            <a:avLst/>
          </a:prstGeom>
          <a:solidFill>
            <a:srgbClr val="E48762"/>
          </a:solidFill>
          <a:ln>
            <a:solidFill>
              <a:srgbClr val="E4876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Bibliothèque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         SQLite 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11" y="3907490"/>
            <a:ext cx="1379890" cy="654298"/>
          </a:xfrm>
          <a:prstGeom prst="rect">
            <a:avLst/>
          </a:prstGeom>
        </p:spPr>
      </p:pic>
      <p:sp>
        <p:nvSpPr>
          <p:cNvPr id="36" name="Curved Up Arrow 35"/>
          <p:cNvSpPr/>
          <p:nvPr/>
        </p:nvSpPr>
        <p:spPr>
          <a:xfrm>
            <a:off x="4483366" y="5298403"/>
            <a:ext cx="2555880" cy="850900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46846" y="4652072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Importée et utilisée dans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le code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039246" y="3812488"/>
            <a:ext cx="2501900" cy="1498600"/>
          </a:xfrm>
          <a:prstGeom prst="roundRect">
            <a:avLst/>
          </a:prstGeom>
          <a:solidFill>
            <a:srgbClr val="E48762"/>
          </a:solidFill>
          <a:ln>
            <a:solidFill>
              <a:srgbClr val="E4876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Fichier stocké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589" y="3878228"/>
            <a:ext cx="712821" cy="71282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268" y="4143356"/>
            <a:ext cx="538475" cy="5384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37650" y="1250526"/>
            <a:ext cx="10025630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Created by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Richard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Hipp</a:t>
            </a: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dirty="0" smtClean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Written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in C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language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open source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library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Accessible by SQL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language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reproduce the usual client-server scheme but is directly integrated into programs.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67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/>
      <p:bldP spid="39" grpId="0" animBg="1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-678863" y="286719"/>
            <a:ext cx="1354972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L’utilisation d’interface programmée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1" y="867467"/>
            <a:ext cx="12191999" cy="8862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0087AF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0087A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C’est l’interrogation du SGBD SQLite Via Un langage de programmation en utilisant SQL</a:t>
            </a: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224578" y="1678417"/>
            <a:ext cx="10553291" cy="73142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Exemple :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Insertion,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Update in table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through</a:t>
            </a:r>
            <a:r>
              <a:rPr lang="fr-FR" sz="2000" b="1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Kotlin language in Android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4B6996A-B3D8-4E44-BB77-9667419D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9" y="2409838"/>
            <a:ext cx="10475258" cy="43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BF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0" y="2468893"/>
            <a:ext cx="9349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Security and </a:t>
            </a:r>
          </a:p>
          <a:p>
            <a:pPr algn="r"/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Access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Permisions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95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497559" y="522179"/>
            <a:ext cx="7750116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importance of Security in DBMS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8658" y="2016900"/>
            <a:ext cx="10187918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Asserting</a:t>
            </a:r>
            <a:r>
              <a:rPr lang="fr-FR" sz="2400" dirty="0"/>
              <a:t> </a:t>
            </a:r>
            <a:r>
              <a:rPr lang="fr-FR" sz="2400" dirty="0" err="1">
                <a:solidFill>
                  <a:srgbClr val="3DBF9C"/>
                </a:solidFill>
              </a:rPr>
              <a:t>Confidentiality</a:t>
            </a:r>
            <a:r>
              <a:rPr lang="fr-FR" sz="2400" dirty="0"/>
              <a:t> : protection </a:t>
            </a:r>
            <a:r>
              <a:rPr lang="fr-FR" sz="2400" dirty="0" err="1"/>
              <a:t>against</a:t>
            </a:r>
            <a:r>
              <a:rPr lang="fr-FR" sz="2400" dirty="0"/>
              <a:t> data </a:t>
            </a:r>
            <a:r>
              <a:rPr lang="fr-FR" sz="2400" dirty="0" err="1"/>
              <a:t>theft</a:t>
            </a:r>
            <a:r>
              <a:rPr lang="fr-FR" sz="2400" dirty="0"/>
              <a:t> and infiltrations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8658" y="3035157"/>
            <a:ext cx="612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prstClr val="black"/>
                </a:solidFill>
              </a:rPr>
              <a:t>Asserting</a:t>
            </a:r>
            <a:r>
              <a:rPr lang="fr-FR" sz="2400" dirty="0">
                <a:solidFill>
                  <a:prstClr val="black"/>
                </a:solidFill>
              </a:rPr>
              <a:t> Data </a:t>
            </a:r>
            <a:r>
              <a:rPr lang="fr-FR" sz="2400" dirty="0" err="1">
                <a:solidFill>
                  <a:srgbClr val="287C66"/>
                </a:solidFill>
              </a:rPr>
              <a:t>Integrality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5886" y="4007509"/>
            <a:ext cx="584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prstClr val="black"/>
                </a:solidFill>
              </a:rPr>
              <a:t>Block </a:t>
            </a:r>
            <a:r>
              <a:rPr lang="fr-FR" sz="2400" dirty="0" err="1">
                <a:solidFill>
                  <a:prstClr val="black"/>
                </a:solidFill>
              </a:rPr>
              <a:t>unauthorized</a:t>
            </a:r>
            <a:r>
              <a:rPr lang="fr-FR" sz="2400" dirty="0">
                <a:solidFill>
                  <a:prstClr val="black"/>
                </a:solidFill>
              </a:rPr>
              <a:t> Access</a:t>
            </a:r>
            <a:endParaRPr lang="fr-FR" sz="24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0222381-C8F9-426E-B097-D8F317E8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3929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875087" y="426851"/>
            <a:ext cx="901101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Permissions in SQLite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0292" y="1753753"/>
            <a:ext cx="10932458" cy="310854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2">
                    <a:lumMod val="25000"/>
                  </a:schemeClr>
                </a:solidFill>
              </a:rPr>
              <a:t>SQLite </a:t>
            </a:r>
            <a:r>
              <a:rPr lang="fr-FR" sz="2800" dirty="0" err="1">
                <a:solidFill>
                  <a:srgbClr val="287C66"/>
                </a:solidFill>
              </a:rPr>
              <a:t>does</a:t>
            </a:r>
            <a:r>
              <a:rPr lang="fr-FR" sz="2800" dirty="0">
                <a:solidFill>
                  <a:srgbClr val="287C66"/>
                </a:solidFill>
              </a:rPr>
              <a:t> not </a:t>
            </a:r>
            <a:r>
              <a:rPr lang="fr-FR" sz="2800" dirty="0" err="1">
                <a:solidFill>
                  <a:srgbClr val="287C66"/>
                </a:solidFill>
              </a:rPr>
              <a:t>provide</a:t>
            </a:r>
            <a:r>
              <a:rPr lang="fr-FR" sz="2800" dirty="0">
                <a:solidFill>
                  <a:srgbClr val="287C66"/>
                </a:solidFill>
              </a:rPr>
              <a:t> 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</a:rPr>
              <a:t>a control </a:t>
            </a:r>
            <a:r>
              <a:rPr lang="fr-FR" sz="2800" dirty="0" err="1">
                <a:solidFill>
                  <a:schemeClr val="bg2">
                    <a:lumMod val="25000"/>
                  </a:schemeClr>
                </a:solidFill>
              </a:rPr>
              <a:t>mechanism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</a:rPr>
              <a:t> to </a:t>
            </a:r>
            <a:r>
              <a:rPr lang="fr-FR" sz="2800" dirty="0" err="1">
                <a:solidFill>
                  <a:schemeClr val="bg2">
                    <a:lumMod val="25000"/>
                  </a:schemeClr>
                </a:solidFill>
              </a:rPr>
              <a:t>access</a:t>
            </a:r>
            <a:r>
              <a:rPr lang="fr-FR" sz="2800" dirty="0">
                <a:solidFill>
                  <a:schemeClr val="bg2">
                    <a:lumMod val="25000"/>
                  </a:schemeClr>
                </a:solidFill>
              </a:rPr>
              <a:t> permissions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Access Permission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one </a:t>
            </a:r>
            <a:r>
              <a:rPr lang="fr-F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provided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 the </a:t>
            </a:r>
            <a:r>
              <a:rPr lang="fr-FR" sz="2800" dirty="0">
                <a:solidFill>
                  <a:srgbClr val="287C66"/>
                </a:solidFill>
              </a:rPr>
              <a:t>Operating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800" dirty="0">
                <a:solidFill>
                  <a:srgbClr val="287C66"/>
                </a:solidFill>
              </a:rPr>
              <a:t>System</a:t>
            </a:r>
          </a:p>
          <a:p>
            <a:endParaRPr lang="fr-FR" sz="2800" dirty="0">
              <a:solidFill>
                <a:srgbClr val="287C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0292" y="3606600"/>
            <a:ext cx="10720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287C66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C6B23D-8379-4B50-B47E-46720EF1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8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2025434" y="396969"/>
            <a:ext cx="8440271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the lack of SQLite Access Rights?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8658" y="2089549"/>
            <a:ext cx="99338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prstClr val="black"/>
                </a:solidFill>
              </a:rPr>
              <a:t>Number</a:t>
            </a:r>
            <a:r>
              <a:rPr lang="fr-FR" sz="2400" dirty="0">
                <a:solidFill>
                  <a:prstClr val="black"/>
                </a:solidFill>
              </a:rPr>
              <a:t> of </a:t>
            </a:r>
            <a:r>
              <a:rPr lang="fr-FR" sz="2400" dirty="0" err="1">
                <a:solidFill>
                  <a:prstClr val="black"/>
                </a:solidFill>
              </a:rPr>
              <a:t>users</a:t>
            </a:r>
            <a:r>
              <a:rPr lang="fr-FR" sz="2400" dirty="0">
                <a:solidFill>
                  <a:prstClr val="black"/>
                </a:solidFill>
              </a:rPr>
              <a:t> </a:t>
            </a:r>
            <a:r>
              <a:rPr lang="fr-FR" sz="2400" dirty="0" err="1">
                <a:solidFill>
                  <a:prstClr val="black"/>
                </a:solidFill>
              </a:rPr>
              <a:t>is</a:t>
            </a:r>
            <a:r>
              <a:rPr lang="fr-FR" sz="2400" dirty="0">
                <a:solidFill>
                  <a:prstClr val="black"/>
                </a:solidFill>
              </a:rPr>
              <a:t> Limited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Considered to be structured system files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Very low probability of attack or intrusion</a:t>
            </a:r>
            <a:endParaRPr lang="fr-FR" sz="2400" dirty="0">
              <a:solidFill>
                <a:prstClr val="black"/>
              </a:solidFill>
            </a:endParaRPr>
          </a:p>
          <a:p>
            <a:endParaRPr lang="fr-FR" sz="2400" dirty="0">
              <a:solidFill>
                <a:srgbClr val="BF72CC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B05F1-21EE-4387-85D9-6B69E064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8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Metadata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</a:t>
            </a:r>
          </a:p>
          <a:p>
            <a:pPr algn="r"/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23995036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3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1" name="Image 2">
            <a:extLst>
              <a:ext uri="{FF2B5EF4-FFF2-40B4-BE49-F238E27FC236}">
                <a16:creationId xmlns:a16="http://schemas.microsoft.com/office/drawing/2014/main" id="{9EE11A5B-1142-42E0-A662-81189C659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3" y="1226292"/>
            <a:ext cx="7800914" cy="468231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EFB96-212F-4562-9F51-C6DFAFC5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3369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3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Image 4">
            <a:extLst>
              <a:ext uri="{FF2B5EF4-FFF2-40B4-BE49-F238E27FC236}">
                <a16:creationId xmlns:a16="http://schemas.microsoft.com/office/drawing/2014/main" id="{D5A6BBFF-7E51-4F29-A798-8F1C75859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96" y="1226292"/>
            <a:ext cx="6003005" cy="492189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EFB96-212F-4562-9F51-C6DFAFC5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2037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-705394" y="415342"/>
            <a:ext cx="747195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3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" name="Image 3">
            <a:extLst>
              <a:ext uri="{FF2B5EF4-FFF2-40B4-BE49-F238E27FC236}">
                <a16:creationId xmlns:a16="http://schemas.microsoft.com/office/drawing/2014/main" id="{93A0FB01-4216-4FCD-A6DC-75195236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9" y="1226292"/>
            <a:ext cx="6242655" cy="492189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EFB96-212F-4562-9F51-C6DFAFC5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7747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8122" y="2315528"/>
            <a:ext cx="104594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UNLOCKED : No session can do </a:t>
            </a:r>
            <a:r>
              <a:rPr lang="fr-FR" sz="2200" dirty="0" err="1"/>
              <a:t>anything</a:t>
            </a:r>
            <a:r>
              <a:rPr lang="fr-FR" sz="2200" dirty="0"/>
              <a:t> on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8120" y="2799600"/>
            <a:ext cx="100694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SHARED : In </a:t>
            </a:r>
            <a:r>
              <a:rPr lang="fr-FR" sz="2200" dirty="0" err="1"/>
              <a:t>this</a:t>
            </a:r>
            <a:r>
              <a:rPr lang="fr-FR" sz="2200" dirty="0"/>
              <a:t> state, </a:t>
            </a:r>
            <a:r>
              <a:rPr lang="fr-FR" sz="2200" dirty="0" err="1"/>
              <a:t>many</a:t>
            </a:r>
            <a:r>
              <a:rPr lang="fr-FR" sz="2200" dirty="0"/>
              <a:t> sessions can </a:t>
            </a:r>
            <a:r>
              <a:rPr lang="fr-FR" sz="2200" dirty="0" err="1"/>
              <a:t>read</a:t>
            </a:r>
            <a:r>
              <a:rPr lang="fr-FR" sz="2200" dirty="0"/>
              <a:t> data </a:t>
            </a:r>
            <a:r>
              <a:rPr lang="fr-FR" sz="2200" dirty="0" err="1"/>
              <a:t>simultaneously</a:t>
            </a:r>
            <a:r>
              <a:rPr lang="fr-FR" sz="2200" dirty="0"/>
              <a:t> but, none can </a:t>
            </a:r>
            <a:r>
              <a:rPr lang="fr-FR" sz="2200" dirty="0" err="1"/>
              <a:t>write</a:t>
            </a:r>
            <a:r>
              <a:rPr lang="fr-FR" sz="22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20" y="3594366"/>
            <a:ext cx="10459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RESERVED : One session at a time can </a:t>
            </a:r>
            <a:r>
              <a:rPr lang="fr-FR" sz="2200" dirty="0" err="1"/>
              <a:t>write</a:t>
            </a:r>
            <a:r>
              <a:rPr lang="fr-FR" sz="2200" dirty="0"/>
              <a:t> on the DB, </a:t>
            </a:r>
            <a:r>
              <a:rPr lang="fr-FR" sz="2200" dirty="0" err="1"/>
              <a:t>this</a:t>
            </a:r>
            <a:r>
              <a:rPr lang="fr-FR" sz="2200" dirty="0"/>
              <a:t> state can </a:t>
            </a:r>
            <a:r>
              <a:rPr lang="fr-FR" sz="2200" dirty="0" err="1"/>
              <a:t>coexist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the state SHARED, changes </a:t>
            </a:r>
            <a:r>
              <a:rPr lang="fr-FR" sz="2200" dirty="0" err="1"/>
              <a:t>will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stored</a:t>
            </a:r>
            <a:r>
              <a:rPr lang="fr-FR" sz="2200" dirty="0"/>
              <a:t> in cache and </a:t>
            </a:r>
            <a:r>
              <a:rPr lang="fr-FR" sz="2200" dirty="0" err="1"/>
              <a:t>won’t</a:t>
            </a:r>
            <a:r>
              <a:rPr lang="fr-FR" sz="2200" dirty="0"/>
              <a:t> </a:t>
            </a:r>
            <a:r>
              <a:rPr lang="fr-FR" sz="2200" dirty="0" err="1"/>
              <a:t>be</a:t>
            </a:r>
            <a:r>
              <a:rPr lang="fr-FR" sz="2200" dirty="0"/>
              <a:t> </a:t>
            </a:r>
            <a:r>
              <a:rPr lang="fr-FR" sz="2200" dirty="0" err="1"/>
              <a:t>modified</a:t>
            </a:r>
            <a:r>
              <a:rPr lang="fr-FR" sz="2200" dirty="0"/>
              <a:t> on the </a:t>
            </a:r>
            <a:r>
              <a:rPr lang="fr-FR" sz="2200" dirty="0" err="1"/>
              <a:t>disk</a:t>
            </a:r>
            <a:r>
              <a:rPr lang="fr-FR" sz="2200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059" y="1219771"/>
            <a:ext cx="106858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4B003C"/>
                </a:solidFill>
              </a:rPr>
              <a:t>There are 5 types of locks in SQLite, for </a:t>
            </a:r>
            <a:r>
              <a:rPr lang="fr-FR" sz="2400" dirty="0" err="1">
                <a:solidFill>
                  <a:srgbClr val="4B003C"/>
                </a:solidFill>
              </a:rPr>
              <a:t>each</a:t>
            </a:r>
            <a:r>
              <a:rPr lang="fr-FR" sz="2400" dirty="0">
                <a:solidFill>
                  <a:srgbClr val="4B003C"/>
                </a:solidFill>
              </a:rPr>
              <a:t> one of </a:t>
            </a:r>
            <a:r>
              <a:rPr lang="fr-FR" sz="2400" dirty="0" err="1">
                <a:solidFill>
                  <a:srgbClr val="4B003C"/>
                </a:solidFill>
              </a:rPr>
              <a:t>them</a:t>
            </a:r>
            <a:r>
              <a:rPr lang="fr-FR" sz="2400" dirty="0">
                <a:solidFill>
                  <a:srgbClr val="4B003C"/>
                </a:solidFill>
              </a:rPr>
              <a:t> </a:t>
            </a:r>
            <a:r>
              <a:rPr lang="fr-FR" sz="2400" dirty="0" err="1">
                <a:solidFill>
                  <a:srgbClr val="4B003C"/>
                </a:solidFill>
              </a:rPr>
              <a:t>there’s</a:t>
            </a:r>
            <a:r>
              <a:rPr lang="fr-FR" sz="2400" dirty="0">
                <a:solidFill>
                  <a:srgbClr val="4B003C"/>
                </a:solidFill>
              </a:rPr>
              <a:t> a lock </a:t>
            </a:r>
            <a:r>
              <a:rPr lang="fr-FR" sz="2400" dirty="0" err="1">
                <a:solidFill>
                  <a:srgbClr val="4B003C"/>
                </a:solidFill>
              </a:rPr>
              <a:t>unless</a:t>
            </a:r>
            <a:r>
              <a:rPr lang="fr-FR" sz="2400" dirty="0">
                <a:solidFill>
                  <a:srgbClr val="4B003C"/>
                </a:solidFill>
              </a:rPr>
              <a:t> the « </a:t>
            </a:r>
            <a:r>
              <a:rPr lang="fr-FR" sz="2400" dirty="0" err="1">
                <a:solidFill>
                  <a:srgbClr val="4B003C"/>
                </a:solidFill>
              </a:rPr>
              <a:t>unlocked</a:t>
            </a:r>
            <a:r>
              <a:rPr lang="fr-FR" sz="2400" dirty="0">
                <a:solidFill>
                  <a:srgbClr val="4B003C"/>
                </a:solidFill>
              </a:rPr>
              <a:t> » type </a:t>
            </a:r>
            <a:r>
              <a:rPr lang="fr-FR" sz="2400" dirty="0" err="1">
                <a:solidFill>
                  <a:srgbClr val="4B003C"/>
                </a:solidFill>
              </a:rPr>
              <a:t>which</a:t>
            </a:r>
            <a:r>
              <a:rPr lang="fr-FR" sz="2400" dirty="0">
                <a:solidFill>
                  <a:srgbClr val="4B003C"/>
                </a:solidFill>
              </a:rPr>
              <a:t> has no locks : 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-705394" y="415341"/>
            <a:ext cx="7471954" cy="7312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Locks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5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7A671-281F-4367-BCFD-AB0C6D6D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6691"/>
            <a:ext cx="2743200" cy="365125"/>
          </a:xfrm>
        </p:spPr>
        <p:txBody>
          <a:bodyPr/>
          <a:lstStyle/>
          <a:p>
            <a:fld id="{2376E620-B82E-4BB3-B55A-C1C511C62C08}" type="slidenum">
              <a:rPr lang="fr-FR" smtClean="0"/>
              <a:t>59</a:t>
            </a:fld>
            <a:endParaRPr lang="fr-FR" dirty="0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2781BFAA-5628-481C-BA00-8C44A0592600}"/>
              </a:ext>
            </a:extLst>
          </p:cNvPr>
          <p:cNvSpPr txBox="1"/>
          <p:nvPr/>
        </p:nvSpPr>
        <p:spPr>
          <a:xfrm>
            <a:off x="1078120" y="4416992"/>
            <a:ext cx="10835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EXCLUSIVE : </a:t>
            </a:r>
            <a:r>
              <a:rPr lang="fr-FR" sz="2200" dirty="0" err="1"/>
              <a:t>Only</a:t>
            </a:r>
            <a:r>
              <a:rPr lang="fr-FR" sz="2200" dirty="0"/>
              <a:t> </a:t>
            </a:r>
            <a:r>
              <a:rPr lang="fr-FR" sz="2200" dirty="0" err="1"/>
              <a:t>when</a:t>
            </a:r>
            <a:r>
              <a:rPr lang="fr-FR" sz="2200" dirty="0"/>
              <a:t> a session tries to </a:t>
            </a:r>
            <a:r>
              <a:rPr lang="fr-FR" sz="2200" dirty="0" err="1"/>
              <a:t>validate</a:t>
            </a:r>
            <a:r>
              <a:rPr lang="fr-FR" sz="2200" dirty="0"/>
              <a:t> changes or transactions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DCC72DD9-EF5A-401E-974D-8B3FE29752BA}"/>
              </a:ext>
            </a:extLst>
          </p:cNvPr>
          <p:cNvSpPr txBox="1"/>
          <p:nvPr/>
        </p:nvSpPr>
        <p:spPr>
          <a:xfrm>
            <a:off x="1078120" y="4901064"/>
            <a:ext cx="92547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PENDING : Is </a:t>
            </a:r>
            <a:r>
              <a:rPr lang="fr-FR" sz="2200" dirty="0" err="1"/>
              <a:t>when</a:t>
            </a:r>
            <a:r>
              <a:rPr lang="fr-FR" sz="2200" dirty="0"/>
              <a:t> the process </a:t>
            </a:r>
            <a:r>
              <a:rPr lang="fr-FR" sz="2200" dirty="0" err="1"/>
              <a:t>that</a:t>
            </a:r>
            <a:r>
              <a:rPr lang="fr-FR" sz="2200" dirty="0"/>
              <a:t> </a:t>
            </a:r>
            <a:r>
              <a:rPr lang="fr-FR" sz="2200" dirty="0" err="1"/>
              <a:t>hold</a:t>
            </a:r>
            <a:r>
              <a:rPr lang="fr-FR" sz="2200" dirty="0"/>
              <a:t> the lock </a:t>
            </a:r>
            <a:r>
              <a:rPr lang="fr-FR" sz="2200" dirty="0" err="1"/>
              <a:t>would</a:t>
            </a:r>
            <a:r>
              <a:rPr lang="fr-FR" sz="2200" dirty="0"/>
              <a:t> like to </a:t>
            </a:r>
            <a:r>
              <a:rPr lang="fr-FR" sz="2200" dirty="0" err="1"/>
              <a:t>write</a:t>
            </a:r>
            <a:r>
              <a:rPr lang="fr-FR" sz="2200" dirty="0"/>
              <a:t> in the DB </a:t>
            </a:r>
            <a:r>
              <a:rPr lang="fr-FR" sz="2200" dirty="0" err="1"/>
              <a:t>when</a:t>
            </a:r>
            <a:r>
              <a:rPr lang="fr-FR" sz="2200" dirty="0"/>
              <a:t> possible and </a:t>
            </a:r>
            <a:r>
              <a:rPr lang="fr-FR" sz="2200" dirty="0" err="1"/>
              <a:t>waits</a:t>
            </a:r>
            <a:r>
              <a:rPr lang="fr-FR" sz="2200" dirty="0"/>
              <a:t> for all the </a:t>
            </a:r>
            <a:r>
              <a:rPr lang="fr-FR" sz="2200" dirty="0" err="1"/>
              <a:t>shared</a:t>
            </a:r>
            <a:r>
              <a:rPr lang="fr-FR" sz="2200" dirty="0"/>
              <a:t> locks are </a:t>
            </a:r>
            <a:r>
              <a:rPr lang="fr-FR" sz="2200" dirty="0" err="1"/>
              <a:t>deleted</a:t>
            </a:r>
            <a:r>
              <a:rPr lang="fr-FR" sz="2200" dirty="0"/>
              <a:t> </a:t>
            </a:r>
            <a:r>
              <a:rPr lang="fr-FR" sz="2200" dirty="0" err="1"/>
              <a:t>so</a:t>
            </a:r>
            <a:r>
              <a:rPr lang="fr-FR" sz="2200" dirty="0"/>
              <a:t> </a:t>
            </a:r>
            <a:r>
              <a:rPr lang="fr-FR" sz="2200" dirty="0" err="1"/>
              <a:t>it</a:t>
            </a:r>
            <a:r>
              <a:rPr lang="fr-FR" sz="2200" dirty="0"/>
              <a:t> can </a:t>
            </a:r>
            <a:r>
              <a:rPr lang="fr-FR" sz="2200" dirty="0" err="1"/>
              <a:t>get</a:t>
            </a:r>
            <a:r>
              <a:rPr lang="fr-FR" sz="2200" dirty="0"/>
              <a:t> the EXCLUSIVE lock.</a:t>
            </a:r>
          </a:p>
        </p:txBody>
      </p:sp>
    </p:spTree>
    <p:extLst>
      <p:ext uri="{BB962C8B-B14F-4D97-AF65-F5344CB8AC3E}">
        <p14:creationId xmlns:p14="http://schemas.microsoft.com/office/powerpoint/2010/main" val="3508469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832731" y="468245"/>
            <a:ext cx="3745497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</a:t>
            </a:r>
            <a:endParaRPr kumimoji="0" lang="fr-FR" sz="3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fr-FR" sz="2100" b="1" i="0" u="none" strike="noStrike" kern="1200" cap="none" spc="-5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673" y="1407339"/>
            <a:ext cx="996419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SQLite is among the most used database engines in the world and can be found in:</a:t>
            </a:r>
            <a:endParaRPr kumimoji="0" lang="fr-F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0673" y="2815205"/>
            <a:ext cx="101231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fr-FR" sz="2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Android mobile applications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</a:rPr>
              <a:t>Many consumer software such as Firefox, Skype, Adobe ...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  <a:defRPr/>
            </a:pPr>
            <a:r>
              <a:rPr lang="en-US" sz="2000" dirty="0">
                <a:solidFill>
                  <a:prstClr val="black"/>
                </a:solidFill>
              </a:rPr>
              <a:t>Embedded systems (cell phones, televisions, cameras, planes, medical devices, etc.)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3037" y="1586073"/>
            <a:ext cx="10180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DEFERRED : By default a transaction </a:t>
            </a:r>
            <a:r>
              <a:rPr lang="fr-FR" sz="2400" dirty="0" err="1"/>
              <a:t>is</a:t>
            </a:r>
            <a:r>
              <a:rPr lang="fr-FR" sz="2400" dirty="0"/>
              <a:t> DEFERRED (</a:t>
            </a:r>
            <a:r>
              <a:rPr lang="fr-FR" sz="2400" dirty="0" err="1"/>
              <a:t>doesn’t</a:t>
            </a:r>
            <a:r>
              <a:rPr lang="fr-FR" sz="2400" dirty="0"/>
              <a:t> </a:t>
            </a:r>
            <a:r>
              <a:rPr lang="fr-FR" sz="2400" dirty="0" err="1"/>
              <a:t>obtain</a:t>
            </a:r>
            <a:r>
              <a:rPr lang="fr-FR" sz="2400" dirty="0"/>
              <a:t> </a:t>
            </a:r>
            <a:r>
              <a:rPr lang="fr-FR" sz="2400" dirty="0" err="1"/>
              <a:t>any</a:t>
            </a:r>
            <a:r>
              <a:rPr lang="fr-FR" sz="2400" dirty="0"/>
              <a:t> lock </a:t>
            </a:r>
            <a:r>
              <a:rPr lang="fr-FR" sz="2400" dirty="0" err="1"/>
              <a:t>until</a:t>
            </a:r>
            <a:r>
              <a:rPr lang="fr-FR" sz="2400" dirty="0"/>
              <a:t> </a:t>
            </a:r>
            <a:r>
              <a:rPr lang="fr-FR" sz="2400" dirty="0" err="1"/>
              <a:t>necessairy</a:t>
            </a:r>
            <a:r>
              <a:rPr lang="fr-FR" sz="2400" dirty="0"/>
              <a:t>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3037" y="2680944"/>
            <a:ext cx="1018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IMMEDIATE : An IMMEDIATE transaction </a:t>
            </a:r>
            <a:r>
              <a:rPr lang="fr-FR" sz="2400" dirty="0" err="1"/>
              <a:t>gets</a:t>
            </a:r>
            <a:r>
              <a:rPr lang="fr-FR" sz="2400" dirty="0"/>
              <a:t> a RESERVED lock once the command BEGIN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executed</a:t>
            </a:r>
            <a:r>
              <a:rPr lang="fr-FR" sz="24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5517" y="3738882"/>
            <a:ext cx="1018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EXCLUSIVE : An EXCLUSIVE transaction </a:t>
            </a:r>
            <a:r>
              <a:rPr lang="fr-FR" sz="2400" dirty="0" err="1"/>
              <a:t>gets</a:t>
            </a:r>
            <a:r>
              <a:rPr lang="fr-FR" sz="2400" dirty="0"/>
              <a:t> an EXCLUSIVE lock on the DB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guarantees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no </a:t>
            </a:r>
            <a:r>
              <a:rPr lang="fr-FR" sz="2400" dirty="0" err="1"/>
              <a:t>other</a:t>
            </a:r>
            <a:r>
              <a:rPr lang="fr-FR" sz="2400" dirty="0"/>
              <a:t> session </a:t>
            </a:r>
            <a:r>
              <a:rPr lang="fr-FR" sz="2400" dirty="0" err="1"/>
              <a:t>is</a:t>
            </a:r>
            <a:r>
              <a:rPr lang="fr-FR" sz="2400" dirty="0"/>
              <a:t> active in the DB and </a:t>
            </a:r>
            <a:r>
              <a:rPr lang="fr-FR" sz="2400" dirty="0" err="1"/>
              <a:t>you</a:t>
            </a:r>
            <a:r>
              <a:rPr lang="fr-FR" sz="2400" dirty="0"/>
              <a:t> can </a:t>
            </a:r>
            <a:r>
              <a:rPr lang="fr-FR" sz="2400" dirty="0" err="1"/>
              <a:t>write</a:t>
            </a:r>
            <a:r>
              <a:rPr lang="fr-FR" sz="2400" dirty="0"/>
              <a:t> or </a:t>
            </a:r>
            <a:r>
              <a:rPr lang="fr-FR" sz="2400" dirty="0" err="1"/>
              <a:t>read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no </a:t>
            </a:r>
            <a:r>
              <a:rPr lang="fr-FR" sz="2400" dirty="0" err="1"/>
              <a:t>conflicts</a:t>
            </a:r>
            <a:r>
              <a:rPr lang="fr-FR" sz="2400" dirty="0"/>
              <a:t>.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Transactions Types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5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7C142-2430-444F-9BDA-7F287BF2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75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Deleted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user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has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833C3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Grade&lt;20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rollback to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Have the data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again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BEGIN et ROLLBACK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1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AFD23-13AF-4FA8-A08D-60588B0D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61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06B770-89FC-491E-A61B-381D40158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515" y="1407505"/>
            <a:ext cx="8405588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2857318" y="1360230"/>
            <a:ext cx="5696324" cy="1290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Two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sessions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writing is </a:t>
            </a:r>
            <a:r>
              <a:rPr lang="fr-FR" sz="2000" dirty="0" err="1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17147D-2046-4E20-86D3-EACADE0ABC7A}"/>
              </a:ext>
            </a:extLst>
          </p:cNvPr>
          <p:cNvSpPr/>
          <p:nvPr/>
        </p:nvSpPr>
        <p:spPr>
          <a:xfrm>
            <a:off x="2857318" y="3311371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2CE592-6554-41CC-8250-C97FADE3E9FD}"/>
              </a:ext>
            </a:extLst>
          </p:cNvPr>
          <p:cNvSpPr/>
          <p:nvPr/>
        </p:nvSpPr>
        <p:spPr>
          <a:xfrm>
            <a:off x="8206884" y="3305004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8B4DBA-06D3-46EA-8026-A39A1EF44FB8}"/>
              </a:ext>
            </a:extLst>
          </p:cNvPr>
          <p:cNvSpPr/>
          <p:nvPr/>
        </p:nvSpPr>
        <p:spPr>
          <a:xfrm>
            <a:off x="7740224" y="4184925"/>
            <a:ext cx="466660" cy="466660"/>
          </a:xfrm>
          <a:prstGeom prst="ellipse">
            <a:avLst/>
          </a:prstGeom>
          <a:solidFill>
            <a:srgbClr val="E0ED93"/>
          </a:solidFill>
          <a:ln>
            <a:solidFill>
              <a:srgbClr val="E0ED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</a:t>
            </a:r>
            <a:endParaRPr lang="fr-FR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-705394" y="415341"/>
            <a:ext cx="7471954" cy="74580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BEGIN IMMEDIATE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12" name="Connecteur droit 25"/>
          <p:cNvCxnSpPr/>
          <p:nvPr/>
        </p:nvCxnSpPr>
        <p:spPr>
          <a:xfrm flipV="1">
            <a:off x="0" y="1019926"/>
            <a:ext cx="603504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E3DE-BA8F-40ED-833D-8E2B633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62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200FA6-B380-4D70-B465-A029DE2A6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469" y="2589104"/>
            <a:ext cx="5595276" cy="323643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9761CE-F01E-476F-9534-38AF9FA71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55" y="2598616"/>
            <a:ext cx="5595277" cy="323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8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itre 1"/>
          <p:cNvSpPr txBox="1">
            <a:spLocks/>
          </p:cNvSpPr>
          <p:nvPr/>
        </p:nvSpPr>
        <p:spPr>
          <a:xfrm>
            <a:off x="994299" y="402764"/>
            <a:ext cx="1009000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BEGIN EXCLUSIVE et COMMIT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 Placeholder 33"/>
          <p:cNvSpPr txBox="1">
            <a:spLocks/>
          </p:cNvSpPr>
          <p:nvPr/>
        </p:nvSpPr>
        <p:spPr>
          <a:xfrm>
            <a:off x="2857318" y="1360230"/>
            <a:ext cx="5696324" cy="1290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Two sessions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simultaneously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, 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Read and Write are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locked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2658C-C99B-43C6-83AC-52D6AF42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3B2EE2-9207-45BE-8CCA-AC4ED1F2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2483311"/>
            <a:ext cx="120681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25"/>
          <p:cNvCxnSpPr/>
          <p:nvPr/>
        </p:nvCxnSpPr>
        <p:spPr>
          <a:xfrm flipV="1">
            <a:off x="0" y="1008529"/>
            <a:ext cx="7611035" cy="11397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re 1"/>
          <p:cNvSpPr txBox="1">
            <a:spLocks/>
          </p:cNvSpPr>
          <p:nvPr/>
        </p:nvSpPr>
        <p:spPr>
          <a:xfrm>
            <a:off x="-393192" y="402764"/>
            <a:ext cx="11477494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SAVEPOINT et ROLLBACK TO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Creating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savepoints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and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rolling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back to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them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FA6F03-68AA-4926-861D-DAC95B234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385" y="1213714"/>
            <a:ext cx="8397968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Data insertion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that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violates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integrity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consraints</a:t>
            </a:r>
            <a:endParaRPr lang="fr-FR" sz="2000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44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-705395" y="415341"/>
            <a:ext cx="8136709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</a:t>
            </a:r>
            <a:r>
              <a:rPr lang="en-US" sz="3700" dirty="0">
                <a:latin typeface="Segoe UI" panose="020B0502040204020203" pitchFamily="34" charset="0"/>
                <a:cs typeface="Segoe UI" panose="020B0502040204020203" pitchFamily="34" charset="0"/>
              </a:rPr>
              <a:t>REPLACE, IGNORE, FAIL, ABORT</a:t>
            </a:r>
            <a:endParaRPr lang="fr-FR" sz="3700" b="1" dirty="0">
              <a:solidFill>
                <a:srgbClr val="A833C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Connecteur droit 25"/>
          <p:cNvCxnSpPr/>
          <p:nvPr/>
        </p:nvCxnSpPr>
        <p:spPr>
          <a:xfrm>
            <a:off x="0" y="1019926"/>
            <a:ext cx="711200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D4F7C833-EF4E-4A24-BC43-A6A9F4F3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808" y="1107582"/>
            <a:ext cx="8397968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9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Text Placeholder 33"/>
          <p:cNvSpPr txBox="1">
            <a:spLocks/>
          </p:cNvSpPr>
          <p:nvPr/>
        </p:nvSpPr>
        <p:spPr>
          <a:xfrm>
            <a:off x="479897" y="2199038"/>
            <a:ext cx="2635624" cy="305248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2000" b="1" dirty="0">
                <a:solidFill>
                  <a:srgbClr val="A1B81F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journal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saving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of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transaction </a:t>
            </a:r>
            <a:r>
              <a:rPr lang="fr-FR" sz="2000" dirty="0" err="1">
                <a:latin typeface="Lao UI" panose="020B0502040204020203" pitchFamily="34" charset="0"/>
                <a:cs typeface="Lao UI" panose="020B0502040204020203" pitchFamily="34" charset="0"/>
              </a:rPr>
              <a:t>using</a:t>
            </a:r>
            <a:r>
              <a:rPr lang="fr-FR" sz="2000" dirty="0">
                <a:latin typeface="Lao UI" panose="020B0502040204020203" pitchFamily="34" charset="0"/>
                <a:cs typeface="Lao UI" panose="020B0502040204020203" pitchFamily="34" charset="0"/>
              </a:rPr>
              <a:t> a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 </a:t>
            </a:r>
            <a:r>
              <a:rPr lang="en-US" sz="2000" dirty="0">
                <a:solidFill>
                  <a:srgbClr val="778717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trigger</a:t>
            </a:r>
            <a:r>
              <a:rPr lang="en-US" sz="2000" dirty="0">
                <a:latin typeface="Lao UI" panose="020B0502040204020203" pitchFamily="34" charset="0"/>
                <a:cs typeface="Lao UI" panose="020B0502040204020203" pitchFamily="34" charset="0"/>
              </a:rPr>
              <a:t>.</a:t>
            </a:r>
            <a:endParaRPr lang="fr-FR" sz="2000" b="1" dirty="0">
              <a:solidFill>
                <a:srgbClr val="BF72CC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fr-FR" sz="2000" b="1" dirty="0">
              <a:solidFill>
                <a:srgbClr val="A833C3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-705395" y="415341"/>
            <a:ext cx="8136709" cy="7458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Journalisation </a:t>
            </a:r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TRIGGERS</a:t>
            </a:r>
          </a:p>
        </p:txBody>
      </p:sp>
      <p:cxnSp>
        <p:nvCxnSpPr>
          <p:cNvPr id="9" name="Connecteur droit 25"/>
          <p:cNvCxnSpPr/>
          <p:nvPr/>
        </p:nvCxnSpPr>
        <p:spPr>
          <a:xfrm>
            <a:off x="0" y="1019926"/>
            <a:ext cx="7112000" cy="0"/>
          </a:xfrm>
          <a:prstGeom prst="line">
            <a:avLst/>
          </a:prstGeom>
          <a:ln>
            <a:solidFill>
              <a:srgbClr val="A1B81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026EB9-A7FB-4054-A679-C6A21C33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66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DC9014-AAE9-4A99-8C04-917F4B2B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875" y="1233032"/>
            <a:ext cx="7837228" cy="453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B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Advantages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&amp; </a:t>
            </a:r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disadvantages</a:t>
            </a:r>
            <a:endParaRPr lang="fr-FR" sz="60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FFE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432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 flipV="1">
            <a:off x="0" y="1012874"/>
            <a:ext cx="5922498" cy="7053"/>
          </a:xfrm>
          <a:prstGeom prst="line">
            <a:avLst/>
          </a:prstGeom>
          <a:ln>
            <a:solidFill>
              <a:srgbClr val="E2B7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817465" y="289396"/>
            <a:ext cx="8940514" cy="8863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7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</a:t>
            </a:r>
            <a:r>
              <a:rPr lang="fr-FR" sz="37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fr-FR" sz="3700" dirty="0">
              <a:solidFill>
                <a:prstClr val="black">
                  <a:lumMod val="85000"/>
                  <a:lumOff val="1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742" y="1668341"/>
            <a:ext cx="92547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Easy</a:t>
            </a:r>
            <a:r>
              <a:rPr lang="fr-FR" sz="2400" dirty="0"/>
              <a:t> to </a:t>
            </a:r>
            <a:r>
              <a:rPr lang="fr-FR" sz="2400" dirty="0" err="1"/>
              <a:t>install</a:t>
            </a:r>
            <a:r>
              <a:rPr lang="fr-FR" sz="2400" dirty="0"/>
              <a:t>,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almost</a:t>
            </a:r>
            <a:r>
              <a:rPr lang="fr-FR" sz="2400" dirty="0"/>
              <a:t> </a:t>
            </a:r>
            <a:r>
              <a:rPr lang="fr-FR" sz="2400" dirty="0" err="1"/>
              <a:t>zero</a:t>
            </a:r>
            <a:r>
              <a:rPr lang="fr-FR" sz="2400" dirty="0"/>
              <a:t> configuration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30739" y="2485269"/>
            <a:ext cx="9254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directly</a:t>
            </a:r>
            <a:r>
              <a:rPr lang="fr-FR" sz="2400" dirty="0"/>
              <a:t> </a:t>
            </a:r>
            <a:r>
              <a:rPr lang="fr-FR" sz="2400" dirty="0" err="1"/>
              <a:t>included</a:t>
            </a:r>
            <a:r>
              <a:rPr lang="fr-FR" sz="2400" dirty="0"/>
              <a:t> in an application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0739" y="3254913"/>
            <a:ext cx="763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Fast </a:t>
            </a:r>
            <a:r>
              <a:rPr lang="fr-FR" sz="2400" dirty="0" err="1"/>
              <a:t>Development</a:t>
            </a: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>
            <a:off x="1730738" y="4162520"/>
            <a:ext cx="11167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Avaliable</a:t>
            </a:r>
            <a:r>
              <a:rPr lang="fr-FR" sz="2400" dirty="0"/>
              <a:t> for </a:t>
            </a:r>
            <a:r>
              <a:rPr lang="fr-FR" sz="2400" dirty="0" err="1"/>
              <a:t>most</a:t>
            </a:r>
            <a:r>
              <a:rPr lang="fr-FR" sz="2400" dirty="0"/>
              <a:t> of the </a:t>
            </a:r>
            <a:r>
              <a:rPr lang="fr-FR" sz="2400" dirty="0" err="1"/>
              <a:t>programing</a:t>
            </a:r>
            <a:r>
              <a:rPr lang="fr-FR" sz="2400" dirty="0"/>
              <a:t> </a:t>
            </a:r>
            <a:r>
              <a:rPr lang="fr-FR" sz="2400" dirty="0" err="1"/>
              <a:t>languages</a:t>
            </a:r>
            <a:r>
              <a:rPr lang="fr-FR" sz="2400" dirty="0"/>
              <a:t>(</a:t>
            </a:r>
            <a:r>
              <a:rPr lang="fr-FR" sz="2400" dirty="0" err="1"/>
              <a:t>java,c</a:t>
            </a:r>
            <a:r>
              <a:rPr lang="fr-FR" sz="2400" dirty="0"/>
              <a:t>++,PHP…)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18" name="TextBox 36"/>
          <p:cNvSpPr txBox="1"/>
          <p:nvPr/>
        </p:nvSpPr>
        <p:spPr>
          <a:xfrm>
            <a:off x="1730738" y="4982956"/>
            <a:ext cx="3679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Open source</a:t>
            </a:r>
            <a:endParaRPr lang="fr-FR" sz="2400" dirty="0">
              <a:solidFill>
                <a:prstClr val="black">
                  <a:lumMod val="85000"/>
                  <a:lumOff val="15000"/>
                </a:prstClr>
              </a:solidFill>
              <a:latin typeface="Lato Black" panose="020F0A02020204030203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C558AE5-EFAD-4516-8E82-2355A5B6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4770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5" grpId="0"/>
      <p:bldP spid="1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5"/>
          <p:cNvCxnSpPr/>
          <p:nvPr/>
        </p:nvCxnSpPr>
        <p:spPr>
          <a:xfrm>
            <a:off x="0" y="1019927"/>
            <a:ext cx="5936343" cy="10587"/>
          </a:xfrm>
          <a:prstGeom prst="line">
            <a:avLst/>
          </a:prstGeom>
          <a:ln>
            <a:solidFill>
              <a:srgbClr val="E2B7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>
          <a:xfrm>
            <a:off x="-1806987" y="402766"/>
            <a:ext cx="12682283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</a:t>
            </a:r>
            <a:r>
              <a:rPr lang="fr-FR" sz="3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Disadventages</a:t>
            </a:r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fr-FR" sz="38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>
            <a:off x="1611079" y="2257546"/>
            <a:ext cx="9065623" cy="56168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 err="1">
                <a:latin typeface="+mn-lt"/>
                <a:cs typeface="Lao UI" panose="020B0502040204020203" pitchFamily="34" charset="0"/>
              </a:rPr>
              <a:t>Can’t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 have </a:t>
            </a:r>
            <a:r>
              <a:rPr lang="fr-FR" sz="2400" dirty="0" err="1">
                <a:cs typeface="Lao UI" panose="020B0502040204020203" pitchFamily="34" charset="0"/>
              </a:rPr>
              <a:t>acces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 restrictions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such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 as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grant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/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revoke</a:t>
            </a:r>
            <a:endParaRPr lang="fr-FR" sz="2400" dirty="0">
              <a:latin typeface="+mn-lt"/>
              <a:cs typeface="Lao UI" panose="020B0502040204020203" pitchFamily="34" charset="0"/>
            </a:endParaRPr>
          </a:p>
        </p:txBody>
      </p:sp>
      <p:sp>
        <p:nvSpPr>
          <p:cNvPr id="15" name="Text Placeholder 33"/>
          <p:cNvSpPr txBox="1">
            <a:spLocks/>
          </p:cNvSpPr>
          <p:nvPr/>
        </p:nvSpPr>
        <p:spPr>
          <a:xfrm>
            <a:off x="1611079" y="4038768"/>
            <a:ext cx="9065623" cy="49175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>
                <a:latin typeface="+mn-lt"/>
                <a:cs typeface="Lao UI" panose="020B0502040204020203" pitchFamily="34" charset="0"/>
              </a:rPr>
              <a:t>Not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recommended</a:t>
            </a:r>
            <a:r>
              <a:rPr lang="fr-FR" sz="2400" dirty="0">
                <a:latin typeface="+mn-lt"/>
                <a:cs typeface="Lao UI" panose="020B0502040204020203" pitchFamily="34" charset="0"/>
              </a:rPr>
              <a:t> for big </a:t>
            </a:r>
            <a:r>
              <a:rPr lang="fr-FR" sz="2400" dirty="0" err="1">
                <a:latin typeface="+mn-lt"/>
                <a:cs typeface="Lao UI" panose="020B0502040204020203" pitchFamily="34" charset="0"/>
              </a:rPr>
              <a:t>databases</a:t>
            </a:r>
            <a:endParaRPr lang="fr-FR" sz="2400" dirty="0">
              <a:latin typeface="+mn-lt"/>
              <a:cs typeface="Lao UI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1141F-24CE-48FF-A742-5FD0BF1E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E620-B82E-4BB3-B55A-C1C511C62C08}" type="slidenum">
              <a:rPr lang="fr-FR" smtClean="0"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635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err="1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Chosen</a:t>
            </a:r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3223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7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1871531" y="2468893"/>
            <a:ext cx="808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Difficultés rencontrés durant le travail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01739" y="2650846"/>
            <a:ext cx="373332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3787" y="2650846"/>
            <a:ext cx="93332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78606" y="2650845"/>
            <a:ext cx="60959" cy="1354217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1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5103564" y="261228"/>
            <a:ext cx="1361478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8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144203" y="1126982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2488" y="1206143"/>
            <a:ext cx="2443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err="1">
                <a:solidFill>
                  <a:srgbClr val="0087AF"/>
                </a:solidFill>
              </a:rPr>
              <a:t>SQLite</a:t>
            </a:r>
            <a:r>
              <a:rPr lang="fr-FR" sz="3200" dirty="0">
                <a:solidFill>
                  <a:srgbClr val="0087AF"/>
                </a:solidFill>
              </a:rPr>
              <a:t> Tools 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6" y="2347131"/>
            <a:ext cx="1005191" cy="859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45" y="4481906"/>
            <a:ext cx="1416812" cy="8263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587" y="2165948"/>
            <a:ext cx="2355829" cy="1328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36" y="2343338"/>
            <a:ext cx="1609331" cy="7869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20" y="4607709"/>
            <a:ext cx="1885161" cy="9661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074" y="4394028"/>
            <a:ext cx="1470697" cy="100210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63" y="3494559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DB Browser for </a:t>
            </a:r>
            <a:r>
              <a:rPr lang="fr-FR" b="1" dirty="0" err="1"/>
              <a:t>sqlite</a:t>
            </a:r>
            <a:endParaRPr lang="fr-FR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657412" y="5847996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Maestro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86613" y="3518284"/>
            <a:ext cx="225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Studio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0952" y="5639167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IceQuake</a:t>
            </a:r>
            <a:r>
              <a:rPr lang="fr-FR" b="1" dirty="0"/>
              <a:t> </a:t>
            </a:r>
            <a:r>
              <a:rPr lang="fr-FR" b="1" dirty="0" err="1"/>
              <a:t>SQLite</a:t>
            </a:r>
            <a:r>
              <a:rPr lang="fr-FR" b="1" dirty="0"/>
              <a:t> </a:t>
            </a:r>
            <a:r>
              <a:rPr lang="fr-FR" b="1" dirty="0" err="1"/>
              <a:t>Query</a:t>
            </a:r>
            <a:r>
              <a:rPr lang="fr-FR" b="1" dirty="0"/>
              <a:t> Browser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20211" y="3494559"/>
            <a:ext cx="273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</a:t>
            </a:r>
            <a:r>
              <a:rPr lang="fr-FR" b="1" dirty="0"/>
              <a:t> Expert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06123" y="5639166"/>
            <a:ext cx="273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SQLiteMan</a:t>
            </a:r>
            <a:endParaRPr lang="fr-FR" b="1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6491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  <p:bldP spid="20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3653015" y="150416"/>
            <a:ext cx="5161902" cy="81095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DB </a:t>
            </a:r>
            <a:r>
              <a:rPr lang="fr-FR" b="1" dirty="0"/>
              <a:t>Browser for </a:t>
            </a:r>
            <a:r>
              <a:rPr lang="fr-FR" b="1" dirty="0" err="1"/>
              <a:t>SQLite</a:t>
            </a:r>
            <a:r>
              <a:rPr lang="fr-FR" b="1" dirty="0"/>
              <a:t>:</a:t>
            </a:r>
            <a:endParaRPr lang="fr-FR" sz="3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507274" y="1407505"/>
            <a:ext cx="519820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lang="fr-FR" sz="2400" dirty="0"/>
              <a:t/>
            </a:r>
            <a:br>
              <a:rPr lang="fr-FR" sz="2400" dirty="0"/>
            </a:br>
            <a:endParaRPr lang="fr-FR" sz="2100" b="1" spc="-5" dirty="0">
              <a:solidFill>
                <a:srgbClr val="000090"/>
              </a:solidFill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1" y="1407505"/>
            <a:ext cx="5126606" cy="31416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086" y="1535850"/>
            <a:ext cx="4558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Open source and </a:t>
            </a:r>
            <a:r>
              <a:rPr lang="fr-FR" sz="2800" dirty="0" err="1"/>
              <a:t>visual</a:t>
            </a:r>
            <a:r>
              <a:rPr lang="fr-FR" sz="2800" dirty="0"/>
              <a:t> Tool.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9085" y="3753082"/>
            <a:ext cx="107697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 Quality Program allowing to </a:t>
            </a:r>
          </a:p>
          <a:p>
            <a:r>
              <a:rPr lang="en-US" sz="2800" dirty="0"/>
              <a:t>create, view and modify database </a:t>
            </a:r>
          </a:p>
          <a:p>
            <a:r>
              <a:rPr lang="en-US" sz="2800" dirty="0"/>
              <a:t>files that are compatible with SQLite.</a:t>
            </a:r>
            <a:endParaRPr lang="fr-FR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49085" y="2527030"/>
            <a:ext cx="4950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SQL Requests capable with results inspection.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998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1957</TotalTime>
  <Words>1411</Words>
  <Application>Microsoft Office PowerPoint</Application>
  <PresentationFormat>Widescreen</PresentationFormat>
  <Paragraphs>360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3" baseType="lpstr">
      <vt:lpstr>Arial</vt:lpstr>
      <vt:lpstr>Calibri</vt:lpstr>
      <vt:lpstr>Calibri Light</vt:lpstr>
      <vt:lpstr>Constantia</vt:lpstr>
      <vt:lpstr>Courier New</vt:lpstr>
      <vt:lpstr>Lao UI</vt:lpstr>
      <vt:lpstr>Lato Black</vt:lpstr>
      <vt:lpstr>Neris Thin</vt:lpstr>
      <vt:lpstr>Segoe UI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Utilisateur Windows</dc:creator>
  <cp:lastModifiedBy>Utilisateur Windows</cp:lastModifiedBy>
  <cp:revision>249</cp:revision>
  <dcterms:created xsi:type="dcterms:W3CDTF">2018-11-23T17:28:28Z</dcterms:created>
  <dcterms:modified xsi:type="dcterms:W3CDTF">2021-02-27T20:04:02Z</dcterms:modified>
</cp:coreProperties>
</file>