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58"/>
  </p:notesMasterIdLst>
  <p:handoutMasterIdLst>
    <p:handoutMasterId r:id="rId59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315" r:id="rId13"/>
    <p:sldId id="283" r:id="rId14"/>
    <p:sldId id="287" r:id="rId15"/>
    <p:sldId id="285" r:id="rId16"/>
    <p:sldId id="286" r:id="rId17"/>
    <p:sldId id="288" r:id="rId18"/>
    <p:sldId id="289" r:id="rId19"/>
    <p:sldId id="291" r:id="rId20"/>
    <p:sldId id="290" r:id="rId21"/>
    <p:sldId id="292" r:id="rId22"/>
    <p:sldId id="293" r:id="rId23"/>
    <p:sldId id="294" r:id="rId24"/>
    <p:sldId id="310" r:id="rId25"/>
    <p:sldId id="296" r:id="rId26"/>
    <p:sldId id="297" r:id="rId27"/>
    <p:sldId id="298" r:id="rId28"/>
    <p:sldId id="299" r:id="rId29"/>
    <p:sldId id="307" r:id="rId30"/>
    <p:sldId id="308" r:id="rId31"/>
    <p:sldId id="270" r:id="rId32"/>
    <p:sldId id="271" r:id="rId33"/>
    <p:sldId id="272" r:id="rId34"/>
    <p:sldId id="273" r:id="rId35"/>
    <p:sldId id="274" r:id="rId36"/>
    <p:sldId id="275" r:id="rId37"/>
    <p:sldId id="262" r:id="rId38"/>
    <p:sldId id="277" r:id="rId39"/>
    <p:sldId id="281" r:id="rId40"/>
    <p:sldId id="282" r:id="rId41"/>
    <p:sldId id="263" r:id="rId42"/>
    <p:sldId id="278" r:id="rId43"/>
    <p:sldId id="295" r:id="rId44"/>
    <p:sldId id="300" r:id="rId45"/>
    <p:sldId id="301" r:id="rId46"/>
    <p:sldId id="302" r:id="rId47"/>
    <p:sldId id="304" r:id="rId48"/>
    <p:sldId id="314" r:id="rId49"/>
    <p:sldId id="303" r:id="rId50"/>
    <p:sldId id="305" r:id="rId51"/>
    <p:sldId id="306" r:id="rId52"/>
    <p:sldId id="264" r:id="rId53"/>
    <p:sldId id="279" r:id="rId54"/>
    <p:sldId id="313" r:id="rId55"/>
    <p:sldId id="265" r:id="rId56"/>
    <p:sldId id="30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8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6585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6179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3754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0497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3207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8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5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5349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6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0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fif"/><Relationship Id="rId3" Type="http://schemas.openxmlformats.org/officeDocument/2006/relationships/image" Target="../media/image6.jfif"/><Relationship Id="rId7" Type="http://schemas.openxmlformats.org/officeDocument/2006/relationships/image" Target="../media/image10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4" Type="http://schemas.openxmlformats.org/officeDocument/2006/relationships/image" Target="../media/image7.jfif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A50E20-9F91-463F-9DE6-D8DE7B88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</a:t>
            </a:r>
          </a:p>
        </p:txBody>
      </p:sp>
      <p:pic>
        <p:nvPicPr>
          <p:cNvPr id="15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16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7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8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48569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to:</a:t>
            </a:r>
          </a:p>
        </p:txBody>
      </p:sp>
      <p:pic>
        <p:nvPicPr>
          <p:cNvPr id="20" name="Image 15">
            <a:extLst>
              <a:ext uri="{FF2B5EF4-FFF2-40B4-BE49-F238E27FC236}">
                <a16:creationId xmlns:a16="http://schemas.microsoft.com/office/drawing/2014/main" id="{D66161E7-4D4A-4E3E-85DA-C1A5541D1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5344264"/>
            <a:ext cx="543056" cy="5430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9">
            <a:extLst>
              <a:ext uri="{FF2B5EF4-FFF2-40B4-BE49-F238E27FC236}">
                <a16:creationId xmlns:a16="http://schemas.microsoft.com/office/drawing/2014/main" id="{84159482-CC56-4DFE-856B-4C6F8EF4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5" y="1650945"/>
            <a:ext cx="7830428" cy="5041404"/>
          </a:xfrm>
          <a:prstGeom prst="rect">
            <a:avLst/>
          </a:prstGeom>
        </p:spPr>
      </p:pic>
      <p:pic>
        <p:nvPicPr>
          <p:cNvPr id="10" name="Image 8">
            <a:extLst>
              <a:ext uri="{FF2B5EF4-FFF2-40B4-BE49-F238E27FC236}">
                <a16:creationId xmlns:a16="http://schemas.microsoft.com/office/drawing/2014/main" id="{86A26D76-63A6-45A3-8297-7AB5768B9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5" y="1881161"/>
            <a:ext cx="7830428" cy="49768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1"/>
            <a:ext cx="7471954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2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12"/>
            <a:ext cx="8346276" cy="5308359"/>
          </a:xfrm>
          <a:prstGeom prst="rect">
            <a:avLst/>
          </a:prstGeom>
        </p:spPr>
      </p:pic>
      <p:pic>
        <p:nvPicPr>
          <p:cNvPr id="27" name="Image 4">
            <a:extLst>
              <a:ext uri="{FF2B5EF4-FFF2-40B4-BE49-F238E27FC236}">
                <a16:creationId xmlns:a16="http://schemas.microsoft.com/office/drawing/2014/main" id="{2AF9AC5C-660F-41D1-88AD-483ACFE8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4" y="1903911"/>
            <a:ext cx="8346276" cy="5255178"/>
          </a:xfrm>
          <a:prstGeom prst="rect">
            <a:avLst/>
          </a:prstGeom>
        </p:spPr>
      </p:pic>
      <p:pic>
        <p:nvPicPr>
          <p:cNvPr id="28" name="Image 10">
            <a:extLst>
              <a:ext uri="{FF2B5EF4-FFF2-40B4-BE49-F238E27FC236}">
                <a16:creationId xmlns:a16="http://schemas.microsoft.com/office/drawing/2014/main" id="{DCD01780-1028-45CC-ABED-0DB0C6085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36" y="2092277"/>
            <a:ext cx="8346275" cy="53076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E23F4-3385-4430-A824-FED7E78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19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197"/>
            <a:ext cx="8268026" cy="5308359"/>
          </a:xfrm>
          <a:prstGeom prst="rect">
            <a:avLst/>
          </a:prstGeom>
        </p:spPr>
      </p:pic>
      <p:pic>
        <p:nvPicPr>
          <p:cNvPr id="20" name="Image 3">
            <a:extLst>
              <a:ext uri="{FF2B5EF4-FFF2-40B4-BE49-F238E27FC236}">
                <a16:creationId xmlns:a16="http://schemas.microsoft.com/office/drawing/2014/main" id="{1ACFF9A7-AC77-4CAB-9A25-4C2B2314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378"/>
            <a:ext cx="8268026" cy="525517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017F2-15B9-4D0C-824D-6714E4FE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346276" cy="3525191"/>
          </a:xfrm>
          <a:prstGeom prst="rect">
            <a:avLst/>
          </a:prstGeom>
        </p:spPr>
      </p:pic>
      <p:pic>
        <p:nvPicPr>
          <p:cNvPr id="17" name="Image 3">
            <a:extLst>
              <a:ext uri="{FF2B5EF4-FFF2-40B4-BE49-F238E27FC236}">
                <a16:creationId xmlns:a16="http://schemas.microsoft.com/office/drawing/2014/main" id="{3B49CF79-70D9-435D-833B-E20CE2C6A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" y="1650945"/>
            <a:ext cx="8657797" cy="5011913"/>
          </a:xfrm>
          <a:prstGeom prst="rect">
            <a:avLst/>
          </a:prstGeom>
        </p:spPr>
      </p:pic>
      <p:pic>
        <p:nvPicPr>
          <p:cNvPr id="18" name="Image 9">
            <a:extLst>
              <a:ext uri="{FF2B5EF4-FFF2-40B4-BE49-F238E27FC236}">
                <a16:creationId xmlns:a16="http://schemas.microsoft.com/office/drawing/2014/main" id="{751486F1-4B8E-4D95-B91F-D831F5E8E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0" y="2685497"/>
            <a:ext cx="5332416" cy="49812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56072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410109DD-A011-4FBC-A50E-449FDF787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835"/>
            <a:ext cx="8233456" cy="5222182"/>
          </a:xfrm>
          <a:prstGeom prst="rect">
            <a:avLst/>
          </a:prstGeom>
        </p:spPr>
      </p:pic>
      <p:pic>
        <p:nvPicPr>
          <p:cNvPr id="12" name="Image 9">
            <a:extLst>
              <a:ext uri="{FF2B5EF4-FFF2-40B4-BE49-F238E27FC236}">
                <a16:creationId xmlns:a16="http://schemas.microsoft.com/office/drawing/2014/main" id="{27B09267-6334-49AC-B41D-8208387A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751"/>
            <a:ext cx="8233456" cy="5262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DDD6-AE4B-4EE9-A36E-743AE334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10">
            <a:extLst>
              <a:ext uri="{FF2B5EF4-FFF2-40B4-BE49-F238E27FC236}">
                <a16:creationId xmlns:a16="http://schemas.microsoft.com/office/drawing/2014/main" id="{B0E9E1E4-C5C4-40F0-AD9E-9E75EA30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611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717F-0C40-43C2-BE1B-65E7418C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926"/>
            <a:ext cx="8224489" cy="5256074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76"/>
            <a:ext cx="8224489" cy="52639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21"/>
            <a:ext cx="5786651" cy="4809043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8" y="1799633"/>
            <a:ext cx="6276190" cy="43523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23B-FD93-4849-92BE-F5B2F3AE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Trigger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7" y="1830876"/>
            <a:ext cx="5786651" cy="44343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87F4-F22F-492A-A344-44B560AE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7658735" cy="4921895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8" y="1784832"/>
            <a:ext cx="6641680" cy="49218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99BCC8-AFCA-47D1-B36D-C3A60741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7613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</a:t>
            </a:r>
            <a:r>
              <a:rPr lang="it-IT" sz="2400" dirty="0" smtClean="0"/>
              <a:t>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Data </a:t>
            </a:r>
            <a:r>
              <a:rPr lang="it-IT" sz="2400" dirty="0"/>
              <a:t>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2149523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66560" y="998105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Data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3" y="1650945"/>
            <a:ext cx="8770373" cy="5409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813461" y="4904508"/>
            <a:ext cx="24342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d’après l’outil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" y="1650945"/>
            <a:ext cx="8569749" cy="5308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1206" y="3699163"/>
            <a:ext cx="2870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une requête SQL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8878"/>
            <a:ext cx="8366969" cy="5169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2" y="1688878"/>
            <a:ext cx="8366968" cy="5174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7" y="1903910"/>
            <a:ext cx="8769101" cy="540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9690" y="1592762"/>
            <a:ext cx="23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35" y="2215059"/>
            <a:ext cx="7955765" cy="49409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4" y="1682350"/>
            <a:ext cx="7604919" cy="46592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054" y="4946073"/>
            <a:ext cx="2466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Directement par l’outil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4" y="1961328"/>
            <a:ext cx="7433677" cy="45628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399" y="4606216"/>
            <a:ext cx="297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une requête SQL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92228" y="255958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" y="1609316"/>
            <a:ext cx="7709742" cy="47322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92728" y="2458452"/>
            <a:ext cx="1080655" cy="2479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85309" y="2693979"/>
            <a:ext cx="224002" cy="47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80090" y="3698434"/>
            <a:ext cx="589855" cy="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492728" y="4938416"/>
            <a:ext cx="337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Visualiser les données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2480090" y="3795270"/>
            <a:ext cx="337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sélectionner le tuple à supprimer 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2494190" y="3076008"/>
            <a:ext cx="24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taper le bouton </a:t>
            </a:r>
            <a:r>
              <a:rPr lang="fr-FR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1677701"/>
            <a:ext cx="8205709" cy="5067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1734069" y="4430275"/>
            <a:ext cx="2046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7" y="1927945"/>
            <a:ext cx="7986989" cy="49300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28857" y="4797465"/>
            <a:ext cx="29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le tuple est supprimé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9695" y="3027144"/>
            <a:ext cx="10333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La gestion des droits Dans SQLite est inexistante,</a:t>
            </a:r>
          </a:p>
          <a:p>
            <a:r>
              <a:rPr lang="fr-FR" sz="3600" dirty="0"/>
              <a:t>on va bien détailler ce point pour dans la partie « Sécurité &amp; Droits d’accès »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88197" y="3230569"/>
            <a:ext cx="1118930" cy="1347476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9881" y="2706113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19191" y="17938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6836" y="5761798"/>
            <a:ext cx="9664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Ces derniers seront bien expliquer dans la partie « Transaction »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4438" y="5761798"/>
            <a:ext cx="714753" cy="398870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19191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Locks </a:t>
            </a:r>
            <a:endParaRPr lang="fr-FR" sz="2400" dirty="0" smtClean="0">
              <a:solidFill>
                <a:prstClr val="black"/>
              </a:solidFill>
            </a:endParaRPr>
          </a:p>
          <a:p>
            <a:endParaRPr lang="fr-FR" sz="24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Importances des Interfaces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967722"/>
            <a:ext cx="99338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and use the various services and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correct functioning of 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5399" y="1914192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Le SGBD comme toute les entités logicielle nécessite une interface pour 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240BD7-FEF2-41A5-BFF0-36DB015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Interfaces SQLite ?!!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Larme 92"/>
          <p:cNvSpPr/>
          <p:nvPr/>
        </p:nvSpPr>
        <p:spPr>
          <a:xfrm rot="5238928">
            <a:off x="2770312" y="1281544"/>
            <a:ext cx="2746696" cy="2762567"/>
          </a:xfrm>
          <a:prstGeom prst="teardrop">
            <a:avLst>
              <a:gd name="adj" fmla="val 145875"/>
            </a:avLst>
          </a:prstGeom>
          <a:solidFill>
            <a:srgbClr val="C00000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9916" y="2140532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Lato" panose="020F0502020204030203" pitchFamily="34" charset="0"/>
              </a:rPr>
              <a:t>Comment peut-on interroger une BDD SQLite ?</a:t>
            </a:r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8" name="Larme 114"/>
          <p:cNvSpPr/>
          <p:nvPr/>
        </p:nvSpPr>
        <p:spPr>
          <a:xfrm rot="10378615">
            <a:off x="6040623" y="608077"/>
            <a:ext cx="3133992" cy="2983849"/>
          </a:xfrm>
          <a:prstGeom prst="teardrop">
            <a:avLst>
              <a:gd name="adj" fmla="val 129421"/>
            </a:avLst>
          </a:prstGeom>
          <a:solidFill>
            <a:srgbClr val="0087AF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1777" y="915062"/>
            <a:ext cx="228952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Existe-t-il un moyen permettant d’accéder aux services d’SGBD SQLite</a:t>
            </a:r>
            <a:r>
              <a:rPr lang="fr-FR" sz="2800" b="1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10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92" y="3235996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DE60E6-9B7B-43E4-B502-1C8A6111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351314" y="387633"/>
            <a:ext cx="86119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Interfaces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4427447" y="1722716"/>
            <a:ext cx="6213278" cy="2615431"/>
            <a:chOff x="2543753" y="1785939"/>
            <a:chExt cx="4947268" cy="1976461"/>
          </a:xfrm>
          <a:solidFill>
            <a:srgbClr val="4B003C"/>
          </a:solidFill>
        </p:grpSpPr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 flipH="1">
              <a:off x="2989178" y="1785939"/>
              <a:ext cx="2952329" cy="10352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 flipH="1">
              <a:off x="6918375" y="3608144"/>
              <a:ext cx="572646" cy="154256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716280 w 1244287"/>
                <a:gd name="connsiteY0" fmla="*/ 762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716280 w 1244287"/>
                <a:gd name="connsiteY4" fmla="*/ 7620 h 155665"/>
                <a:gd name="connsiteX0" fmla="*/ 243840 w 771847"/>
                <a:gd name="connsiteY0" fmla="*/ 7620 h 155665"/>
                <a:gd name="connsiteX1" fmla="*/ 771847 w 771847"/>
                <a:gd name="connsiteY1" fmla="*/ 0 h 155665"/>
                <a:gd name="connsiteX2" fmla="*/ 771847 w 771847"/>
                <a:gd name="connsiteY2" fmla="*/ 155665 h 155665"/>
                <a:gd name="connsiteX3" fmla="*/ 0 w 771847"/>
                <a:gd name="connsiteY3" fmla="*/ 140425 h 155665"/>
                <a:gd name="connsiteX4" fmla="*/ 243840 w 771847"/>
                <a:gd name="connsiteY4" fmla="*/ 7620 h 155665"/>
                <a:gd name="connsiteX0" fmla="*/ 243840 w 771847"/>
                <a:gd name="connsiteY0" fmla="*/ 7620 h 163285"/>
                <a:gd name="connsiteX1" fmla="*/ 771847 w 771847"/>
                <a:gd name="connsiteY1" fmla="*/ 0 h 163285"/>
                <a:gd name="connsiteX2" fmla="*/ 771847 w 771847"/>
                <a:gd name="connsiteY2" fmla="*/ 155665 h 163285"/>
                <a:gd name="connsiteX3" fmla="*/ 0 w 771847"/>
                <a:gd name="connsiteY3" fmla="*/ 163285 h 163285"/>
                <a:gd name="connsiteX4" fmla="*/ 243840 w 771847"/>
                <a:gd name="connsiteY4" fmla="*/ 7620 h 163285"/>
                <a:gd name="connsiteX0" fmla="*/ 227171 w 755178"/>
                <a:gd name="connsiteY0" fmla="*/ 7620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27171 w 755178"/>
                <a:gd name="connsiteY4" fmla="*/ 7620 h 155665"/>
                <a:gd name="connsiteX0" fmla="*/ 258921 w 755178"/>
                <a:gd name="connsiteY0" fmla="*/ 4445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58921 w 755178"/>
                <a:gd name="connsiteY4" fmla="*/ 4445 h 155665"/>
                <a:gd name="connsiteX0" fmla="*/ 270827 w 767084"/>
                <a:gd name="connsiteY0" fmla="*/ 4445 h 155665"/>
                <a:gd name="connsiteX1" fmla="*/ 767084 w 767084"/>
                <a:gd name="connsiteY1" fmla="*/ 0 h 155665"/>
                <a:gd name="connsiteX2" fmla="*/ 767084 w 767084"/>
                <a:gd name="connsiteY2" fmla="*/ 155665 h 155665"/>
                <a:gd name="connsiteX3" fmla="*/ 0 w 767084"/>
                <a:gd name="connsiteY3" fmla="*/ 153760 h 155665"/>
                <a:gd name="connsiteX4" fmla="*/ 270827 w 767084"/>
                <a:gd name="connsiteY4" fmla="*/ 4445 h 155665"/>
                <a:gd name="connsiteX0" fmla="*/ 273208 w 767084"/>
                <a:gd name="connsiteY0" fmla="*/ 0 h 155982"/>
                <a:gd name="connsiteX1" fmla="*/ 767084 w 767084"/>
                <a:gd name="connsiteY1" fmla="*/ 317 h 155982"/>
                <a:gd name="connsiteX2" fmla="*/ 767084 w 767084"/>
                <a:gd name="connsiteY2" fmla="*/ 155982 h 155982"/>
                <a:gd name="connsiteX3" fmla="*/ 0 w 767084"/>
                <a:gd name="connsiteY3" fmla="*/ 154077 h 155982"/>
                <a:gd name="connsiteX4" fmla="*/ 273208 w 767084"/>
                <a:gd name="connsiteY4" fmla="*/ 0 h 155982"/>
                <a:gd name="connsiteX0" fmla="*/ 218440 w 712316"/>
                <a:gd name="connsiteY0" fmla="*/ 0 h 155982"/>
                <a:gd name="connsiteX1" fmla="*/ 712316 w 712316"/>
                <a:gd name="connsiteY1" fmla="*/ 317 h 155982"/>
                <a:gd name="connsiteX2" fmla="*/ 712316 w 712316"/>
                <a:gd name="connsiteY2" fmla="*/ 155982 h 155982"/>
                <a:gd name="connsiteX3" fmla="*/ 0 w 712316"/>
                <a:gd name="connsiteY3" fmla="*/ 154076 h 155982"/>
                <a:gd name="connsiteX4" fmla="*/ 218440 w 712316"/>
                <a:gd name="connsiteY4" fmla="*/ 0 h 1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316" h="155982">
                  <a:moveTo>
                    <a:pt x="218440" y="0"/>
                  </a:moveTo>
                  <a:lnTo>
                    <a:pt x="712316" y="317"/>
                  </a:lnTo>
                  <a:lnTo>
                    <a:pt x="712316" y="155982"/>
                  </a:lnTo>
                  <a:lnTo>
                    <a:pt x="0" y="154076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 flipH="1">
              <a:off x="5941695" y="1785940"/>
              <a:ext cx="983261" cy="1970179"/>
            </a:xfrm>
            <a:custGeom>
              <a:avLst/>
              <a:gdLst>
                <a:gd name="T0" fmla="*/ 0 w 401"/>
                <a:gd name="T1" fmla="*/ 730 h 793"/>
                <a:gd name="T2" fmla="*/ 401 w 401"/>
                <a:gd name="T3" fmla="*/ 0 h 793"/>
                <a:gd name="T4" fmla="*/ 401 w 401"/>
                <a:gd name="T5" fmla="*/ 419 h 793"/>
                <a:gd name="T6" fmla="*/ 0 w 401"/>
                <a:gd name="T7" fmla="*/ 793 h 793"/>
                <a:gd name="T8" fmla="*/ 0 w 401"/>
                <a:gd name="T9" fmla="*/ 730 h 793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84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66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19"/>
                <a:gd name="connsiteY0" fmla="*/ 9316 h 10055"/>
                <a:gd name="connsiteX1" fmla="*/ 10019 w 10019"/>
                <a:gd name="connsiteY1" fmla="*/ 0 h 10055"/>
                <a:gd name="connsiteX2" fmla="*/ 10019 w 10019"/>
                <a:gd name="connsiteY2" fmla="*/ 5266 h 10055"/>
                <a:gd name="connsiteX3" fmla="*/ 134 w 10019"/>
                <a:gd name="connsiteY3" fmla="*/ 10055 h 10055"/>
                <a:gd name="connsiteX4" fmla="*/ 0 w 10019"/>
                <a:gd name="connsiteY4" fmla="*/ 9316 h 10055"/>
                <a:gd name="connsiteX0" fmla="*/ 29 w 9895"/>
                <a:gd name="connsiteY0" fmla="*/ 9307 h 10055"/>
                <a:gd name="connsiteX1" fmla="*/ 9895 w 9895"/>
                <a:gd name="connsiteY1" fmla="*/ 0 h 10055"/>
                <a:gd name="connsiteX2" fmla="*/ 9895 w 9895"/>
                <a:gd name="connsiteY2" fmla="*/ 5266 h 10055"/>
                <a:gd name="connsiteX3" fmla="*/ 10 w 9895"/>
                <a:gd name="connsiteY3" fmla="*/ 10055 h 10055"/>
                <a:gd name="connsiteX4" fmla="*/ 29 w 9895"/>
                <a:gd name="connsiteY4" fmla="*/ 9307 h 10055"/>
                <a:gd name="connsiteX0" fmla="*/ 0 w 10029"/>
                <a:gd name="connsiteY0" fmla="*/ 9256 h 10000"/>
                <a:gd name="connsiteX1" fmla="*/ 10029 w 10029"/>
                <a:gd name="connsiteY1" fmla="*/ 0 h 10000"/>
                <a:gd name="connsiteX2" fmla="*/ 10029 w 10029"/>
                <a:gd name="connsiteY2" fmla="*/ 5237 h 10000"/>
                <a:gd name="connsiteX3" fmla="*/ 39 w 10029"/>
                <a:gd name="connsiteY3" fmla="*/ 10000 h 10000"/>
                <a:gd name="connsiteX4" fmla="*/ 0 w 10029"/>
                <a:gd name="connsiteY4" fmla="*/ 925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" h="10000">
                  <a:moveTo>
                    <a:pt x="0" y="9256"/>
                  </a:moveTo>
                  <a:lnTo>
                    <a:pt x="10029" y="0"/>
                  </a:lnTo>
                  <a:lnTo>
                    <a:pt x="10029" y="5237"/>
                  </a:lnTo>
                  <a:lnTo>
                    <a:pt x="39" y="10000"/>
                  </a:lnTo>
                  <a:cubicBezTo>
                    <a:pt x="1" y="9719"/>
                    <a:pt x="39" y="9538"/>
                    <a:pt x="0" y="9256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1"/>
            <p:cNvSpPr/>
            <p:nvPr/>
          </p:nvSpPr>
          <p:spPr>
            <a:xfrm>
              <a:off x="2543753" y="1785939"/>
              <a:ext cx="802428" cy="10352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4545962" y="3076213"/>
            <a:ext cx="6503162" cy="1423263"/>
            <a:chOff x="2600481" y="2865710"/>
            <a:chExt cx="5251269" cy="1038385"/>
          </a:xfrm>
          <a:solidFill>
            <a:srgbClr val="E6E6E6"/>
          </a:solidFill>
        </p:grpSpPr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 flipH="1">
              <a:off x="3025586" y="2865710"/>
              <a:ext cx="2938144" cy="1032825"/>
            </a:xfrm>
            <a:prstGeom prst="rect">
              <a:avLst/>
            </a:pr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 flipH="1">
              <a:off x="5948335" y="2871270"/>
              <a:ext cx="1005039" cy="1032825"/>
            </a:xfrm>
            <a:custGeom>
              <a:avLst/>
              <a:gdLst>
                <a:gd name="T0" fmla="*/ 0 w 401"/>
                <a:gd name="T1" fmla="*/ 361 h 424"/>
                <a:gd name="T2" fmla="*/ 401 w 401"/>
                <a:gd name="T3" fmla="*/ 0 h 424"/>
                <a:gd name="T4" fmla="*/ 401 w 401"/>
                <a:gd name="T5" fmla="*/ 418 h 424"/>
                <a:gd name="T6" fmla="*/ 0 w 401"/>
                <a:gd name="T7" fmla="*/ 424 h 424"/>
                <a:gd name="T8" fmla="*/ 0 w 401"/>
                <a:gd name="T9" fmla="*/ 361 h 424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48 w 10000"/>
                <a:gd name="connsiteY2" fmla="*/ 9925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74 w 10000"/>
                <a:gd name="connsiteY2" fmla="*/ 9970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52"/>
                <a:gd name="connsiteY0" fmla="*/ 8828 h 10000"/>
                <a:gd name="connsiteX1" fmla="*/ 10052 w 10052"/>
                <a:gd name="connsiteY1" fmla="*/ 0 h 10000"/>
                <a:gd name="connsiteX2" fmla="*/ 10026 w 10052"/>
                <a:gd name="connsiteY2" fmla="*/ 9970 h 10000"/>
                <a:gd name="connsiteX3" fmla="*/ 52 w 10052"/>
                <a:gd name="connsiteY3" fmla="*/ 10000 h 10000"/>
                <a:gd name="connsiteX4" fmla="*/ 0 w 10052"/>
                <a:gd name="connsiteY4" fmla="*/ 88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00">
                  <a:moveTo>
                    <a:pt x="0" y="8828"/>
                  </a:moveTo>
                  <a:lnTo>
                    <a:pt x="10052" y="0"/>
                  </a:lnTo>
                  <a:cubicBezTo>
                    <a:pt x="10035" y="3308"/>
                    <a:pt x="10043" y="6662"/>
                    <a:pt x="10026" y="9970"/>
                  </a:cubicBezTo>
                  <a:lnTo>
                    <a:pt x="52" y="10000"/>
                  </a:lnTo>
                  <a:cubicBezTo>
                    <a:pt x="35" y="9609"/>
                    <a:pt x="17" y="9219"/>
                    <a:pt x="0" y="8828"/>
                  </a:cubicBez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8"/>
            <p:cNvSpPr/>
            <p:nvPr/>
          </p:nvSpPr>
          <p:spPr>
            <a:xfrm>
              <a:off x="2600481" y="2866143"/>
              <a:ext cx="841291" cy="1035296"/>
            </a:xfrm>
            <a:prstGeom prst="ellipse">
              <a:avLst/>
            </a:prstGeom>
            <a:grp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 flipH="1">
              <a:off x="6939413" y="3778574"/>
              <a:ext cx="912337" cy="122381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44958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449580 w 1244287"/>
                <a:gd name="connsiteY4" fmla="*/ 0 h 155665"/>
                <a:gd name="connsiteX0" fmla="*/ 378143 w 1172850"/>
                <a:gd name="connsiteY0" fmla="*/ 0 h 155665"/>
                <a:gd name="connsiteX1" fmla="*/ 1172850 w 1172850"/>
                <a:gd name="connsiteY1" fmla="*/ 0 h 155665"/>
                <a:gd name="connsiteX2" fmla="*/ 1172850 w 1172850"/>
                <a:gd name="connsiteY2" fmla="*/ 155665 h 155665"/>
                <a:gd name="connsiteX3" fmla="*/ 0 w 1172850"/>
                <a:gd name="connsiteY3" fmla="*/ 150903 h 155665"/>
                <a:gd name="connsiteX4" fmla="*/ 378143 w 1172850"/>
                <a:gd name="connsiteY4" fmla="*/ 0 h 155665"/>
                <a:gd name="connsiteX0" fmla="*/ 359093 w 1153800"/>
                <a:gd name="connsiteY0" fmla="*/ 0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359093 w 1153800"/>
                <a:gd name="connsiteY4" fmla="*/ 0 h 155665"/>
                <a:gd name="connsiteX0" fmla="*/ 256699 w 1153800"/>
                <a:gd name="connsiteY0" fmla="*/ 3106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256699 w 1153800"/>
                <a:gd name="connsiteY4" fmla="*/ 3106 h 1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800" h="155665">
                  <a:moveTo>
                    <a:pt x="256699" y="3106"/>
                  </a:moveTo>
                  <a:lnTo>
                    <a:pt x="1153800" y="0"/>
                  </a:lnTo>
                  <a:lnTo>
                    <a:pt x="1153800" y="155665"/>
                  </a:lnTo>
                  <a:lnTo>
                    <a:pt x="0" y="153284"/>
                  </a:lnTo>
                  <a:lnTo>
                    <a:pt x="256699" y="3106"/>
                  </a:ln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8"/>
          <p:cNvGrpSpPr/>
          <p:nvPr/>
        </p:nvGrpSpPr>
        <p:grpSpPr>
          <a:xfrm>
            <a:off x="4651200" y="4474537"/>
            <a:ext cx="6393846" cy="1322407"/>
            <a:chOff x="2676022" y="3903756"/>
            <a:chExt cx="5174495" cy="988419"/>
          </a:xfrm>
          <a:solidFill>
            <a:srgbClr val="0087AF"/>
          </a:solidFill>
        </p:grpSpPr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 flipH="1">
              <a:off x="3023261" y="3912338"/>
              <a:ext cx="2937462" cy="979836"/>
            </a:xfrm>
            <a:prstGeom prst="rect">
              <a:avLst/>
            </a:pr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 flipH="1">
              <a:off x="6938184" y="3915193"/>
              <a:ext cx="912333" cy="142445"/>
            </a:xfrm>
            <a:custGeom>
              <a:avLst/>
              <a:gdLst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0 w 1244287"/>
                <a:gd name="connsiteY3" fmla="*/ 160606 h 160606"/>
                <a:gd name="connsiteX4" fmla="*/ 0 w 1244287"/>
                <a:gd name="connsiteY4" fmla="*/ 0 h 160606"/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396240 w 1244287"/>
                <a:gd name="connsiteY3" fmla="*/ 160606 h 160606"/>
                <a:gd name="connsiteX4" fmla="*/ 0 w 1244287"/>
                <a:gd name="connsiteY4" fmla="*/ 0 h 160606"/>
                <a:gd name="connsiteX0" fmla="*/ 0 w 1175231"/>
                <a:gd name="connsiteY0" fmla="*/ 4763 h 160606"/>
                <a:gd name="connsiteX1" fmla="*/ 1175231 w 1175231"/>
                <a:gd name="connsiteY1" fmla="*/ 0 h 160606"/>
                <a:gd name="connsiteX2" fmla="*/ 1175231 w 1175231"/>
                <a:gd name="connsiteY2" fmla="*/ 160606 h 160606"/>
                <a:gd name="connsiteX3" fmla="*/ 327184 w 1175231"/>
                <a:gd name="connsiteY3" fmla="*/ 160606 h 160606"/>
                <a:gd name="connsiteX4" fmla="*/ 0 w 1175231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317659 w 1165706"/>
                <a:gd name="connsiteY3" fmla="*/ 160606 h 160606"/>
                <a:gd name="connsiteX4" fmla="*/ 0 w 1165706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243840 w 1165706"/>
                <a:gd name="connsiteY3" fmla="*/ 157424 h 160606"/>
                <a:gd name="connsiteX4" fmla="*/ 0 w 1165706"/>
                <a:gd name="connsiteY4" fmla="*/ 4763 h 1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706" h="160606">
                  <a:moveTo>
                    <a:pt x="0" y="4763"/>
                  </a:moveTo>
                  <a:lnTo>
                    <a:pt x="1165706" y="0"/>
                  </a:lnTo>
                  <a:lnTo>
                    <a:pt x="1165706" y="160606"/>
                  </a:lnTo>
                  <a:lnTo>
                    <a:pt x="243840" y="157424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 flipH="1">
              <a:off x="5942212" y="3915007"/>
              <a:ext cx="995973" cy="977168"/>
            </a:xfrm>
            <a:custGeom>
              <a:avLst/>
              <a:gdLst>
                <a:gd name="T0" fmla="*/ 401 w 401"/>
                <a:gd name="T1" fmla="*/ 426 h 426"/>
                <a:gd name="T2" fmla="*/ 0 w 401"/>
                <a:gd name="T3" fmla="*/ 65 h 426"/>
                <a:gd name="T4" fmla="*/ 0 w 401"/>
                <a:gd name="T5" fmla="*/ 0 h 426"/>
                <a:gd name="T6" fmla="*/ 401 w 401"/>
                <a:gd name="T7" fmla="*/ 7 h 426"/>
                <a:gd name="T8" fmla="*/ 401 w 401"/>
                <a:gd name="T9" fmla="*/ 426 h 426"/>
                <a:gd name="connsiteX0" fmla="*/ 10000 w 10052"/>
                <a:gd name="connsiteY0" fmla="*/ 10031 h 10031"/>
                <a:gd name="connsiteX1" fmla="*/ 0 w 10052"/>
                <a:gd name="connsiteY1" fmla="*/ 1557 h 10031"/>
                <a:gd name="connsiteX2" fmla="*/ 0 w 10052"/>
                <a:gd name="connsiteY2" fmla="*/ 31 h 10031"/>
                <a:gd name="connsiteX3" fmla="*/ 10052 w 10052"/>
                <a:gd name="connsiteY3" fmla="*/ 0 h 10031"/>
                <a:gd name="connsiteX4" fmla="*/ 10000 w 10052"/>
                <a:gd name="connsiteY4" fmla="*/ 10031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31">
                  <a:moveTo>
                    <a:pt x="10000" y="10031"/>
                  </a:moveTo>
                  <a:lnTo>
                    <a:pt x="0" y="1557"/>
                  </a:lnTo>
                  <a:lnTo>
                    <a:pt x="0" y="31"/>
                  </a:lnTo>
                  <a:lnTo>
                    <a:pt x="10052" y="0"/>
                  </a:lnTo>
                  <a:cubicBezTo>
                    <a:pt x="10035" y="3344"/>
                    <a:pt x="10017" y="6687"/>
                    <a:pt x="10000" y="10031"/>
                  </a:cubicBez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89"/>
            <p:cNvSpPr/>
            <p:nvPr/>
          </p:nvSpPr>
          <p:spPr>
            <a:xfrm>
              <a:off x="2676022" y="3903756"/>
              <a:ext cx="763150" cy="988419"/>
            </a:xfrm>
            <a:prstGeom prst="ellipse">
              <a:avLst/>
            </a:prstGeom>
            <a:grpFill/>
            <a:ln>
              <a:solidFill>
                <a:srgbClr val="0087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520" y="3004961"/>
            <a:ext cx="1366109" cy="13085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2" name="Text Placeholder 33"/>
          <p:cNvSpPr txBox="1">
            <a:spLocks/>
          </p:cNvSpPr>
          <p:nvPr/>
        </p:nvSpPr>
        <p:spPr>
          <a:xfrm>
            <a:off x="4757494" y="2100002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des interfaces interactives </a:t>
            </a:r>
          </a:p>
        </p:txBody>
      </p:sp>
      <p:sp>
        <p:nvSpPr>
          <p:cNvPr id="23" name="Text Placeholder 33"/>
          <p:cNvSpPr txBox="1">
            <a:spLocks/>
          </p:cNvSpPr>
          <p:nvPr/>
        </p:nvSpPr>
        <p:spPr>
          <a:xfrm>
            <a:off x="5026283" y="3280633"/>
            <a:ext cx="3597923" cy="105751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d’interface SQL programmée  </a:t>
            </a:r>
          </a:p>
        </p:txBody>
      </p:sp>
      <p:sp>
        <p:nvSpPr>
          <p:cNvPr id="24" name="Text Placeholder 33"/>
          <p:cNvSpPr txBox="1">
            <a:spLocks/>
          </p:cNvSpPr>
          <p:nvPr/>
        </p:nvSpPr>
        <p:spPr>
          <a:xfrm>
            <a:off x="5122692" y="4781840"/>
            <a:ext cx="3597923" cy="672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L’usage des Formes (écrans saisie / édition 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2" y="2006419"/>
            <a:ext cx="802587" cy="8025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08" y="3446338"/>
            <a:ext cx="994601" cy="8696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9" y="4555632"/>
            <a:ext cx="1182387" cy="9586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2" y="5034976"/>
            <a:ext cx="1023822" cy="1023822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A5F441B-DBD6-429B-979B-5C1B70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59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Utilisation d’Interface Interactive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9" y="1924334"/>
            <a:ext cx="2961308" cy="2961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728" y="2290274"/>
            <a:ext cx="2347643" cy="2347643"/>
          </a:xfrm>
          <a:prstGeom prst="rect">
            <a:avLst/>
          </a:prstGeom>
        </p:spPr>
      </p:pic>
      <p:sp>
        <p:nvSpPr>
          <p:cNvPr id="7" name="Text Placeholder 33"/>
          <p:cNvSpPr txBox="1">
            <a:spLocks/>
          </p:cNvSpPr>
          <p:nvPr/>
        </p:nvSpPr>
        <p:spPr>
          <a:xfrm>
            <a:off x="0" y="1213716"/>
            <a:ext cx="12191999" cy="12025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C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les Commandes</a:t>
            </a:r>
          </a:p>
        </p:txBody>
      </p:sp>
      <p:sp>
        <p:nvSpPr>
          <p:cNvPr id="8" name="Text Placeholder 33"/>
          <p:cNvSpPr txBox="1">
            <a:spLocks/>
          </p:cNvSpPr>
          <p:nvPr/>
        </p:nvSpPr>
        <p:spPr>
          <a:xfrm>
            <a:off x="7930999" y="5206273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d’outils SQLite comme « BD Browser for SQLite »</a:t>
            </a: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662498" y="5458643"/>
            <a:ext cx="4548820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du langage SQL à travers la ligne de commande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3" y="402764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213716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0" y="2998694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</a:t>
            </a: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Scan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complet de la table Compte en utilisant le langage </a:t>
            </a:r>
            <a:r>
              <a:rPr lang="fr-FR" sz="2000" dirty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JAVA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sous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Android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8" y="2293793"/>
            <a:ext cx="9061970" cy="375738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BC9E9-3F85-43B0-81DC-FEF18D3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162594" y="400828"/>
            <a:ext cx="12125874" cy="7601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Utilisation des Formes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019926"/>
            <a:ext cx="12191999" cy="91719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727272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l’accès au SGBD SQLite Via Une application d’utilisateur final ( UI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0" y="1830876"/>
            <a:ext cx="2700887" cy="480157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88" y="1847273"/>
            <a:ext cx="6915586" cy="435323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A6DDB-F9CA-42CC-AB48-1203130F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Sécurité &amp; Droits d’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accés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 de Sécurité dans un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8309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/>
              <a:t>Assurer la </a:t>
            </a:r>
            <a:r>
              <a:rPr lang="fr-FR" sz="2400" dirty="0">
                <a:solidFill>
                  <a:srgbClr val="3DBF9C"/>
                </a:solidFill>
              </a:rPr>
              <a:t>Confidentialité</a:t>
            </a:r>
            <a:r>
              <a:rPr lang="fr-FR" sz="2400" dirty="0"/>
              <a:t> : protection contre le vol d’information par les intrus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5" y="3638506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Assurer </a:t>
            </a:r>
            <a:r>
              <a:rPr lang="fr-FR" sz="2400" dirty="0">
                <a:solidFill>
                  <a:srgbClr val="287C66"/>
                </a:solidFill>
              </a:rPr>
              <a:t>l’intégrité</a:t>
            </a:r>
            <a:r>
              <a:rPr lang="fr-FR" sz="2400" dirty="0">
                <a:solidFill>
                  <a:srgbClr val="A833C3"/>
                </a:solidFill>
              </a:rPr>
              <a:t> </a:t>
            </a:r>
            <a:r>
              <a:rPr lang="fr-FR" sz="2400" dirty="0">
                <a:solidFill>
                  <a:prstClr val="black"/>
                </a:solidFill>
              </a:rPr>
              <a:t>des données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584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Empêcher l’accès non autorisé ( attaques )</a:t>
            </a:r>
          </a:p>
          <a:p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12818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Les Droit d’accès en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74" y="2899437"/>
            <a:ext cx="10932458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L’SGBD SQLite </a:t>
            </a:r>
            <a:r>
              <a:rPr lang="fr-FR" sz="3600" b="1" dirty="0">
                <a:solidFill>
                  <a:srgbClr val="287C66"/>
                </a:solidFill>
              </a:rPr>
              <a:t>ne fournis pas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un mécanisme de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Contrôle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et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d’attribution</a:t>
            </a:r>
            <a:r>
              <a:rPr lang="fr-FR" sz="3600" b="1" dirty="0">
                <a:solidFill>
                  <a:srgbClr val="A833C3"/>
                </a:solidFill>
              </a:rPr>
              <a:t> 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des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droits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d’accès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68" y="1064825"/>
            <a:ext cx="1866132" cy="186613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5A055B6-F1BA-45C6-AF62-FABF44AF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" y="4536339"/>
            <a:ext cx="2037826" cy="1368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8965" y="4797398"/>
            <a:ext cx="714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seul Contrôle d’accès est celui qui est fournis par le </a:t>
            </a:r>
            <a:r>
              <a:rPr lang="fr-FR" sz="2800" dirty="0">
                <a:solidFill>
                  <a:srgbClr val="FE9016"/>
                </a:solidFill>
              </a:rPr>
              <a:t>Système d’exploitation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machine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992777"/>
            <a:ext cx="10293531" cy="271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Pour quoi l’absence des Droit d’accès en SQLite?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Nombre d’utilisateurs </a:t>
            </a:r>
            <a:r>
              <a:rPr lang="fr-FR" sz="2400" dirty="0">
                <a:solidFill>
                  <a:srgbClr val="3DBF9C"/>
                </a:solidFill>
              </a:rPr>
              <a:t>Limité</a:t>
            </a:r>
            <a:r>
              <a:rPr lang="fr-FR" sz="2400" dirty="0">
                <a:solidFill>
                  <a:srgbClr val="BF72CC"/>
                </a:solidFill>
              </a:rPr>
              <a:t> 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Considéré comme étant des </a:t>
            </a:r>
            <a:r>
              <a:rPr lang="fr-FR" sz="2400" dirty="0">
                <a:solidFill>
                  <a:srgbClr val="287C66"/>
                </a:solidFill>
              </a:rPr>
              <a:t>fichiers structurés du système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3DBF9C"/>
                </a:solidFill>
              </a:rPr>
              <a:t>Probabilité</a:t>
            </a:r>
            <a:r>
              <a:rPr lang="fr-FR" sz="2400" dirty="0"/>
              <a:t> d’attaque où d’intrusion est </a:t>
            </a:r>
            <a:r>
              <a:rPr lang="fr-FR" sz="2400" dirty="0">
                <a:solidFill>
                  <a:srgbClr val="1C5848"/>
                </a:solidFill>
              </a:rPr>
              <a:t>très faible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Métadonnées &amp;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Métadonnées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8" y="1672237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0E93F-F0BF-4AE3-A7C5-976B242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FFC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points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88C8F1-AE8F-4212-A4DD-3F2E2CB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published in August 2000</a:t>
            </a: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49072-A0D3-473C-9653-A09BB027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Inconvénients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Avantages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Facile à installer, zéro configuration ou presque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Peut être inclus directement dans une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Développement et mise en œuvre très rapide</a:t>
            </a:r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Valable pour tous les langages de programmation populaires 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Gratuit et 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Inconvénients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Impossible de faire des restrictions d’accès fines type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2213727"/>
            <a:ext cx="543056" cy="543056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4407265"/>
            <a:ext cx="543056" cy="543056"/>
          </a:xfrm>
          <a:prstGeom prst="rect">
            <a:avLst/>
          </a:prstGeom>
        </p:spPr>
      </p:pic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Pas recommandé pour les bases volumineuses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6000"/>
            <a:ext cx="5342409" cy="3929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363" y="1424535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87AF"/>
                </a:solidFill>
              </a:rPr>
              <a:t>SQLite</a:t>
            </a:r>
            <a:r>
              <a:rPr lang="fr-FR" sz="28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342188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82" y="2238239"/>
            <a:ext cx="2355829" cy="1328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0" y="2180242"/>
            <a:ext cx="2230690" cy="1251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74" y="4381603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0" y="2347131"/>
            <a:ext cx="1885161" cy="96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75" y="4345192"/>
            <a:ext cx="1847936" cy="823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6" y="4278925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 Browser </a:t>
            </a:r>
            <a:r>
              <a:rPr lang="fr-FR" b="1" dirty="0"/>
              <a:t>for</a:t>
            </a:r>
            <a:r>
              <a:rPr lang="fr-FR" b="1" u="sng" dirty="0"/>
              <a:t> </a:t>
            </a:r>
            <a:r>
              <a:rPr lang="fr-FR" b="1" u="sng" dirty="0" err="1"/>
              <a:t>sqlite</a:t>
            </a:r>
            <a:endParaRPr lang="fr-FR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041299" y="355199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1235" y="3505718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04608" y="357136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824" y="5379353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1240" y="5386331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0824" y="5340164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b="1" dirty="0"/>
              <a:t>wxSQLite3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5" y="5386331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2FF4F4-8AE9-4E4A-A9B5-EFC7058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https://sqlitebrowser.org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B08F8-1B6C-4F53-8B34-B6D10DA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1208</TotalTime>
  <Words>1412</Words>
  <Application>Microsoft Office PowerPoint</Application>
  <PresentationFormat>Widescreen</PresentationFormat>
  <Paragraphs>319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Arabic Typesetting</vt:lpstr>
      <vt:lpstr>Arial</vt:lpstr>
      <vt:lpstr>Calibri</vt:lpstr>
      <vt:lpstr>Calibri Light</vt:lpstr>
      <vt:lpstr>Constantia</vt:lpstr>
      <vt:lpstr>Courier New</vt:lpstr>
      <vt:lpstr>Gill Sans MT</vt:lpstr>
      <vt:lpstr>Lao UI</vt:lpstr>
      <vt:lpstr>Lato</vt:lpstr>
      <vt:lpstr>Lato Black</vt:lpstr>
      <vt:lpstr>Segoe UI</vt:lpstr>
      <vt:lpstr>Tahoma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208</cp:revision>
  <dcterms:created xsi:type="dcterms:W3CDTF">2018-11-23T17:28:28Z</dcterms:created>
  <dcterms:modified xsi:type="dcterms:W3CDTF">2021-02-26T18:28:17Z</dcterms:modified>
</cp:coreProperties>
</file>