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notesMasterIdLst>
    <p:notesMasterId r:id="rId81"/>
  </p:notesMasterIdLst>
  <p:handoutMasterIdLst>
    <p:handoutMasterId r:id="rId82"/>
  </p:handoutMasterIdLst>
  <p:sldIdLst>
    <p:sldId id="257" r:id="rId2"/>
    <p:sldId id="258" r:id="rId3"/>
    <p:sldId id="259" r:id="rId4"/>
    <p:sldId id="266" r:id="rId5"/>
    <p:sldId id="341" r:id="rId6"/>
    <p:sldId id="340" r:id="rId7"/>
    <p:sldId id="344" r:id="rId8"/>
    <p:sldId id="267" r:id="rId9"/>
    <p:sldId id="269" r:id="rId10"/>
    <p:sldId id="343" r:id="rId11"/>
    <p:sldId id="264" r:id="rId12"/>
    <p:sldId id="279" r:id="rId13"/>
    <p:sldId id="345" r:id="rId14"/>
    <p:sldId id="313" r:id="rId15"/>
    <p:sldId id="346" r:id="rId16"/>
    <p:sldId id="347" r:id="rId17"/>
    <p:sldId id="348" r:id="rId18"/>
    <p:sldId id="260" r:id="rId19"/>
    <p:sldId id="276" r:id="rId20"/>
    <p:sldId id="311" r:id="rId21"/>
    <p:sldId id="261" r:id="rId22"/>
    <p:sldId id="315" r:id="rId23"/>
    <p:sldId id="283" r:id="rId24"/>
    <p:sldId id="287" r:id="rId25"/>
    <p:sldId id="285" r:id="rId26"/>
    <p:sldId id="317" r:id="rId27"/>
    <p:sldId id="286" r:id="rId28"/>
    <p:sldId id="318" r:id="rId29"/>
    <p:sldId id="319" r:id="rId30"/>
    <p:sldId id="288" r:id="rId31"/>
    <p:sldId id="320" r:id="rId32"/>
    <p:sldId id="289" r:id="rId33"/>
    <p:sldId id="321" r:id="rId34"/>
    <p:sldId id="291" r:id="rId35"/>
    <p:sldId id="290" r:id="rId36"/>
    <p:sldId id="323" r:id="rId37"/>
    <p:sldId id="292" r:id="rId38"/>
    <p:sldId id="324" r:id="rId39"/>
    <p:sldId id="325" r:id="rId40"/>
    <p:sldId id="326" r:id="rId41"/>
    <p:sldId id="293" r:id="rId42"/>
    <p:sldId id="294" r:id="rId43"/>
    <p:sldId id="327" r:id="rId44"/>
    <p:sldId id="322" r:id="rId45"/>
    <p:sldId id="310" r:id="rId46"/>
    <p:sldId id="297" r:id="rId47"/>
    <p:sldId id="330" r:id="rId48"/>
    <p:sldId id="329" r:id="rId49"/>
    <p:sldId id="296" r:id="rId50"/>
    <p:sldId id="298" r:id="rId51"/>
    <p:sldId id="331" r:id="rId52"/>
    <p:sldId id="299" r:id="rId53"/>
    <p:sldId id="332" r:id="rId54"/>
    <p:sldId id="328" r:id="rId55"/>
    <p:sldId id="307" r:id="rId56"/>
    <p:sldId id="334" r:id="rId57"/>
    <p:sldId id="308" r:id="rId58"/>
    <p:sldId id="295" r:id="rId59"/>
    <p:sldId id="301" r:id="rId60"/>
    <p:sldId id="304" r:id="rId61"/>
    <p:sldId id="314" r:id="rId62"/>
    <p:sldId id="302" r:id="rId63"/>
    <p:sldId id="303" r:id="rId64"/>
    <p:sldId id="305" r:id="rId65"/>
    <p:sldId id="306" r:id="rId66"/>
    <p:sldId id="270" r:id="rId67"/>
    <p:sldId id="273" r:id="rId68"/>
    <p:sldId id="274" r:id="rId69"/>
    <p:sldId id="263" r:id="rId70"/>
    <p:sldId id="278" r:id="rId71"/>
    <p:sldId id="336" r:id="rId72"/>
    <p:sldId id="335" r:id="rId73"/>
    <p:sldId id="337" r:id="rId74"/>
    <p:sldId id="338" r:id="rId75"/>
    <p:sldId id="262" r:id="rId76"/>
    <p:sldId id="277" r:id="rId77"/>
    <p:sldId id="339" r:id="rId78"/>
    <p:sldId id="281" r:id="rId79"/>
    <p:sldId id="282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ga" initials="Y" lastIdx="1" clrIdx="0">
    <p:extLst>
      <p:ext uri="{19B8F6BF-5375-455C-9EA6-DF929625EA0E}">
        <p15:presenceInfo xmlns:p15="http://schemas.microsoft.com/office/powerpoint/2012/main" userId="Yog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BEE5"/>
    <a:srgbClr val="3DBF9C"/>
    <a:srgbClr val="FE9016"/>
    <a:srgbClr val="FFE575"/>
    <a:srgbClr val="E0ED93"/>
    <a:srgbClr val="A1B81F"/>
    <a:srgbClr val="0087AF"/>
    <a:srgbClr val="E6E6E6"/>
    <a:srgbClr val="C00000"/>
    <a:srgbClr val="E2B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0D58B-1CA4-4E9D-A493-960D8694032C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BBF6B-ACDD-4A14-800E-2B828951F2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3678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B55E0-88E5-4B0C-B49A-E9075B3352A2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25AEE-926E-49DB-B657-4E194F63E7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2547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51D1-19E0-4A91-93E4-F6582C82DFE9}" type="datetime1">
              <a:rPr lang="fr-FR" smtClean="0"/>
              <a:t>10/03/2021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805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10/03/2021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159376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10/03/2021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839366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10/03/2021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026190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1191-9C07-4668-B2BC-5089C650D2B7}" type="datetime1">
              <a:rPr lang="fr-FR" smtClean="0"/>
              <a:t>10/03/2021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290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10/03/2021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812640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10/03/2021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175227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F1761-D244-4832-A897-AA9BFF027495}" type="datetime1">
              <a:rPr lang="fr-FR" smtClean="0"/>
              <a:t>10/03/2021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8940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BAB4-633D-4B71-A80A-06DCCB7E61AD}" type="datetime1">
              <a:rPr lang="fr-FR" smtClean="0"/>
              <a:t>10/03/2021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921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10/03/2021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169938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3806-AA52-4B57-B194-5A147094410C}" type="datetime1">
              <a:rPr lang="fr-FR" smtClean="0"/>
              <a:t>10/03/2021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36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1E652-55A6-4E86-A9CD-07BB054ED371}" type="datetime1">
              <a:rPr lang="fr-FR" smtClean="0"/>
              <a:t>10/03/2021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6E620-B82E-4BB3-B55A-C1C511C62C0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350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fif"/><Relationship Id="rId4" Type="http://schemas.openxmlformats.org/officeDocument/2006/relationships/image" Target="../media/image4.jf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3"/>
          <p:cNvSpPr txBox="1"/>
          <p:nvPr/>
        </p:nvSpPr>
        <p:spPr>
          <a:xfrm>
            <a:off x="4043070" y="5821761"/>
            <a:ext cx="3525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2020/2021</a:t>
            </a: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1919460" y="679612"/>
            <a:ext cx="7772400" cy="108012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defTabSz="1371600" fontAlgn="base">
              <a:spcAft>
                <a:spcPct val="0"/>
              </a:spcAf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People's Democratic Republic of Algeria</a:t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+mj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Ministry of Higher Education and Scientific Research</a:t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</a:b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Ibn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Khaldoun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University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of Tiaret</a:t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</a:b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computer science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faculty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</a:t>
            </a:r>
            <a:r>
              <a:rPr kumimoji="0" lang="fr-FR" sz="1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</a:t>
            </a:r>
            <a:r>
              <a:rPr lang="ja-JP" altLang="en-US" sz="1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私たちはアルジェリア人です</a:t>
            </a:r>
            <a:b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 pitchFamily="18" charset="0"/>
                <a:ea typeface="+mj-ea"/>
                <a:cs typeface="+mj-cs"/>
              </a:rPr>
            </a:b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+mj-cs"/>
              </a:rPr>
            </a:b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Times New Roman"/>
              <a:cs typeface="+mj-cs"/>
            </a:endParaRPr>
          </a:p>
        </p:txBody>
      </p:sp>
      <p:sp>
        <p:nvSpPr>
          <p:cNvPr id="20" name="ZoneTexte 10"/>
          <p:cNvSpPr txBox="1"/>
          <p:nvPr/>
        </p:nvSpPr>
        <p:spPr>
          <a:xfrm>
            <a:off x="7878300" y="3941395"/>
            <a:ext cx="3627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Supervised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by :</a:t>
            </a:r>
          </a:p>
          <a:p>
            <a:pPr lvl="0">
              <a:lnSpc>
                <a:spcPct val="150000"/>
              </a:lnSpc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- Mme BEN OUTHMANE </a:t>
            </a:r>
            <a:r>
              <a:rPr lang="ja-JP" altLang="en-US" sz="100" dirty="0"/>
              <a:t>やめてください</a:t>
            </a:r>
            <a:endParaRPr lang="fr-FR" sz="100" dirty="0"/>
          </a:p>
        </p:txBody>
      </p:sp>
      <p:sp>
        <p:nvSpPr>
          <p:cNvPr id="23" name="ZoneTexte 8"/>
          <p:cNvSpPr txBox="1"/>
          <p:nvPr/>
        </p:nvSpPr>
        <p:spPr>
          <a:xfrm>
            <a:off x="1104944" y="3941395"/>
            <a:ext cx="3387125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Realized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by</a:t>
            </a:r>
            <a:r>
              <a:rPr kumimoji="0" lang="fr-FR" sz="20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- </a:t>
            </a: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Rahlaoui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Lahcen</a:t>
            </a:r>
          </a:p>
          <a:p>
            <a:pPr>
              <a:lnSpc>
                <a:spcPct val="150000"/>
              </a:lnSpc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- Laoumir Mustapha AEK </a:t>
            </a:r>
            <a:r>
              <a:rPr lang="ja-JP" altLang="en-US" sz="100" b="1" dirty="0"/>
              <a:t>お前はもう死んでいる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11099" y="2498085"/>
            <a:ext cx="7389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Presentation</a:t>
            </a:r>
            <a:r>
              <a:rPr lang="fr-FR" sz="36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 on </a:t>
            </a:r>
            <a:r>
              <a:rPr lang="fr-FR" sz="3600" b="1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SQLite</a:t>
            </a:r>
            <a:r>
              <a:rPr lang="fr-FR" sz="36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 DBMS</a:t>
            </a:r>
            <a:endParaRPr lang="fr-FR" sz="5400" b="1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43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-17713" y="1002030"/>
            <a:ext cx="121920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was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created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fr-FR" sz="2100" b="1" i="0" u="none" strike="noStrike" kern="1200" cap="none" spc="-5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16725" y="2247502"/>
            <a:ext cx="10123125" cy="2204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 is designed to be fast, portable, and reliable and  whether you’re storing only kilobytes of data or multi-gigabyte blobs.</a:t>
            </a:r>
          </a:p>
          <a:p>
            <a:pPr lvl="1">
              <a:lnSpc>
                <a:spcPct val="200000"/>
              </a:lnSpc>
              <a:defRPr/>
            </a:pPr>
            <a:endParaRPr lang="en-US" sz="2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793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Advantages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and</a:t>
            </a:r>
          </a:p>
          <a:p>
            <a:pPr algn="r"/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disadvantages</a:t>
            </a:r>
            <a:endParaRPr lang="fr-FR" sz="6000" b="1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143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5029468" y="328572"/>
            <a:ext cx="2657255" cy="8863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7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Advantages</a:t>
            </a:r>
            <a:endParaRPr lang="fr-FR" sz="3700" dirty="0">
              <a:solidFill>
                <a:prstClr val="black">
                  <a:lumMod val="85000"/>
                  <a:lumOff val="1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18" name="TextBox 36"/>
          <p:cNvSpPr txBox="1"/>
          <p:nvPr/>
        </p:nvSpPr>
        <p:spPr>
          <a:xfrm>
            <a:off x="1626236" y="1410355"/>
            <a:ext cx="925471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Open source.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Its small size.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Easy</a:t>
            </a:r>
            <a:r>
              <a:rPr lang="fr-FR" sz="2400" dirty="0"/>
              <a:t> to </a:t>
            </a:r>
            <a:r>
              <a:rPr lang="fr-FR" sz="2400" dirty="0" err="1"/>
              <a:t>install</a:t>
            </a:r>
            <a:endParaRPr lang="fr-F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No </a:t>
            </a:r>
            <a:r>
              <a:rPr lang="fr-FR" sz="2400" dirty="0" err="1"/>
              <a:t>need</a:t>
            </a:r>
            <a:r>
              <a:rPr lang="fr-FR" sz="2400" dirty="0"/>
              <a:t> a lot of configuration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 coding problems.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Fast</a:t>
            </a:r>
            <a:r>
              <a:rPr lang="fr-FR" sz="2400" dirty="0"/>
              <a:t> </a:t>
            </a:r>
            <a:r>
              <a:rPr lang="fr-FR" sz="2400" dirty="0" err="1"/>
              <a:t>Development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database is only one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prstClr val="black">
                  <a:lumMod val="85000"/>
                  <a:lumOff val="15000"/>
                </a:prstClr>
              </a:solidFill>
              <a:latin typeface="Lato Black" panose="020F0A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477081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5029468" y="328572"/>
            <a:ext cx="2657255" cy="8863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7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Advantages</a:t>
            </a:r>
            <a:endParaRPr lang="fr-FR" sz="3700" dirty="0">
              <a:solidFill>
                <a:prstClr val="black">
                  <a:lumMod val="85000"/>
                  <a:lumOff val="1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0742" y="1668341"/>
            <a:ext cx="925471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call and query code is easy.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directly</a:t>
            </a:r>
            <a:r>
              <a:rPr lang="fr-FR" sz="2400" dirty="0"/>
              <a:t> </a:t>
            </a:r>
            <a:r>
              <a:rPr lang="fr-FR" sz="2400" dirty="0" err="1"/>
              <a:t>included</a:t>
            </a:r>
            <a:r>
              <a:rPr lang="fr-FR" sz="2400" dirty="0"/>
              <a:t> in an application.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Supports database size up to 281 TB 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Easy transfer of data from one provider to another.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Can be used on sites that do not support MySQL.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Avaliable</a:t>
            </a:r>
            <a:r>
              <a:rPr lang="fr-FR" sz="2400" dirty="0"/>
              <a:t> for </a:t>
            </a:r>
            <a:r>
              <a:rPr lang="fr-FR" sz="2400" dirty="0" err="1"/>
              <a:t>most</a:t>
            </a:r>
            <a:r>
              <a:rPr lang="fr-FR" sz="2400" dirty="0"/>
              <a:t> of the </a:t>
            </a:r>
            <a:r>
              <a:rPr lang="fr-FR" sz="2400" dirty="0" err="1"/>
              <a:t>programing</a:t>
            </a:r>
            <a:r>
              <a:rPr lang="fr-FR" sz="2400" dirty="0"/>
              <a:t> </a:t>
            </a:r>
            <a:r>
              <a:rPr lang="fr-FR" sz="2400" dirty="0" err="1"/>
              <a:t>languages</a:t>
            </a:r>
            <a:r>
              <a:rPr lang="fr-FR" sz="2400" dirty="0"/>
              <a:t>(</a:t>
            </a:r>
            <a:r>
              <a:rPr lang="fr-FR" sz="2400" dirty="0" err="1"/>
              <a:t>java,c</a:t>
            </a:r>
            <a:r>
              <a:rPr lang="fr-FR" sz="2400" dirty="0"/>
              <a:t>++,PHP…).</a:t>
            </a:r>
            <a:endParaRPr lang="fr-FR" sz="2400" dirty="0">
              <a:solidFill>
                <a:prstClr val="black">
                  <a:lumMod val="85000"/>
                  <a:lumOff val="15000"/>
                </a:prstClr>
              </a:solidFill>
              <a:latin typeface="Lato Black" panose="020F0A020202040302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621980166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4541533" y="227061"/>
            <a:ext cx="3204713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Disadventages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fr-FR" sz="3800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Text Placeholder 33"/>
          <p:cNvSpPr txBox="1">
            <a:spLocks/>
          </p:cNvSpPr>
          <p:nvPr/>
        </p:nvSpPr>
        <p:spPr>
          <a:xfrm>
            <a:off x="1611077" y="1659203"/>
            <a:ext cx="9065623" cy="398395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fr-FR" sz="2200" dirty="0" err="1">
                <a:latin typeface="Calibri (Body)"/>
                <a:cs typeface="Lao UI" panose="020B0502040204020203" pitchFamily="34" charset="0"/>
              </a:rPr>
              <a:t>Can’t</a:t>
            </a:r>
            <a:r>
              <a:rPr lang="fr-FR" sz="2200" dirty="0">
                <a:latin typeface="Calibri (Body)"/>
                <a:cs typeface="Lao UI" panose="020B0502040204020203" pitchFamily="34" charset="0"/>
              </a:rPr>
              <a:t> have </a:t>
            </a:r>
            <a:r>
              <a:rPr lang="fr-FR" sz="2200" dirty="0" err="1">
                <a:latin typeface="Calibri (Body)"/>
                <a:cs typeface="Lao UI" panose="020B0502040204020203" pitchFamily="34" charset="0"/>
              </a:rPr>
              <a:t>acces</a:t>
            </a:r>
            <a:r>
              <a:rPr lang="fr-FR" sz="2200" dirty="0">
                <a:latin typeface="Calibri (Body)"/>
                <a:cs typeface="Lao UI" panose="020B0502040204020203" pitchFamily="34" charset="0"/>
              </a:rPr>
              <a:t> restrictions </a:t>
            </a:r>
            <a:r>
              <a:rPr lang="fr-FR" sz="2200" dirty="0" err="1">
                <a:latin typeface="Calibri (Body)"/>
                <a:cs typeface="Lao UI" panose="020B0502040204020203" pitchFamily="34" charset="0"/>
              </a:rPr>
              <a:t>such</a:t>
            </a:r>
            <a:r>
              <a:rPr lang="fr-FR" sz="2200" dirty="0">
                <a:latin typeface="Calibri (Body)"/>
                <a:cs typeface="Lao UI" panose="020B0502040204020203" pitchFamily="34" charset="0"/>
              </a:rPr>
              <a:t> as </a:t>
            </a:r>
            <a:r>
              <a:rPr lang="fr-FR" sz="2200" dirty="0" err="1">
                <a:latin typeface="Calibri (Body)"/>
                <a:cs typeface="Lao UI" panose="020B0502040204020203" pitchFamily="34" charset="0"/>
              </a:rPr>
              <a:t>grant</a:t>
            </a:r>
            <a:r>
              <a:rPr lang="fr-FR" sz="2200" dirty="0">
                <a:latin typeface="Calibri (Body)"/>
                <a:cs typeface="Lao UI" panose="020B0502040204020203" pitchFamily="34" charset="0"/>
              </a:rPr>
              <a:t>/</a:t>
            </a:r>
            <a:r>
              <a:rPr lang="fr-FR" sz="2200" dirty="0" err="1">
                <a:latin typeface="Calibri (Body)"/>
                <a:cs typeface="Lao UI" panose="020B0502040204020203" pitchFamily="34" charset="0"/>
              </a:rPr>
              <a:t>revoke</a:t>
            </a:r>
            <a:r>
              <a:rPr lang="fr-FR" sz="2200" dirty="0">
                <a:latin typeface="Calibri (Body)"/>
                <a:cs typeface="Lao UI" panose="020B0502040204020203" pitchFamily="34" charset="0"/>
              </a:rPr>
              <a:t> 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fr-FR" sz="2200" dirty="0">
                <a:latin typeface="Calibri (Body)"/>
                <a:cs typeface="Lao UI" panose="020B0502040204020203" pitchFamily="34" charset="0"/>
              </a:rPr>
              <a:t>Not </a:t>
            </a:r>
            <a:r>
              <a:rPr lang="fr-FR" sz="2200" dirty="0" err="1">
                <a:latin typeface="Calibri (Body)"/>
                <a:cs typeface="Lao UI" panose="020B0502040204020203" pitchFamily="34" charset="0"/>
              </a:rPr>
              <a:t>recommended</a:t>
            </a:r>
            <a:r>
              <a:rPr lang="fr-FR" sz="2200" dirty="0">
                <a:latin typeface="Calibri (Body)"/>
                <a:cs typeface="Lao UI" panose="020B0502040204020203" pitchFamily="34" charset="0"/>
              </a:rPr>
              <a:t> for </a:t>
            </a:r>
            <a:r>
              <a:rPr lang="fr-FR" sz="2200" dirty="0" err="1">
                <a:latin typeface="Calibri (Body)"/>
                <a:cs typeface="Lao UI" panose="020B0502040204020203" pitchFamily="34" charset="0"/>
              </a:rPr>
              <a:t>big</a:t>
            </a:r>
            <a:r>
              <a:rPr lang="fr-FR" sz="2200" dirty="0">
                <a:latin typeface="Calibri (Body)"/>
                <a:cs typeface="Lao UI" panose="020B0502040204020203" pitchFamily="34" charset="0"/>
              </a:rPr>
              <a:t> </a:t>
            </a:r>
            <a:r>
              <a:rPr lang="fr-FR" sz="2200" dirty="0" err="1">
                <a:latin typeface="Calibri (Body)"/>
                <a:cs typeface="Lao UI" panose="020B0502040204020203" pitchFamily="34" charset="0"/>
              </a:rPr>
              <a:t>databases</a:t>
            </a:r>
            <a:r>
              <a:rPr lang="en-US" sz="2200" dirty="0">
                <a:latin typeface="Calibri (Body)"/>
                <a:cs typeface="Lao UI" panose="020B0502040204020203" pitchFamily="34" charset="0"/>
              </a:rPr>
              <a:t> 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latin typeface="Calibri (Body)"/>
                <a:cs typeface="Lao UI" panose="020B0502040204020203" pitchFamily="34" charset="0"/>
              </a:rPr>
              <a:t>The maximum number of columns in one table is 2000 columns, you can increase it at the time of compiling the program.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latin typeface="Calibri (Body)"/>
                <a:cs typeface="Lao UI" panose="020B0502040204020203" pitchFamily="34" charset="0"/>
              </a:rPr>
              <a:t>SQL statement is only limited to a million bytes.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latin typeface="Calibri (Body)"/>
                <a:cs typeface="Lao UI" panose="020B0502040204020203" pitchFamily="34" charset="0"/>
              </a:rPr>
              <a:t>The maximum number of tables in the Join clause is 64 tables.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latin typeface="Calibri (Body)"/>
                <a:cs typeface="Lao UI" panose="020B0502040204020203" pitchFamily="34" charset="0"/>
              </a:rPr>
              <a:t>Its performance is poor when working on networks</a:t>
            </a:r>
            <a:endParaRPr lang="fr-FR" sz="2200" dirty="0">
              <a:latin typeface="Calibri (Body)"/>
              <a:cs typeface="Lao UI" panose="020B050204020402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1141F-24CE-48FF-A742-5FD0BF1E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14</a:t>
            </a:fld>
            <a:r>
              <a:rPr lang="fr-FR" dirty="0"/>
              <a:t> </a:t>
            </a:r>
            <a:r>
              <a:rPr lang="fr-FR" sz="100" dirty="0"/>
              <a:t>oh yeah </a:t>
            </a:r>
          </a:p>
        </p:txBody>
      </p:sp>
    </p:spTree>
    <p:extLst>
      <p:ext uri="{BB962C8B-B14F-4D97-AF65-F5344CB8AC3E}">
        <p14:creationId xmlns:p14="http://schemas.microsoft.com/office/powerpoint/2010/main" val="123663523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55186" y="2051918"/>
            <a:ext cx="10353191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both are open-source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 SQLite is a public domain . It is an “embedded” database which means the database engine runs as a part of your app "server-less".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MySQL is a database server so you have to install it somewhere and then connect to it from your app , so is PostgreSQL 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SQLite supports only five types: BLOB, NULL, INTEGER, TEXT, REAL, and about the size it's so small, less than 2 MB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MySQL and PostgreSQL support almost everything. and the size they are much larger in size than the SQLite.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197" y="39189"/>
            <a:ext cx="121920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00" dirty="0"/>
              <a:t>SQLite vs ( MySQL &amp; PostgreSQL )</a:t>
            </a:r>
          </a:p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5186" y="810866"/>
            <a:ext cx="99800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There is so much to say about these databases apart, and there are reasons to favor one over another, depending on the use case 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306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16</a:t>
            </a:fld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3986440" y="705394"/>
            <a:ext cx="5020926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700" dirty="0"/>
              <a:t>When Do We Use SQLite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33154" y="2463264"/>
            <a:ext cx="95111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Education and Training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Internal or temporary databases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Data analysis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Application file format</a:t>
            </a:r>
          </a:p>
        </p:txBody>
      </p:sp>
    </p:spTree>
    <p:extLst>
      <p:ext uri="{BB962C8B-B14F-4D97-AF65-F5344CB8AC3E}">
        <p14:creationId xmlns:p14="http://schemas.microsoft.com/office/powerpoint/2010/main" val="3200623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17</a:t>
            </a:fld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1879070" y="2473174"/>
            <a:ext cx="10302244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Big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Data is separated from the application by a network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When Many concurrent writers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High-volume Websites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Where high-security features are required for data access.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Apps that SQLite doesn’t support</a:t>
            </a:r>
          </a:p>
          <a:p>
            <a:endParaRPr lang="en-US" dirty="0"/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5820D017-66B4-4028-A7F9-98CEB8A521D8}"/>
              </a:ext>
            </a:extLst>
          </p:cNvPr>
          <p:cNvSpPr txBox="1"/>
          <p:nvPr/>
        </p:nvSpPr>
        <p:spPr>
          <a:xfrm>
            <a:off x="3112618" y="759822"/>
            <a:ext cx="5966763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700" dirty="0"/>
              <a:t>When Do We </a:t>
            </a:r>
            <a:r>
              <a:rPr lang="en-US" sz="3700" dirty="0">
                <a:solidFill>
                  <a:srgbClr val="FF0000"/>
                </a:solidFill>
              </a:rPr>
              <a:t>NOT</a:t>
            </a:r>
            <a:r>
              <a:rPr lang="en-US" sz="3700" dirty="0"/>
              <a:t> Use SQLite </a:t>
            </a:r>
          </a:p>
        </p:txBody>
      </p:sp>
    </p:spTree>
    <p:extLst>
      <p:ext uri="{BB962C8B-B14F-4D97-AF65-F5344CB8AC3E}">
        <p14:creationId xmlns:p14="http://schemas.microsoft.com/office/powerpoint/2010/main" val="1677876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Chosen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Tools</a:t>
            </a:r>
          </a:p>
        </p:txBody>
      </p:sp>
    </p:spTree>
    <p:extLst>
      <p:ext uri="{BB962C8B-B14F-4D97-AF65-F5344CB8AC3E}">
        <p14:creationId xmlns:p14="http://schemas.microsoft.com/office/powerpoint/2010/main" val="322372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5103564" y="274291"/>
            <a:ext cx="1361478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Tools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144203" y="114004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62488" y="1219206"/>
            <a:ext cx="24436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 err="1">
                <a:solidFill>
                  <a:srgbClr val="0087AF"/>
                </a:solidFill>
              </a:rPr>
              <a:t>SQLite</a:t>
            </a:r>
            <a:r>
              <a:rPr lang="fr-FR" sz="3200" dirty="0">
                <a:solidFill>
                  <a:srgbClr val="0087AF"/>
                </a:solidFill>
              </a:rPr>
              <a:t> Tools 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56" y="2360194"/>
            <a:ext cx="1005191" cy="8594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587" y="2179011"/>
            <a:ext cx="2355829" cy="13286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636" y="2356401"/>
            <a:ext cx="1609331" cy="7869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251" y="4602796"/>
            <a:ext cx="1885161" cy="9661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174" y="4566806"/>
            <a:ext cx="1470697" cy="100210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41363" y="3507622"/>
            <a:ext cx="2253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DB Browser for SQLite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87943" y="5925417"/>
            <a:ext cx="22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</a:t>
            </a:r>
            <a:r>
              <a:rPr lang="fr-FR" b="1" dirty="0"/>
              <a:t> Maestro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886613" y="3531347"/>
            <a:ext cx="22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</a:t>
            </a:r>
            <a:r>
              <a:rPr lang="fr-FR" b="1" dirty="0"/>
              <a:t> Studio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23577" y="3507622"/>
            <a:ext cx="273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</a:t>
            </a:r>
            <a:r>
              <a:rPr lang="fr-FR" b="1" dirty="0"/>
              <a:t> Expert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26223" y="5925417"/>
            <a:ext cx="2734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SQLiteMan</a:t>
            </a:r>
            <a:endParaRPr lang="fr-FR" b="1" dirty="0"/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1649149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/>
          <p:cNvSpPr txBox="1">
            <a:spLocks/>
          </p:cNvSpPr>
          <p:nvPr/>
        </p:nvSpPr>
        <p:spPr>
          <a:xfrm>
            <a:off x="2312885" y="1855748"/>
            <a:ext cx="4839287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Titre 1"/>
          <p:cNvSpPr txBox="1">
            <a:spLocks/>
          </p:cNvSpPr>
          <p:nvPr/>
        </p:nvSpPr>
        <p:spPr>
          <a:xfrm>
            <a:off x="0" y="201688"/>
            <a:ext cx="12192000" cy="810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3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Plan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41595" y="1360977"/>
            <a:ext cx="7362918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  <a:defRPr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Introduction &amp; </a:t>
            </a: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  <a:defRPr/>
            </a:pP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 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 err="1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Advantages</a:t>
            </a:r>
            <a:r>
              <a:rPr lang="fr-FR" sz="28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 and </a:t>
            </a:r>
            <a:r>
              <a:rPr lang="fr-FR" sz="2800" dirty="0" err="1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disadvantages</a:t>
            </a:r>
            <a:endParaRPr lang="fr-FR" sz="2800" dirty="0"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 err="1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Chosen</a:t>
            </a:r>
            <a:r>
              <a:rPr lang="fr-FR" sz="28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tools</a:t>
            </a:r>
            <a:endParaRPr lang="fr-FR" sz="2800" dirty="0"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 err="1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Languages</a:t>
            </a:r>
            <a:r>
              <a:rPr lang="fr-FR" sz="28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 &amp; Interfaces</a:t>
            </a:r>
          </a:p>
          <a:p>
            <a:pPr marL="914400" lvl="1" indent="-457200">
              <a:buFont typeface="+mj-lt"/>
              <a:buAutoNum type="alphaLcParenR"/>
            </a:pPr>
            <a:r>
              <a:rPr lang="fr-FR" sz="28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DDL </a:t>
            </a:r>
          </a:p>
          <a:p>
            <a:pPr marL="914400" lvl="1" indent="-457200">
              <a:buFont typeface="+mj-lt"/>
              <a:buAutoNum type="alphaLcParenR"/>
            </a:pPr>
            <a:r>
              <a:rPr lang="fr-FR" sz="28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DML</a:t>
            </a:r>
          </a:p>
          <a:p>
            <a:pPr marL="914400" lvl="1" indent="-457200">
              <a:buFont typeface="+mj-lt"/>
              <a:buAutoNum type="alphaLcParenR"/>
            </a:pPr>
            <a:r>
              <a:rPr lang="fr-FR" sz="28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DCL</a:t>
            </a:r>
          </a:p>
          <a:p>
            <a:pPr marL="914400" lvl="1" indent="-457200">
              <a:buFont typeface="+mj-lt"/>
              <a:buAutoNum type="alphaLcParenR"/>
            </a:pPr>
            <a:r>
              <a:rPr lang="fr-FR" sz="28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TCL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 err="1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Metadata</a:t>
            </a:r>
            <a:r>
              <a:rPr lang="fr-FR" sz="28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Security and Access </a:t>
            </a:r>
            <a:r>
              <a:rPr lang="fr-FR" sz="2800" dirty="0" err="1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Permisions</a:t>
            </a:r>
            <a:endParaRPr lang="fr-FR" sz="2800" dirty="0"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  <a:p>
            <a:endParaRPr lang="fr-FR" sz="2800" dirty="0"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  <a:p>
            <a:endParaRPr lang="fr-FR" sz="2800" dirty="0"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  <a:p>
            <a:pPr lvl="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2427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653015" y="150416"/>
            <a:ext cx="5161902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/>
              <a:t>DB Browser for </a:t>
            </a:r>
            <a:r>
              <a:rPr lang="fr-FR" b="1" dirty="0" err="1"/>
              <a:t>SQLite</a:t>
            </a:r>
            <a:r>
              <a:rPr lang="fr-FR" b="1" dirty="0"/>
              <a:t>: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43224" y="1576645"/>
            <a:ext cx="345952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We will use the DB </a:t>
            </a:r>
            <a:r>
              <a:rPr lang="en-US" sz="2200" dirty="0" err="1"/>
              <a:t>brower</a:t>
            </a:r>
            <a:r>
              <a:rPr lang="en-US" sz="2200" dirty="0"/>
              <a:t> for SQLite in this presentation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200" dirty="0" err="1"/>
              <a:t>It’s</a:t>
            </a:r>
            <a:r>
              <a:rPr lang="fr-FR" sz="2200" dirty="0"/>
              <a:t> an open source and </a:t>
            </a:r>
            <a:r>
              <a:rPr lang="fr-FR" sz="2200" dirty="0" err="1"/>
              <a:t>visual</a:t>
            </a:r>
            <a:r>
              <a:rPr lang="fr-FR" sz="2200" dirty="0"/>
              <a:t> </a:t>
            </a:r>
            <a:r>
              <a:rPr lang="fr-FR" sz="2200" dirty="0" err="1"/>
              <a:t>Tool</a:t>
            </a:r>
            <a:r>
              <a:rPr lang="fr-FR" sz="2200" dirty="0"/>
              <a:t>.</a:t>
            </a:r>
            <a:r>
              <a:rPr lang="en-US" sz="2200" dirty="0"/>
              <a:t> </a:t>
            </a:r>
            <a:endParaRPr lang="fr-FR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108" y="1206501"/>
            <a:ext cx="8778892" cy="566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82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2237291" y="2481956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Languages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&amp;</a:t>
            </a:r>
          </a:p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              Interfaces</a:t>
            </a:r>
          </a:p>
        </p:txBody>
      </p:sp>
    </p:spTree>
    <p:extLst>
      <p:ext uri="{BB962C8B-B14F-4D97-AF65-F5344CB8AC3E}">
        <p14:creationId xmlns:p14="http://schemas.microsoft.com/office/powerpoint/2010/main" val="3588551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7754" y="2681905"/>
            <a:ext cx="102614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DDL ( data definition language 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15101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4402183" y="287393"/>
            <a:ext cx="3958045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SQLite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E9F18D-9946-4560-B846-0578A42D489A}"/>
              </a:ext>
            </a:extLst>
          </p:cNvPr>
          <p:cNvSpPr/>
          <p:nvPr/>
        </p:nvSpPr>
        <p:spPr>
          <a:xfrm>
            <a:off x="944025" y="2409164"/>
            <a:ext cx="88978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 a </a:t>
            </a:r>
            <a:r>
              <a:rPr lang="fr-FR" sz="2400" dirty="0" err="1"/>
              <a:t>DataBase</a:t>
            </a:r>
            <a:r>
              <a:rPr lang="fr-FR" sz="2400" dirty="0"/>
              <a:t>.</a:t>
            </a:r>
            <a:endParaRPr lang="fr-FR" sz="2400" dirty="0">
              <a:solidFill>
                <a:prstClr val="black"/>
              </a:solidFill>
            </a:endParaRPr>
          </a:p>
          <a:p>
            <a:pPr lvl="1"/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, </a:t>
            </a:r>
            <a:r>
              <a:rPr lang="fr-FR" sz="2400" dirty="0" err="1"/>
              <a:t>Delete</a:t>
            </a:r>
            <a:r>
              <a:rPr lang="fr-FR" sz="2400" dirty="0"/>
              <a:t> and Alter a Table.</a:t>
            </a:r>
            <a:r>
              <a:rPr lang="fr-FR" sz="2400" dirty="0">
                <a:solidFill>
                  <a:prstClr val="black"/>
                </a:solidFill>
              </a:rPr>
              <a:t> 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, </a:t>
            </a:r>
            <a:r>
              <a:rPr lang="fr-FR" sz="2400" dirty="0" err="1"/>
              <a:t>Delete</a:t>
            </a:r>
            <a:r>
              <a:rPr lang="fr-FR" sz="2400" dirty="0"/>
              <a:t> and Alter an Index.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 and </a:t>
            </a:r>
            <a:r>
              <a:rPr lang="fr-FR" sz="2400" dirty="0" err="1"/>
              <a:t>Delete</a:t>
            </a:r>
            <a:r>
              <a:rPr lang="fr-FR" sz="2400" dirty="0"/>
              <a:t> a Vue.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 and </a:t>
            </a:r>
            <a:r>
              <a:rPr lang="fr-FR" sz="2400" dirty="0" err="1"/>
              <a:t>Delete</a:t>
            </a:r>
            <a:r>
              <a:rPr lang="fr-FR" sz="2400" dirty="0"/>
              <a:t> </a:t>
            </a:r>
            <a:r>
              <a:rPr lang="fr-FR" sz="2400" dirty="0">
                <a:solidFill>
                  <a:prstClr val="black"/>
                </a:solidFill>
              </a:rPr>
              <a:t>Triggers.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AE07D2-10D6-4E79-979F-48228A393355}"/>
              </a:ext>
            </a:extLst>
          </p:cNvPr>
          <p:cNvSpPr/>
          <p:nvPr/>
        </p:nvSpPr>
        <p:spPr>
          <a:xfrm>
            <a:off x="944025" y="1561216"/>
            <a:ext cx="450264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E9016"/>
              </a:buClr>
              <a:buSzPct val="80000"/>
            </a:pPr>
            <a:r>
              <a:rPr lang="fr-FR" sz="3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fr-FR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fr-FR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</a:t>
            </a:r>
            <a:r>
              <a:rPr lang="fr-FR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how to 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57D6B-1FB1-413F-BFD5-C16B77D7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05644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339046" y="339605"/>
            <a:ext cx="4153988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DB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C3956-CD01-40F2-B511-43D368FCB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24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079" y="1150555"/>
            <a:ext cx="8156921" cy="56623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2069" y="1619794"/>
            <a:ext cx="3252652" cy="220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new Database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Name the Database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Save the Database</a:t>
            </a:r>
          </a:p>
        </p:txBody>
      </p:sp>
    </p:spTree>
    <p:extLst>
      <p:ext uri="{BB962C8B-B14F-4D97-AF65-F5344CB8AC3E}">
        <p14:creationId xmlns:p14="http://schemas.microsoft.com/office/powerpoint/2010/main" val="1840790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4443549" y="267248"/>
            <a:ext cx="4167051" cy="72073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4" y="1063909"/>
            <a:ext cx="8011886" cy="57940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0108" y="1541416"/>
            <a:ext cx="400000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create table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Choose a name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to add a column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Fill the attributes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“ok “ to save the table </a:t>
            </a:r>
          </a:p>
        </p:txBody>
      </p:sp>
    </p:spTree>
    <p:extLst>
      <p:ext uri="{BB962C8B-B14F-4D97-AF65-F5344CB8AC3E}">
        <p14:creationId xmlns:p14="http://schemas.microsoft.com/office/powerpoint/2010/main" val="2458435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4180114" y="299332"/>
            <a:ext cx="4167051" cy="72073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919" y="1541416"/>
            <a:ext cx="42024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execute SQL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 create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4" y="1138988"/>
            <a:ext cx="8011886" cy="570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96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291840" y="275110"/>
            <a:ext cx="5564777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Modification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453" y="1218251"/>
            <a:ext cx="7828547" cy="56397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2926" y="1638337"/>
            <a:ext cx="33848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Right-click on the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modify table </a:t>
            </a:r>
          </a:p>
        </p:txBody>
      </p:sp>
    </p:spTree>
    <p:extLst>
      <p:ext uri="{BB962C8B-B14F-4D97-AF65-F5344CB8AC3E}">
        <p14:creationId xmlns:p14="http://schemas.microsoft.com/office/powerpoint/2010/main" val="16520642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291840" y="275110"/>
            <a:ext cx="5564777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Modification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2926" y="1638337"/>
            <a:ext cx="36736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to Add a column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Fill the row with types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ok to save changes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048" y="1006397"/>
            <a:ext cx="7991952" cy="579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071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291840" y="275110"/>
            <a:ext cx="5564777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Modification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511337"/>
            <a:ext cx="40851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“alter table” 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183" y="1006397"/>
            <a:ext cx="8106817" cy="584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41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Introduction &amp;</a:t>
            </a:r>
          </a:p>
          <a:p>
            <a:pPr lvl="0" algn="r">
              <a:defRPr/>
            </a:pPr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Presentation</a:t>
            </a:r>
            <a:endParaRPr kumimoji="0" lang="fr-FR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547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2317666" y="246329"/>
            <a:ext cx="7471954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Suppression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/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2BEFF0-ACD3-4ACE-8386-CBF91C9A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30</a:t>
            </a:fld>
            <a:endParaRPr lang="fr-F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799" y="1114141"/>
            <a:ext cx="7926201" cy="57438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4262" y="1331493"/>
            <a:ext cx="34650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Select the table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delete table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yes  </a:t>
            </a:r>
          </a:p>
        </p:txBody>
      </p:sp>
    </p:spTree>
    <p:extLst>
      <p:ext uri="{BB962C8B-B14F-4D97-AF65-F5344CB8AC3E}">
        <p14:creationId xmlns:p14="http://schemas.microsoft.com/office/powerpoint/2010/main" val="2095681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2510246" y="237140"/>
            <a:ext cx="7471954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Suppression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/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2BEFF0-ACD3-4ACE-8386-CBF91C9A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31</a:t>
            </a:fld>
            <a:endParaRPr lang="fr-F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104952"/>
            <a:ext cx="7924800" cy="57530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673" y="1734590"/>
            <a:ext cx="38982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drop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 </a:t>
            </a:r>
          </a:p>
        </p:txBody>
      </p:sp>
    </p:spTree>
    <p:extLst>
      <p:ext uri="{BB962C8B-B14F-4D97-AF65-F5344CB8AC3E}">
        <p14:creationId xmlns:p14="http://schemas.microsoft.com/office/powerpoint/2010/main" val="31693326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103254" y="192935"/>
            <a:ext cx="420578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819" y="1221238"/>
            <a:ext cx="7808432" cy="56367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7219" y="1363580"/>
            <a:ext cx="403937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create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Give the index a name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Choose the table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the column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the flesh button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“ok” to save the work </a:t>
            </a:r>
          </a:p>
        </p:txBody>
      </p:sp>
    </p:spTree>
    <p:extLst>
      <p:ext uri="{BB962C8B-B14F-4D97-AF65-F5344CB8AC3E}">
        <p14:creationId xmlns:p14="http://schemas.microsoft.com/office/powerpoint/2010/main" val="12100670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103254" y="192935"/>
            <a:ext cx="420578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" y="1659385"/>
            <a:ext cx="42929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create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120" y="1180175"/>
            <a:ext cx="7898880" cy="567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263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698966" y="206336"/>
            <a:ext cx="492469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Modification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454" y="1136949"/>
            <a:ext cx="7880546" cy="57210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30" y="1545408"/>
            <a:ext cx="330250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modify index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Choose the column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the button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Then click “ok” </a:t>
            </a:r>
          </a:p>
        </p:txBody>
      </p:sp>
    </p:spTree>
    <p:extLst>
      <p:ext uri="{BB962C8B-B14F-4D97-AF65-F5344CB8AC3E}">
        <p14:creationId xmlns:p14="http://schemas.microsoft.com/office/powerpoint/2010/main" val="22253523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853543" y="271026"/>
            <a:ext cx="436299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88B04-C4E5-417A-96A9-B944E2CA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35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296" y="951780"/>
            <a:ext cx="8181703" cy="59062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7500" y="1699991"/>
            <a:ext cx="3073214" cy="2204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Choose the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delete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“yes”</a:t>
            </a:r>
          </a:p>
        </p:txBody>
      </p:sp>
    </p:spTree>
    <p:extLst>
      <p:ext uri="{BB962C8B-B14F-4D97-AF65-F5344CB8AC3E}">
        <p14:creationId xmlns:p14="http://schemas.microsoft.com/office/powerpoint/2010/main" val="27403448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853543" y="271026"/>
            <a:ext cx="436299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88B04-C4E5-417A-96A9-B944E2CA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36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497" y="1081976"/>
            <a:ext cx="8004504" cy="57760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183" y="1775862"/>
            <a:ext cx="4096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drop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</p:spTree>
    <p:extLst>
      <p:ext uri="{BB962C8B-B14F-4D97-AF65-F5344CB8AC3E}">
        <p14:creationId xmlns:p14="http://schemas.microsoft.com/office/powerpoint/2010/main" val="30759390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06045" y="271651"/>
            <a:ext cx="39188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Vue </a:t>
            </a:r>
            <a:r>
              <a:rPr lang="en-US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en-US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033" y="1267097"/>
            <a:ext cx="7758967" cy="55909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0629" y="1959428"/>
            <a:ext cx="41983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create view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</p:spTree>
    <p:extLst>
      <p:ext uri="{BB962C8B-B14F-4D97-AF65-F5344CB8AC3E}">
        <p14:creationId xmlns:p14="http://schemas.microsoft.com/office/powerpoint/2010/main" val="19530502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06045" y="271651"/>
            <a:ext cx="39188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usage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890" y="1082601"/>
            <a:ext cx="7989165" cy="577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2570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06045" y="271651"/>
            <a:ext cx="39188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Vue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2783" y="1762922"/>
            <a:ext cx="30780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Select the view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Click on delete view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Click “ok”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927" y="1046079"/>
            <a:ext cx="8051074" cy="581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26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3717210" y="455018"/>
            <a:ext cx="4529269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Introduction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2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fr-FR" sz="2100" b="1" i="0" u="none" strike="noStrike" kern="1200" cap="none" spc="-5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07369" y="2070758"/>
            <a:ext cx="95489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2400" dirty="0">
                <a:solidFill>
                  <a:prstClr val="black"/>
                </a:solidFill>
              </a:rPr>
              <a:t>A Database Management System (DBMS) is a software package designed to store, retrieve, define, and manage data in a database.</a:t>
            </a:r>
          </a:p>
          <a:p>
            <a:pPr lvl="0">
              <a:defRPr/>
            </a:pPr>
            <a:endParaRPr lang="en-US" sz="2400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sz="2400" dirty="0">
                <a:solidFill>
                  <a:prstClr val="black"/>
                </a:solidFill>
              </a:rPr>
              <a:t>The DBMS manages incoming data, organizes it, and provides ways for the data to be modified or extracted by users or other programs. 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29249996"/>
      </p:ext>
    </p:extLst>
  </p:cSld>
  <p:clrMapOvr>
    <a:masterClrMapping/>
  </p:clrMapOvr>
  <p:transition spd="med"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06045" y="271651"/>
            <a:ext cx="39188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Vue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" y="1907176"/>
            <a:ext cx="40017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drop view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442" y="979714"/>
            <a:ext cx="8154558" cy="58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378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893242" y="208976"/>
            <a:ext cx="4717358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Trigger </a:t>
            </a:r>
            <a:r>
              <a:rPr lang="en-US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en-US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/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" y="1881050"/>
            <a:ext cx="45159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create trigger 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023" y="1181863"/>
            <a:ext cx="7862978" cy="567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0139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051664" y="263075"/>
            <a:ext cx="453281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Trigger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037" y="1240971"/>
            <a:ext cx="7804964" cy="56170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2783" y="1762922"/>
            <a:ext cx="339561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Select the trigger 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Click on delete trigger 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Click “ok” </a:t>
            </a:r>
          </a:p>
        </p:txBody>
      </p:sp>
    </p:spTree>
    <p:extLst>
      <p:ext uri="{BB962C8B-B14F-4D97-AF65-F5344CB8AC3E}">
        <p14:creationId xmlns:p14="http://schemas.microsoft.com/office/powerpoint/2010/main" val="3823412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051664" y="263075"/>
            <a:ext cx="453281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Trigger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366" y="1120972"/>
            <a:ext cx="7974875" cy="57370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1" y="1881050"/>
            <a:ext cx="43193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drop trigger 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</p:spTree>
    <p:extLst>
      <p:ext uri="{BB962C8B-B14F-4D97-AF65-F5344CB8AC3E}">
        <p14:creationId xmlns:p14="http://schemas.microsoft.com/office/powerpoint/2010/main" val="39807141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44</a:t>
            </a:fld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577474" y="2802485"/>
            <a:ext cx="116145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DML ( data manipulation language 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896512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1713682" y="389219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SQLite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Languages</a:t>
            </a:r>
            <a:endParaRPr lang="en-GB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435430" y="1582513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E9F18D-9946-4560-B846-0578A42D489A}"/>
              </a:ext>
            </a:extLst>
          </p:cNvPr>
          <p:cNvSpPr/>
          <p:nvPr/>
        </p:nvSpPr>
        <p:spPr>
          <a:xfrm>
            <a:off x="1000751" y="2469218"/>
            <a:ext cx="889781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Data insertion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Data selection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/>
              <a:t>Data </a:t>
            </a:r>
            <a:r>
              <a:rPr lang="it-IT" sz="2400" dirty="0"/>
              <a:t>modification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Data deletion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AE07D2-10D6-4E79-979F-48228A393355}"/>
              </a:ext>
            </a:extLst>
          </p:cNvPr>
          <p:cNvSpPr/>
          <p:nvPr/>
        </p:nvSpPr>
        <p:spPr>
          <a:xfrm>
            <a:off x="1000751" y="1674845"/>
            <a:ext cx="576580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E9016"/>
              </a:buClr>
              <a:buSzPct val="80000"/>
            </a:pPr>
            <a:r>
              <a:rPr lang="en-US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will explain how to do this:</a:t>
            </a:r>
            <a:endParaRPr lang="fr-FR" sz="30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B9C1D-B2C0-497E-AE58-53BD790D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9981021"/>
      </p:ext>
    </p:extLst>
  </p:cSld>
  <p:clrMapOvr>
    <a:masterClrMapping/>
  </p:clrMapOvr>
  <p:transition spd="slow">
    <p:cover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428309" y="280430"/>
            <a:ext cx="3122023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Insertion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9F03C-E34C-42FC-8416-DD21E494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46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B17F9B2-2E14-45FC-BE07-77A6FB6DD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397" y="1091380"/>
            <a:ext cx="7724603" cy="57707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876" y="1632857"/>
            <a:ext cx="4390433" cy="29435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on “browse data”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the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the button to add row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Fill the row with your data </a:t>
            </a:r>
          </a:p>
        </p:txBody>
      </p:sp>
    </p:spTree>
    <p:extLst>
      <p:ext uri="{BB962C8B-B14F-4D97-AF65-F5344CB8AC3E}">
        <p14:creationId xmlns:p14="http://schemas.microsoft.com/office/powerpoint/2010/main" val="5103339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441371" y="228096"/>
            <a:ext cx="34616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Insertion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9F03C-E34C-42FC-8416-DD21E494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47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CAFE180-6231-482F-8324-85AEC0167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44" y="1039046"/>
            <a:ext cx="8032955" cy="58189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876" y="1632857"/>
            <a:ext cx="41112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“insert into”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</a:t>
            </a:r>
          </a:p>
        </p:txBody>
      </p:sp>
    </p:spTree>
    <p:extLst>
      <p:ext uri="{BB962C8B-B14F-4D97-AF65-F5344CB8AC3E}">
        <p14:creationId xmlns:p14="http://schemas.microsoft.com/office/powerpoint/2010/main" val="4921376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480560" y="218680"/>
            <a:ext cx="343553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Data </a:t>
            </a:r>
            <a:r>
              <a:rPr kumimoji="0" lang="en-US" sz="38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Selection</a:t>
            </a:r>
            <a:endParaRPr kumimoji="0" lang="en-US" sz="3800" b="0" i="0" u="none" strike="noStrike" kern="1200" cap="none" spc="0" normalizeH="0" baseline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F2CF9A-4346-4870-8157-0DA61320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76E620-B82E-4BB3-B55A-C1C511C62C08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386AEC0-F206-431C-9EDF-0580E0F48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884" y="1029630"/>
            <a:ext cx="8082116" cy="58283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876" y="1632857"/>
            <a:ext cx="39724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on “browse data”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the table 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- And you will see the data in this table  </a:t>
            </a:r>
          </a:p>
        </p:txBody>
      </p:sp>
    </p:spTree>
    <p:extLst>
      <p:ext uri="{BB962C8B-B14F-4D97-AF65-F5344CB8AC3E}">
        <p14:creationId xmlns:p14="http://schemas.microsoft.com/office/powerpoint/2010/main" val="3251474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389120" y="292944"/>
            <a:ext cx="3513909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Data </a:t>
            </a:r>
            <a:r>
              <a:rPr kumimoji="0" lang="en-GB" sz="38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Selection</a:t>
            </a:r>
            <a:endParaRPr kumimoji="0" lang="en-GB" sz="3800" b="0" i="0" u="none" strike="noStrike" kern="1200" cap="none" spc="0" normalizeH="0" baseline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F2CF9A-4346-4870-8157-0DA61320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76E620-B82E-4BB3-B55A-C1C511C62C08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D963601-3258-4C03-9A58-F333988A0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814" y="1103894"/>
            <a:ext cx="8013185" cy="57541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946365"/>
            <a:ext cx="39193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“select  * 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</a:t>
            </a:r>
          </a:p>
        </p:txBody>
      </p:sp>
    </p:spTree>
    <p:extLst>
      <p:ext uri="{BB962C8B-B14F-4D97-AF65-F5344CB8AC3E}">
        <p14:creationId xmlns:p14="http://schemas.microsoft.com/office/powerpoint/2010/main" val="1721572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3717210" y="455018"/>
            <a:ext cx="4529269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Introduction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2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fr-FR" sz="2100" b="1" i="0" u="none" strike="noStrike" kern="1200" cap="none" spc="-5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555" y="1265968"/>
            <a:ext cx="6851775" cy="559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99287"/>
      </p:ext>
    </p:extLst>
  </p:cSld>
  <p:clrMapOvr>
    <a:masterClrMapping/>
  </p:clrMapOvr>
  <p:transition spd="med">
    <p:pull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545874" y="222779"/>
            <a:ext cx="301752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Update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42CDA-7392-4F6A-ADCF-0A5774A6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50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94B75B4-A537-4361-9D65-74186DA79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878" y="1033729"/>
            <a:ext cx="8025828" cy="58242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876" y="1632857"/>
            <a:ext cx="39724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- On browse data select the field you want to update and change the value and hit enter to save your changes </a:t>
            </a:r>
          </a:p>
        </p:txBody>
      </p:sp>
    </p:spTree>
    <p:extLst>
      <p:ext uri="{BB962C8B-B14F-4D97-AF65-F5344CB8AC3E}">
        <p14:creationId xmlns:p14="http://schemas.microsoft.com/office/powerpoint/2010/main" val="29443387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415246" y="228064"/>
            <a:ext cx="297833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Update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42CDA-7392-4F6A-ADCF-0A5774A6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51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C9912B0-57F4-4F62-8C96-737BB4859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381" y="1039014"/>
            <a:ext cx="8052619" cy="58189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127" y="1933302"/>
            <a:ext cx="41112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“Update”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 data is updated successfully </a:t>
            </a:r>
          </a:p>
        </p:txBody>
      </p:sp>
    </p:spTree>
    <p:extLst>
      <p:ext uri="{BB962C8B-B14F-4D97-AF65-F5344CB8AC3E}">
        <p14:creationId xmlns:p14="http://schemas.microsoft.com/office/powerpoint/2010/main" val="303106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58016" y="317401"/>
            <a:ext cx="3835635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Suppression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C46E6-1608-45C5-B429-2E11D25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52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1804154-D819-4F83-9373-09E6547AD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016" y="1128351"/>
            <a:ext cx="7933984" cy="57296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876" y="1632857"/>
            <a:ext cx="39724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on browse data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a row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the button to delete the row  </a:t>
            </a:r>
          </a:p>
        </p:txBody>
      </p:sp>
    </p:spTree>
    <p:extLst>
      <p:ext uri="{BB962C8B-B14F-4D97-AF65-F5344CB8AC3E}">
        <p14:creationId xmlns:p14="http://schemas.microsoft.com/office/powerpoint/2010/main" val="2763649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308705" y="254133"/>
            <a:ext cx="386681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Suppression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C46E6-1608-45C5-B429-2E11D25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53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A847E16-68F9-4535-AAEB-10C225F6B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45" y="1065083"/>
            <a:ext cx="8032955" cy="57929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127" y="1933302"/>
            <a:ext cx="41112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“delete 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 row is deleted </a:t>
            </a:r>
          </a:p>
        </p:txBody>
      </p:sp>
    </p:spTree>
    <p:extLst>
      <p:ext uri="{BB962C8B-B14F-4D97-AF65-F5344CB8AC3E}">
        <p14:creationId xmlns:p14="http://schemas.microsoft.com/office/powerpoint/2010/main" val="4609616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C46E6-1608-45C5-B429-2E11D25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54</a:t>
            </a:fld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849546" y="2760282"/>
            <a:ext cx="107470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DCL (Data Control </a:t>
            </a:r>
            <a:r>
              <a:rPr lang="fr-FR" sz="6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r>
              <a:rPr lang="fr-FR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375026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22121" y="1341322"/>
            <a:ext cx="91066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Access privileges Management doesn’t exist in SQLite and here is why: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D4838-62C4-4E0F-ADD4-220B07AA6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55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BDE7CA-B5F7-4462-81C9-0C5982890881}"/>
              </a:ext>
            </a:extLst>
          </p:cNvPr>
          <p:cNvSpPr/>
          <p:nvPr/>
        </p:nvSpPr>
        <p:spPr>
          <a:xfrm>
            <a:off x="494950" y="2556174"/>
            <a:ext cx="1062973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Avenir"/>
              </a:rPr>
              <a:t>It’s not available because </a:t>
            </a:r>
            <a:r>
              <a:rPr lang="en-US" sz="2400" b="1" i="0" dirty="0">
                <a:effectLst/>
                <a:latin typeface="Avenir"/>
              </a:rPr>
              <a:t>it’s not possible, </a:t>
            </a:r>
            <a:r>
              <a:rPr lang="en-US" sz="2400" b="0" i="0" dirty="0">
                <a:effectLst/>
                <a:latin typeface="Avenir"/>
              </a:rPr>
              <a:t>The reason is that an SQLite database is self-contained in a single file, This is due to the SQLite architecture, Anything with access to SQLite file can access anything inside the database, There is no way to give permissions </a:t>
            </a:r>
            <a:r>
              <a:rPr lang="en-US" sz="2400" b="1" i="0" dirty="0">
                <a:effectLst/>
                <a:latin typeface="Avenir"/>
              </a:rPr>
              <a:t>at the database level</a:t>
            </a:r>
            <a:r>
              <a:rPr lang="en-US" sz="2400" b="0" i="0" dirty="0">
                <a:effectLst/>
                <a:latin typeface="Avenir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Avenir"/>
              </a:rPr>
              <a:t>If your application needs to implement user permissions, you can do so at an application level, for example in your API server, but it’s up to you.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Avenir"/>
              </a:rPr>
              <a:t>If your app must need user permissions, you could also reconsider your DBMS choice and prefer PostgreSQL of MySQL/MariaDB instead.</a:t>
            </a:r>
          </a:p>
          <a:p>
            <a:endParaRPr lang="en-US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7043E9-2670-4846-BBB3-1972651ADB14}"/>
              </a:ext>
            </a:extLst>
          </p:cNvPr>
          <p:cNvSpPr/>
          <p:nvPr/>
        </p:nvSpPr>
        <p:spPr>
          <a:xfrm>
            <a:off x="1810261" y="182691"/>
            <a:ext cx="753124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Access privileges</a:t>
            </a:r>
          </a:p>
        </p:txBody>
      </p:sp>
    </p:spTree>
    <p:extLst>
      <p:ext uri="{BB962C8B-B14F-4D97-AF65-F5344CB8AC3E}">
        <p14:creationId xmlns:p14="http://schemas.microsoft.com/office/powerpoint/2010/main" val="3864123338"/>
      </p:ext>
    </p:extLst>
  </p:cSld>
  <p:clrMapOvr>
    <a:masterClrMapping/>
  </p:clrMapOvr>
  <p:transition spd="slow">
    <p:push dir="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C46E6-1608-45C5-B429-2E11D25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56</a:t>
            </a:fld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-410753" y="2786407"/>
            <a:ext cx="13107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600" b="1" dirty="0">
                <a:latin typeface="Segoe UI" panose="020B0502040204020203" pitchFamily="34" charset="0"/>
                <a:cs typeface="Segoe UI" panose="020B0502040204020203" pitchFamily="34" charset="0"/>
              </a:rPr>
              <a:t>TCL (Transaction Control </a:t>
            </a:r>
            <a:r>
              <a:rPr lang="fr-FR" sz="5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r>
              <a:rPr lang="fr-FR" sz="5600" b="1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13549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2182949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		SQLite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AE07D2-10D6-4E79-979F-48228A393355}"/>
              </a:ext>
            </a:extLst>
          </p:cNvPr>
          <p:cNvSpPr/>
          <p:nvPr/>
        </p:nvSpPr>
        <p:spPr>
          <a:xfrm>
            <a:off x="1182245" y="1640497"/>
            <a:ext cx="473668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E9016"/>
              </a:buClr>
              <a:buSzPct val="80000"/>
            </a:pP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We find in this language:</a:t>
            </a:r>
            <a:endParaRPr lang="fr-FR" sz="30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E9F18D-9946-4560-B846-0578A42D489A}"/>
              </a:ext>
            </a:extLst>
          </p:cNvPr>
          <p:cNvSpPr/>
          <p:nvPr/>
        </p:nvSpPr>
        <p:spPr>
          <a:xfrm>
            <a:off x="1182245" y="2562533"/>
            <a:ext cx="88978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LOCKS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COMMIT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ROLLBACK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SAVEPOINT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18DF8-C219-4994-A8F8-4C9B9C057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743831"/>
      </p:ext>
    </p:extLst>
  </p:cSld>
  <p:clrMapOvr>
    <a:masterClrMapping/>
  </p:clrMapOvr>
  <p:transition spd="slow">
    <p:cover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8122" y="2315528"/>
            <a:ext cx="1045945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UNLOCKED : No session </a:t>
            </a:r>
            <a:r>
              <a:rPr lang="fr-FR" sz="2200" dirty="0" err="1"/>
              <a:t>is</a:t>
            </a:r>
            <a:r>
              <a:rPr lang="fr-FR" sz="2200" dirty="0"/>
              <a:t> </a:t>
            </a:r>
            <a:r>
              <a:rPr lang="fr-FR" sz="2200" dirty="0" err="1"/>
              <a:t>doing</a:t>
            </a:r>
            <a:r>
              <a:rPr lang="fr-FR" sz="2200" dirty="0"/>
              <a:t> </a:t>
            </a:r>
            <a:r>
              <a:rPr lang="fr-FR" sz="2200" dirty="0" err="1"/>
              <a:t>anything</a:t>
            </a:r>
            <a:r>
              <a:rPr lang="fr-FR" sz="2200" dirty="0"/>
              <a:t> on 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8120" y="2799600"/>
            <a:ext cx="100694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SHARED : In </a:t>
            </a:r>
            <a:r>
              <a:rPr lang="fr-FR" sz="2200" dirty="0" err="1"/>
              <a:t>this</a:t>
            </a:r>
            <a:r>
              <a:rPr lang="fr-FR" sz="2200" dirty="0"/>
              <a:t> state, </a:t>
            </a:r>
            <a:r>
              <a:rPr lang="fr-FR" sz="2200" dirty="0" err="1"/>
              <a:t>many</a:t>
            </a:r>
            <a:r>
              <a:rPr lang="fr-FR" sz="2200" dirty="0"/>
              <a:t> sessions can </a:t>
            </a:r>
            <a:r>
              <a:rPr lang="fr-FR" sz="2200" dirty="0" err="1"/>
              <a:t>read</a:t>
            </a:r>
            <a:r>
              <a:rPr lang="fr-FR" sz="2200" dirty="0"/>
              <a:t> data </a:t>
            </a:r>
            <a:r>
              <a:rPr lang="fr-FR" sz="2200" dirty="0" err="1"/>
              <a:t>simultaneously</a:t>
            </a:r>
            <a:r>
              <a:rPr lang="fr-FR" sz="2200" dirty="0"/>
              <a:t> but, none can </a:t>
            </a:r>
            <a:r>
              <a:rPr lang="fr-FR" sz="2200" dirty="0" err="1"/>
              <a:t>write</a:t>
            </a:r>
            <a:r>
              <a:rPr lang="fr-FR" sz="2200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8120" y="3594366"/>
            <a:ext cx="104594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RESERVED : One session at a time can </a:t>
            </a:r>
            <a:r>
              <a:rPr lang="fr-FR" sz="2200" dirty="0" err="1"/>
              <a:t>write</a:t>
            </a:r>
            <a:r>
              <a:rPr lang="fr-FR" sz="2200" dirty="0"/>
              <a:t> on the DB, </a:t>
            </a:r>
            <a:r>
              <a:rPr lang="fr-FR" sz="2200" dirty="0" err="1"/>
              <a:t>this</a:t>
            </a:r>
            <a:r>
              <a:rPr lang="fr-FR" sz="2200" dirty="0"/>
              <a:t> state can </a:t>
            </a:r>
            <a:r>
              <a:rPr lang="fr-FR" sz="2200" dirty="0" err="1"/>
              <a:t>coexist</a:t>
            </a:r>
            <a:r>
              <a:rPr lang="fr-FR" sz="2200" dirty="0"/>
              <a:t> </a:t>
            </a:r>
            <a:r>
              <a:rPr lang="fr-FR" sz="2200" dirty="0" err="1"/>
              <a:t>with</a:t>
            </a:r>
            <a:r>
              <a:rPr lang="fr-FR" sz="2200" dirty="0"/>
              <a:t> the state SHARED, changes </a:t>
            </a:r>
            <a:r>
              <a:rPr lang="fr-FR" sz="2200" dirty="0" err="1"/>
              <a:t>will</a:t>
            </a:r>
            <a:r>
              <a:rPr lang="fr-FR" sz="2200" dirty="0"/>
              <a:t> </a:t>
            </a:r>
            <a:r>
              <a:rPr lang="fr-FR" sz="2200" dirty="0" err="1"/>
              <a:t>be</a:t>
            </a:r>
            <a:r>
              <a:rPr lang="fr-FR" sz="2200" dirty="0"/>
              <a:t> </a:t>
            </a:r>
            <a:r>
              <a:rPr lang="fr-FR" sz="2200" dirty="0" err="1"/>
              <a:t>stored</a:t>
            </a:r>
            <a:r>
              <a:rPr lang="fr-FR" sz="2200" dirty="0"/>
              <a:t> in cache and </a:t>
            </a:r>
            <a:r>
              <a:rPr lang="fr-FR" sz="2200" dirty="0" err="1"/>
              <a:t>won’t</a:t>
            </a:r>
            <a:r>
              <a:rPr lang="fr-FR" sz="2200" dirty="0"/>
              <a:t> </a:t>
            </a:r>
            <a:r>
              <a:rPr lang="fr-FR" sz="2200" dirty="0" err="1"/>
              <a:t>be</a:t>
            </a:r>
            <a:r>
              <a:rPr lang="fr-FR" sz="2200" dirty="0"/>
              <a:t> </a:t>
            </a:r>
            <a:r>
              <a:rPr lang="fr-FR" sz="2200" dirty="0" err="1"/>
              <a:t>modified</a:t>
            </a:r>
            <a:r>
              <a:rPr lang="fr-FR" sz="2200" dirty="0"/>
              <a:t> on the </a:t>
            </a:r>
            <a:r>
              <a:rPr lang="fr-FR" sz="2200" dirty="0" err="1"/>
              <a:t>disk</a:t>
            </a:r>
            <a:r>
              <a:rPr lang="fr-FR" sz="2200" dirty="0"/>
              <a:t>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53059" y="1219771"/>
            <a:ext cx="106858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There are 5 types of locks in SQLite, for </a:t>
            </a:r>
            <a:r>
              <a:rPr lang="fr-FR" sz="2400" dirty="0" err="1"/>
              <a:t>each</a:t>
            </a:r>
            <a:r>
              <a:rPr lang="fr-FR" sz="2400" dirty="0"/>
              <a:t> one of </a:t>
            </a:r>
            <a:r>
              <a:rPr lang="fr-FR" sz="2400" dirty="0" err="1"/>
              <a:t>them</a:t>
            </a:r>
            <a:r>
              <a:rPr lang="fr-FR" sz="2400" dirty="0"/>
              <a:t> </a:t>
            </a:r>
            <a:r>
              <a:rPr lang="fr-FR" sz="2400" dirty="0" err="1"/>
              <a:t>there’s</a:t>
            </a:r>
            <a:r>
              <a:rPr lang="fr-FR" sz="2400" dirty="0"/>
              <a:t> a lock </a:t>
            </a:r>
            <a:r>
              <a:rPr lang="fr-FR" sz="2400" dirty="0" err="1"/>
              <a:t>unless</a:t>
            </a:r>
            <a:r>
              <a:rPr lang="fr-FR" sz="2400" dirty="0"/>
              <a:t> the « </a:t>
            </a:r>
            <a:r>
              <a:rPr lang="fr-FR" sz="2400" dirty="0" err="1"/>
              <a:t>unlocked</a:t>
            </a:r>
            <a:r>
              <a:rPr lang="fr-FR" sz="2400" dirty="0"/>
              <a:t> » type </a:t>
            </a:r>
            <a:r>
              <a:rPr lang="fr-FR" sz="2400" dirty="0" err="1"/>
              <a:t>which</a:t>
            </a:r>
            <a:r>
              <a:rPr lang="fr-FR" sz="2400" dirty="0"/>
              <a:t> has no locks : </a:t>
            </a: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5309318" y="283982"/>
            <a:ext cx="1607094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Locks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17A671-281F-4367-BCFD-AB0C6D6D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6691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58</a:t>
            </a:fld>
            <a:endParaRPr lang="fr-FR" dirty="0"/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2781BFAA-5628-481C-BA00-8C44A0592600}"/>
              </a:ext>
            </a:extLst>
          </p:cNvPr>
          <p:cNvSpPr txBox="1"/>
          <p:nvPr/>
        </p:nvSpPr>
        <p:spPr>
          <a:xfrm>
            <a:off x="1078120" y="4416992"/>
            <a:ext cx="10835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EXCLUSIVE : </a:t>
            </a:r>
            <a:r>
              <a:rPr lang="fr-FR" sz="2200" dirty="0" err="1"/>
              <a:t>Only</a:t>
            </a:r>
            <a:r>
              <a:rPr lang="fr-FR" sz="2200" dirty="0"/>
              <a:t> </a:t>
            </a:r>
            <a:r>
              <a:rPr lang="fr-FR" sz="2200" dirty="0" err="1"/>
              <a:t>when</a:t>
            </a:r>
            <a:r>
              <a:rPr lang="fr-FR" sz="2200" dirty="0"/>
              <a:t> a session tries to </a:t>
            </a:r>
            <a:r>
              <a:rPr lang="fr-FR" sz="2200" dirty="0" err="1"/>
              <a:t>validate</a:t>
            </a:r>
            <a:r>
              <a:rPr lang="fr-FR" sz="2200" dirty="0"/>
              <a:t> changes or transactions</a:t>
            </a: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DCC72DD9-EF5A-401E-974D-8B3FE29752BA}"/>
              </a:ext>
            </a:extLst>
          </p:cNvPr>
          <p:cNvSpPr txBox="1"/>
          <p:nvPr/>
        </p:nvSpPr>
        <p:spPr>
          <a:xfrm>
            <a:off x="1078120" y="4901064"/>
            <a:ext cx="92547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PENDING : Is </a:t>
            </a:r>
            <a:r>
              <a:rPr lang="fr-FR" sz="2200" dirty="0" err="1"/>
              <a:t>when</a:t>
            </a:r>
            <a:r>
              <a:rPr lang="fr-FR" sz="2200" dirty="0"/>
              <a:t> the process </a:t>
            </a:r>
            <a:r>
              <a:rPr lang="fr-FR" sz="2200" dirty="0" err="1"/>
              <a:t>that</a:t>
            </a:r>
            <a:r>
              <a:rPr lang="fr-FR" sz="2200" dirty="0"/>
              <a:t> </a:t>
            </a:r>
            <a:r>
              <a:rPr lang="fr-FR" sz="2200" dirty="0" err="1"/>
              <a:t>hold</a:t>
            </a:r>
            <a:r>
              <a:rPr lang="fr-FR" sz="2200" dirty="0"/>
              <a:t> the lock </a:t>
            </a:r>
            <a:r>
              <a:rPr lang="fr-FR" sz="2200" dirty="0" err="1"/>
              <a:t>would</a:t>
            </a:r>
            <a:r>
              <a:rPr lang="fr-FR" sz="2200" dirty="0"/>
              <a:t> like to </a:t>
            </a:r>
            <a:r>
              <a:rPr lang="fr-FR" sz="2200" dirty="0" err="1"/>
              <a:t>write</a:t>
            </a:r>
            <a:r>
              <a:rPr lang="fr-FR" sz="2200" dirty="0"/>
              <a:t> in the DB </a:t>
            </a:r>
            <a:r>
              <a:rPr lang="fr-FR" sz="2200" dirty="0" err="1"/>
              <a:t>when</a:t>
            </a:r>
            <a:r>
              <a:rPr lang="fr-FR" sz="2200" dirty="0"/>
              <a:t> possible and </a:t>
            </a:r>
            <a:r>
              <a:rPr lang="fr-FR" sz="2200" dirty="0" err="1"/>
              <a:t>waits</a:t>
            </a:r>
            <a:r>
              <a:rPr lang="fr-FR" sz="2200" dirty="0"/>
              <a:t> for all the </a:t>
            </a:r>
            <a:r>
              <a:rPr lang="fr-FR" sz="2200" dirty="0" err="1"/>
              <a:t>shared</a:t>
            </a:r>
            <a:r>
              <a:rPr lang="fr-FR" sz="2200" dirty="0"/>
              <a:t> locks are </a:t>
            </a:r>
            <a:r>
              <a:rPr lang="fr-FR" sz="2200" dirty="0" err="1"/>
              <a:t>deleted</a:t>
            </a:r>
            <a:r>
              <a:rPr lang="fr-FR" sz="2200" dirty="0"/>
              <a:t> </a:t>
            </a:r>
            <a:r>
              <a:rPr lang="fr-FR" sz="2200" dirty="0" err="1"/>
              <a:t>so</a:t>
            </a:r>
            <a:r>
              <a:rPr lang="fr-FR" sz="2200" dirty="0"/>
              <a:t> </a:t>
            </a:r>
            <a:r>
              <a:rPr lang="fr-FR" sz="2200" dirty="0" err="1"/>
              <a:t>it</a:t>
            </a:r>
            <a:r>
              <a:rPr lang="fr-FR" sz="2200" dirty="0"/>
              <a:t> can </a:t>
            </a:r>
            <a:r>
              <a:rPr lang="fr-FR" sz="2200" dirty="0" err="1"/>
              <a:t>get</a:t>
            </a:r>
            <a:r>
              <a:rPr lang="fr-FR" sz="2200" dirty="0"/>
              <a:t> the EXCLUSIVE lock.</a:t>
            </a:r>
          </a:p>
        </p:txBody>
      </p:sp>
    </p:spTree>
    <p:extLst>
      <p:ext uri="{BB962C8B-B14F-4D97-AF65-F5344CB8AC3E}">
        <p14:creationId xmlns:p14="http://schemas.microsoft.com/office/powerpoint/2010/main" val="3508469520"/>
      </p:ext>
    </p:extLst>
  </p:cSld>
  <p:clrMapOvr>
    <a:masterClrMapping/>
  </p:clrMapOvr>
  <p:transition spd="slow">
    <p:push dir="u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3037" y="1586073"/>
            <a:ext cx="101801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DEFERRED : By default a transaction </a:t>
            </a:r>
            <a:r>
              <a:rPr lang="fr-FR" sz="2400" dirty="0" err="1"/>
              <a:t>is</a:t>
            </a:r>
            <a:r>
              <a:rPr lang="fr-FR" sz="2400" dirty="0"/>
              <a:t> DEFERRED (</a:t>
            </a:r>
            <a:r>
              <a:rPr lang="fr-FR" sz="2400" dirty="0" err="1"/>
              <a:t>doesn’t</a:t>
            </a:r>
            <a:r>
              <a:rPr lang="fr-FR" sz="2400" dirty="0"/>
              <a:t> </a:t>
            </a:r>
            <a:r>
              <a:rPr lang="fr-FR" sz="2400" dirty="0" err="1"/>
              <a:t>obtain</a:t>
            </a:r>
            <a:r>
              <a:rPr lang="fr-FR" sz="2400" dirty="0"/>
              <a:t> </a:t>
            </a:r>
            <a:r>
              <a:rPr lang="fr-FR" sz="2400" dirty="0" err="1"/>
              <a:t>any</a:t>
            </a:r>
            <a:r>
              <a:rPr lang="fr-FR" sz="2400" dirty="0"/>
              <a:t> lock </a:t>
            </a:r>
            <a:r>
              <a:rPr lang="fr-FR" sz="2400" dirty="0" err="1"/>
              <a:t>until</a:t>
            </a:r>
            <a:r>
              <a:rPr lang="fr-FR" sz="2400" dirty="0"/>
              <a:t> </a:t>
            </a:r>
            <a:r>
              <a:rPr lang="fr-FR" sz="2400" dirty="0" err="1"/>
              <a:t>necessairy</a:t>
            </a:r>
            <a:r>
              <a:rPr lang="fr-FR" sz="2400" dirty="0"/>
              <a:t>).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3037" y="2680944"/>
            <a:ext cx="10180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IMMEDIATE : An IMMEDIATE transaction </a:t>
            </a:r>
            <a:r>
              <a:rPr lang="fr-FR" sz="2400" dirty="0" err="1"/>
              <a:t>gets</a:t>
            </a:r>
            <a:r>
              <a:rPr lang="fr-FR" sz="2400" dirty="0"/>
              <a:t> a RESERVED lock once the command BEGIN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executed</a:t>
            </a:r>
            <a:r>
              <a:rPr lang="fr-FR" sz="2400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5517" y="3738882"/>
            <a:ext cx="10180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EXCLUSIVE : An EXCLUSIVE transaction </a:t>
            </a:r>
            <a:r>
              <a:rPr lang="fr-FR" sz="2400" dirty="0" err="1"/>
              <a:t>gets</a:t>
            </a:r>
            <a:r>
              <a:rPr lang="fr-FR" sz="2400" dirty="0"/>
              <a:t> an EXCLUSIVE lock on the DB </a:t>
            </a:r>
            <a:r>
              <a:rPr lang="fr-FR" sz="2400" dirty="0" err="1"/>
              <a:t>it</a:t>
            </a:r>
            <a:r>
              <a:rPr lang="fr-FR" sz="2400" dirty="0"/>
              <a:t> </a:t>
            </a:r>
            <a:r>
              <a:rPr lang="fr-FR" sz="2400" dirty="0" err="1"/>
              <a:t>guarantees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no </a:t>
            </a:r>
            <a:r>
              <a:rPr lang="fr-FR" sz="2400" dirty="0" err="1"/>
              <a:t>other</a:t>
            </a:r>
            <a:r>
              <a:rPr lang="fr-FR" sz="2400" dirty="0"/>
              <a:t> session </a:t>
            </a:r>
            <a:r>
              <a:rPr lang="fr-FR" sz="2400" dirty="0" err="1"/>
              <a:t>is</a:t>
            </a:r>
            <a:r>
              <a:rPr lang="fr-FR" sz="2400" dirty="0"/>
              <a:t> active in the DB and </a:t>
            </a:r>
            <a:r>
              <a:rPr lang="fr-FR" sz="2400" dirty="0" err="1"/>
              <a:t>you</a:t>
            </a:r>
            <a:r>
              <a:rPr lang="fr-FR" sz="2400" dirty="0"/>
              <a:t> can </a:t>
            </a:r>
            <a:r>
              <a:rPr lang="fr-FR" sz="2400" dirty="0" err="1"/>
              <a:t>write</a:t>
            </a:r>
            <a:r>
              <a:rPr lang="fr-FR" sz="2400" dirty="0"/>
              <a:t> or </a:t>
            </a:r>
            <a:r>
              <a:rPr lang="fr-FR" sz="2400" dirty="0" err="1"/>
              <a:t>read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no </a:t>
            </a:r>
            <a:r>
              <a:rPr lang="fr-FR" sz="2400" dirty="0" err="1"/>
              <a:t>conflicts</a:t>
            </a:r>
            <a:r>
              <a:rPr lang="fr-FR" sz="2400" dirty="0"/>
              <a:t>.</a:t>
            </a: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3935934" y="335433"/>
            <a:ext cx="4134394" cy="74580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Transactions Types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57C142-2430-444F-9BDA-7F287BF26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875023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3717210" y="455018"/>
            <a:ext cx="4529269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Introduction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7140" y="2340854"/>
            <a:ext cx="49870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Proprietary system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Oracle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SQL Server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fr-F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NoSQL</a:t>
            </a: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MangoDB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cassandra</a:t>
            </a:r>
            <a:endParaRPr kumimoji="0" lang="fr-F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596672" y="1265968"/>
            <a:ext cx="5169888" cy="7065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fr-FR" sz="29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Some</a:t>
            </a:r>
            <a:r>
              <a:rPr lang="fr-FR" sz="29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DBMS </a:t>
            </a:r>
            <a:r>
              <a:rPr lang="fr-FR" sz="29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examples</a:t>
            </a:r>
            <a:r>
              <a:rPr lang="fr-FR" sz="29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9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include</a:t>
            </a:r>
            <a:r>
              <a:rPr lang="fr-FR" sz="29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endParaRPr kumimoji="0" lang="fr-FR" sz="2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206343" y="2340854"/>
            <a:ext cx="49856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fr-FR" sz="2400" b="1" dirty="0">
                <a:solidFill>
                  <a:prstClr val="black"/>
                </a:solidFill>
              </a:rPr>
              <a:t> Free system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sz="2400" dirty="0">
                <a:solidFill>
                  <a:prstClr val="black"/>
                </a:solidFill>
              </a:rPr>
              <a:t>MySQL 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sz="2400" dirty="0">
                <a:solidFill>
                  <a:prstClr val="black"/>
                </a:solidFill>
              </a:rPr>
              <a:t>PostgreSQL 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sz="2400" dirty="0" err="1">
                <a:solidFill>
                  <a:prstClr val="black"/>
                </a:solidFill>
              </a:rPr>
              <a:t>MariaDB</a:t>
            </a:r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fr-FR" sz="2400" b="1" dirty="0">
                <a:solidFill>
                  <a:prstClr val="black"/>
                </a:solidFill>
              </a:rPr>
              <a:t> Embedded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sz="2400" dirty="0" err="1">
                <a:solidFill>
                  <a:prstClr val="black"/>
                </a:solidFill>
              </a:rPr>
              <a:t>SQLite</a:t>
            </a:r>
            <a:endParaRPr lang="fr-FR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806501"/>
      </p:ext>
    </p:extLst>
  </p:cSld>
  <p:clrMapOvr>
    <a:masterClrMapping/>
  </p:clrMapOvr>
  <p:transition spd="med">
    <p:pull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1214846" y="1101536"/>
            <a:ext cx="9000308" cy="543299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400" b="1" dirty="0" err="1">
                <a:latin typeface="Lao UI" panose="020B0502040204020203" pitchFamily="34" charset="0"/>
                <a:cs typeface="Lao UI" panose="020B0502040204020203" pitchFamily="34" charset="0"/>
              </a:rPr>
              <a:t>Example</a:t>
            </a:r>
            <a:r>
              <a:rPr lang="fr-FR" sz="2400" b="1" dirty="0">
                <a:latin typeface="Lao UI" panose="020B0502040204020203" pitchFamily="34" charset="0"/>
                <a:cs typeface="Lao UI" panose="020B0502040204020203" pitchFamily="34" charset="0"/>
              </a:rPr>
              <a:t> : </a:t>
            </a:r>
            <a:r>
              <a:rPr lang="fr-FR" sz="2400" dirty="0" err="1">
                <a:latin typeface="Lao UI" panose="020B0502040204020203" pitchFamily="34" charset="0"/>
                <a:cs typeface="Lao UI" panose="020B0502040204020203" pitchFamily="34" charset="0"/>
              </a:rPr>
              <a:t>Two</a:t>
            </a:r>
            <a:r>
              <a:rPr lang="fr-FR" sz="2400" dirty="0">
                <a:latin typeface="Lao UI" panose="020B0502040204020203" pitchFamily="34" charset="0"/>
                <a:cs typeface="Lao UI" panose="020B0502040204020203" pitchFamily="34" charset="0"/>
              </a:rPr>
              <a:t> sessions </a:t>
            </a:r>
            <a:r>
              <a:rPr lang="fr-FR" sz="2400" dirty="0" err="1">
                <a:latin typeface="Lao UI" panose="020B0502040204020203" pitchFamily="34" charset="0"/>
                <a:cs typeface="Lao UI" panose="020B0502040204020203" pitchFamily="34" charset="0"/>
              </a:rPr>
              <a:t>simultaneously</a:t>
            </a:r>
            <a:r>
              <a:rPr lang="fr-FR" sz="24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en-US" sz="2400" dirty="0">
                <a:latin typeface="Lao UI" panose="020B0502040204020203" pitchFamily="34" charset="0"/>
                <a:cs typeface="Lao UI" panose="020B0502040204020203" pitchFamily="34" charset="0"/>
              </a:rPr>
              <a:t>, writing is </a:t>
            </a:r>
            <a:r>
              <a:rPr lang="fr-FR" sz="2400" dirty="0" err="1">
                <a:latin typeface="Lao UI" panose="020B0502040204020203" pitchFamily="34" charset="0"/>
                <a:cs typeface="Lao UI" panose="020B0502040204020203" pitchFamily="34" charset="0"/>
              </a:rPr>
              <a:t>locked</a:t>
            </a:r>
            <a:r>
              <a:rPr lang="en-US" sz="2400" dirty="0">
                <a:latin typeface="Lao UI" panose="020B0502040204020203" pitchFamily="34" charset="0"/>
                <a:cs typeface="Lao UI" panose="020B0502040204020203" pitchFamily="34" charset="0"/>
              </a:rPr>
              <a:t>.</a:t>
            </a:r>
            <a:endParaRPr lang="fr-FR" sz="24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4297680" y="186278"/>
            <a:ext cx="4029372" cy="74580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BEGIN IMMEDIATE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6BE3DE-BA8F-40ED-833D-8E2B6333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60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B200FA6-B380-4D70-B465-A029DE2A6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264" y="2820028"/>
            <a:ext cx="6113736" cy="353632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39761CE-F01E-476F-9534-38AF9FA71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9" y="2820028"/>
            <a:ext cx="6028755" cy="353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8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 txBox="1">
            <a:spLocks/>
          </p:cNvSpPr>
          <p:nvPr/>
        </p:nvSpPr>
        <p:spPr>
          <a:xfrm>
            <a:off x="3261376" y="261055"/>
            <a:ext cx="566924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BEGIN EXCLUSIVE et COMMIT</a:t>
            </a:r>
            <a:endParaRPr lang="fr-FR" sz="32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7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18" name="Text Placeholder 33"/>
          <p:cNvSpPr txBox="1">
            <a:spLocks/>
          </p:cNvSpPr>
          <p:nvPr/>
        </p:nvSpPr>
        <p:spPr>
          <a:xfrm>
            <a:off x="640080" y="1360230"/>
            <a:ext cx="9888583" cy="42938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400" b="1" dirty="0" err="1">
                <a:latin typeface="Lao UI" panose="020B0502040204020203" pitchFamily="34" charset="0"/>
                <a:cs typeface="Lao UI" panose="020B0502040204020203" pitchFamily="34" charset="0"/>
              </a:rPr>
              <a:t>Example</a:t>
            </a:r>
            <a:r>
              <a:rPr lang="fr-FR" sz="2400" b="1" dirty="0">
                <a:latin typeface="Lao UI" panose="020B0502040204020203" pitchFamily="34" charset="0"/>
                <a:cs typeface="Lao UI" panose="020B0502040204020203" pitchFamily="34" charset="0"/>
              </a:rPr>
              <a:t> : </a:t>
            </a:r>
            <a:r>
              <a:rPr lang="en-US" sz="2400" dirty="0">
                <a:latin typeface="Lao UI" panose="020B0502040204020203" pitchFamily="34" charset="0"/>
                <a:cs typeface="Lao UI" panose="020B0502040204020203" pitchFamily="34" charset="0"/>
              </a:rPr>
              <a:t>Two sessions </a:t>
            </a:r>
            <a:r>
              <a:rPr lang="fr-FR" sz="2400" dirty="0" err="1">
                <a:latin typeface="Lao UI" panose="020B0502040204020203" pitchFamily="34" charset="0"/>
                <a:cs typeface="Lao UI" panose="020B0502040204020203" pitchFamily="34" charset="0"/>
              </a:rPr>
              <a:t>simultaneously</a:t>
            </a:r>
            <a:r>
              <a:rPr lang="en-US" sz="2400" dirty="0">
                <a:latin typeface="Lao UI" panose="020B0502040204020203" pitchFamily="34" charset="0"/>
                <a:cs typeface="Lao UI" panose="020B0502040204020203" pitchFamily="34" charset="0"/>
              </a:rPr>
              <a:t>, </a:t>
            </a:r>
            <a:r>
              <a:rPr lang="fr-FR" sz="2400" dirty="0">
                <a:latin typeface="Lao UI" panose="020B0502040204020203" pitchFamily="34" charset="0"/>
                <a:cs typeface="Lao UI" panose="020B0502040204020203" pitchFamily="34" charset="0"/>
              </a:rPr>
              <a:t>Read and Write are </a:t>
            </a:r>
            <a:r>
              <a:rPr lang="fr-FR" sz="2400" dirty="0" err="1">
                <a:latin typeface="Lao UI" panose="020B0502040204020203" pitchFamily="34" charset="0"/>
                <a:cs typeface="Lao UI" panose="020B0502040204020203" pitchFamily="34" charset="0"/>
              </a:rPr>
              <a:t>locked</a:t>
            </a:r>
            <a:r>
              <a:rPr lang="fr-FR" sz="2400" dirty="0">
                <a:latin typeface="Lao UI" panose="020B0502040204020203" pitchFamily="34" charset="0"/>
                <a:cs typeface="Lao UI" panose="020B0502040204020203" pitchFamily="34" charset="0"/>
              </a:rPr>
              <a:t>.</a:t>
            </a:r>
            <a:endParaRPr lang="fr-FR" sz="24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4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400" b="1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B2658C-C99B-43C6-83AC-52D6AF429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61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13B2EE2-9207-45BE-8CCA-AC4ED1F2C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" y="2483311"/>
            <a:ext cx="120681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1182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0" y="2031570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Example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Deleted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user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that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has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Grade&lt;20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Then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rollback to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Have the data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again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3513909" y="193273"/>
            <a:ext cx="4990011" cy="74580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BEGIN and  ROLLBACK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506B770-89FC-491E-A61B-381D40158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334" y="1201783"/>
            <a:ext cx="9452666" cy="565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5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539385" y="94185"/>
            <a:ext cx="6098672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SAVEPOINT et ROLLBACK TO</a:t>
            </a: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0" y="2100002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Example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Creating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savepoints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and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rolling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back to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them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8FA6F03-68AA-4926-861D-DAC95B234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782" y="1254034"/>
            <a:ext cx="8830218" cy="560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39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0" y="1763698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Example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Data insertion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that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violates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integrity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consraints</a:t>
            </a:r>
            <a:endParaRPr lang="fr-FR" sz="20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4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2635624" y="266642"/>
            <a:ext cx="6971298" cy="74580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700" dirty="0">
                <a:latin typeface="Segoe UI" panose="020B0502040204020203" pitchFamily="34" charset="0"/>
                <a:cs typeface="Segoe UI" panose="020B0502040204020203" pitchFamily="34" charset="0"/>
              </a:rPr>
              <a:t>REPLACE, IGNORE, FAIL, ABORT</a:t>
            </a:r>
            <a:endParaRPr lang="fr-FR" sz="3700" dirty="0">
              <a:solidFill>
                <a:srgbClr val="A833C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fr-FR" sz="3700" dirty="0">
              <a:solidFill>
                <a:prstClr val="black">
                  <a:lumMod val="85000"/>
                  <a:lumOff val="1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" t="-876" r="42357" b="876"/>
          <a:stretch/>
        </p:blipFill>
        <p:spPr>
          <a:xfrm>
            <a:off x="3142898" y="1012444"/>
            <a:ext cx="9049102" cy="584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49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0" y="1758231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Example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journal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saving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of a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transaction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using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a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trigger.</a:t>
            </a: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3115521" y="192185"/>
            <a:ext cx="6296298" cy="74580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37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Journalisation </a:t>
            </a:r>
            <a:r>
              <a:rPr lang="fr-FR" sz="37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with</a:t>
            </a:r>
            <a:r>
              <a:rPr lang="fr-FR" sz="37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TRIGGERS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BDC9014-AAE9-4A99-8C04-917F4B2B5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962" y="1407505"/>
            <a:ext cx="9423037" cy="545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2299033" y="343212"/>
            <a:ext cx="7718612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Importance of DBMS Interfaces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5399" y="2739122"/>
            <a:ext cx="99338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Access and use the various services and features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Check the correct functioning of the system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System maintenance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5400" y="1914192"/>
            <a:ext cx="84984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DBMS are just like any software, needs an interface to :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6965533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047871" y="409044"/>
            <a:ext cx="7212234" cy="81095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Utilization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 interactive interfaces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Text Placeholder 33"/>
          <p:cNvSpPr txBox="1">
            <a:spLocks/>
          </p:cNvSpPr>
          <p:nvPr/>
        </p:nvSpPr>
        <p:spPr>
          <a:xfrm>
            <a:off x="866685" y="2349904"/>
            <a:ext cx="7939964" cy="98383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Lao UI" panose="020B0502040204020203" pitchFamily="34" charset="0"/>
                <a:cs typeface="Lao UI" panose="020B0502040204020203" pitchFamily="34" charset="0"/>
              </a:rPr>
              <a:t>Utilization of SQL through command line</a:t>
            </a: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Lao UI" panose="020B0502040204020203" pitchFamily="34" charset="0"/>
                <a:cs typeface="Lao UI" panose="020B0502040204020203" pitchFamily="34" charset="0"/>
              </a:rPr>
              <a:t>Utilization of SQLite tools like </a:t>
            </a: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« </a:t>
            </a:r>
            <a:r>
              <a:rPr lang="en-US" sz="2000" b="1" dirty="0">
                <a:latin typeface="Lao UI" panose="020B0502040204020203" pitchFamily="34" charset="0"/>
                <a:cs typeface="Lao UI" panose="020B0502040204020203" pitchFamily="34" charset="0"/>
              </a:rPr>
              <a:t> DB Browser for SQLite </a:t>
            </a: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 »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34BDD7A-E8B9-46FA-B9DE-7A8EAA721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67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03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-678863" y="286719"/>
            <a:ext cx="1354972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Utilization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 a Programmable interface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1" y="867467"/>
            <a:ext cx="12191999" cy="886286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0087AF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 err="1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Which</a:t>
            </a:r>
            <a:r>
              <a:rPr lang="fr-FR" sz="2000" b="1" dirty="0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b="1" dirty="0" err="1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is</a:t>
            </a:r>
            <a:r>
              <a:rPr lang="fr-FR" sz="2000" b="1" dirty="0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b="1" dirty="0" err="1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Using</a:t>
            </a:r>
            <a:r>
              <a:rPr lang="fr-FR" sz="2000" b="1" dirty="0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SQLite DBMS </a:t>
            </a:r>
            <a:r>
              <a:rPr lang="fr-FR" sz="2000" b="1" dirty="0" err="1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through</a:t>
            </a:r>
            <a:r>
              <a:rPr lang="fr-FR" sz="2000" b="1" dirty="0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a </a:t>
            </a:r>
            <a:r>
              <a:rPr lang="fr-FR" sz="2000" b="1" dirty="0" err="1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programming</a:t>
            </a:r>
            <a:r>
              <a:rPr lang="fr-FR" sz="2000" b="1" dirty="0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b="1" dirty="0" err="1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language</a:t>
            </a:r>
            <a:r>
              <a:rPr lang="fr-FR" sz="2000" b="1" dirty="0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b="1" dirty="0" err="1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with</a:t>
            </a:r>
            <a:r>
              <a:rPr lang="fr-FR" sz="2000" b="1" dirty="0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SQL</a:t>
            </a:r>
          </a:p>
        </p:txBody>
      </p:sp>
      <p:sp>
        <p:nvSpPr>
          <p:cNvPr id="7" name="Text Placeholder 33"/>
          <p:cNvSpPr txBox="1">
            <a:spLocks/>
          </p:cNvSpPr>
          <p:nvPr/>
        </p:nvSpPr>
        <p:spPr>
          <a:xfrm>
            <a:off x="1224578" y="1678417"/>
            <a:ext cx="10553291" cy="73142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Exemple :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Insertion,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Delete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and Update in table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through</a:t>
            </a: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Kotlin language in Android</a:t>
            </a:r>
            <a:endParaRPr lang="fr-FR" sz="20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4B6996A-B3D8-4E44-BB77-9667419DF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89" y="2409838"/>
            <a:ext cx="10475258" cy="437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2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Metadata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9503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2"/>
          <p:cNvSpPr txBox="1"/>
          <p:nvPr/>
        </p:nvSpPr>
        <p:spPr>
          <a:xfrm>
            <a:off x="1871531" y="2468893"/>
            <a:ext cx="8086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SQLite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introduction</a:t>
            </a:r>
            <a:endParaRPr kumimoji="0" lang="fr-FR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35768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975135" y="237404"/>
            <a:ext cx="2325188" cy="84093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MetaData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100" y="1078342"/>
            <a:ext cx="8470900" cy="57796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705065"/>
            <a:ext cx="36195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“pragma </a:t>
            </a:r>
            <a:r>
              <a:rPr lang="en-US" sz="2400" dirty="0" err="1"/>
              <a:t>table_info</a:t>
            </a:r>
            <a:r>
              <a:rPr lang="en-US" sz="2400" dirty="0"/>
              <a:t>() 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 result about the table “master”</a:t>
            </a:r>
          </a:p>
        </p:txBody>
      </p:sp>
    </p:spTree>
    <p:extLst>
      <p:ext uri="{BB962C8B-B14F-4D97-AF65-F5344CB8AC3E}">
        <p14:creationId xmlns:p14="http://schemas.microsoft.com/office/powerpoint/2010/main" val="1029336901"/>
      </p:ext>
    </p:extLst>
  </p:cSld>
  <p:clrMapOvr>
    <a:masterClrMapping/>
  </p:clrMapOvr>
  <p:transition spd="med">
    <p:pull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5133703" y="208976"/>
            <a:ext cx="237744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MetaData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0" y="1212968"/>
            <a:ext cx="8039099" cy="56450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1946365"/>
            <a:ext cx="40005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“select  * ” types that like table 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 result is all the table in the database </a:t>
            </a:r>
          </a:p>
        </p:txBody>
      </p:sp>
    </p:spTree>
    <p:extLst>
      <p:ext uri="{BB962C8B-B14F-4D97-AF65-F5344CB8AC3E}">
        <p14:creationId xmlns:p14="http://schemas.microsoft.com/office/powerpoint/2010/main" val="1669774746"/>
      </p:ext>
    </p:extLst>
  </p:cSld>
  <p:clrMapOvr>
    <a:masterClrMapping/>
  </p:clrMapOvr>
  <p:transition spd="med">
    <p:pull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911634" y="245524"/>
            <a:ext cx="22860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MetaData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679665"/>
            <a:ext cx="4013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“select  *” and specify the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 result is all tables “master” in the database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1" y="1122680"/>
            <a:ext cx="8267700" cy="573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03754"/>
      </p:ext>
    </p:extLst>
  </p:cSld>
  <p:clrMapOvr>
    <a:masterClrMapping/>
  </p:clrMapOvr>
  <p:transition spd="med">
    <p:pull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5133703" y="208976"/>
            <a:ext cx="237744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MetaData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46365"/>
            <a:ext cx="3886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“select  *” and specify the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 result is all tables “master” in the database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1238695"/>
            <a:ext cx="8191500" cy="56193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4300" y="1109409"/>
            <a:ext cx="3886200" cy="727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The same as the last slide </a:t>
            </a:r>
          </a:p>
        </p:txBody>
      </p:sp>
    </p:spTree>
    <p:extLst>
      <p:ext uri="{BB962C8B-B14F-4D97-AF65-F5344CB8AC3E}">
        <p14:creationId xmlns:p14="http://schemas.microsoft.com/office/powerpoint/2010/main" val="2806808841"/>
      </p:ext>
    </p:extLst>
  </p:cSld>
  <p:clrMapOvr>
    <a:masterClrMapping/>
  </p:clrMapOvr>
  <p:transition spd="med">
    <p:pull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5133703" y="208976"/>
            <a:ext cx="237744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MetaData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300" y="977555"/>
            <a:ext cx="8521700" cy="58804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539965"/>
            <a:ext cx="37718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“select *” types index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 result is all the indexes in the database </a:t>
            </a:r>
          </a:p>
        </p:txBody>
      </p:sp>
    </p:spTree>
    <p:extLst>
      <p:ext uri="{BB962C8B-B14F-4D97-AF65-F5344CB8AC3E}">
        <p14:creationId xmlns:p14="http://schemas.microsoft.com/office/powerpoint/2010/main" val="3793097641"/>
      </p:ext>
    </p:extLst>
  </p:cSld>
  <p:clrMapOvr>
    <a:masterClrMapping/>
  </p:clrMapOvr>
  <p:transition spd="med">
    <p:pull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0" y="2468893"/>
            <a:ext cx="93494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Security and </a:t>
            </a:r>
          </a:p>
          <a:p>
            <a:pPr algn="r"/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Access </a:t>
            </a:r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Permisions</a:t>
            </a:r>
            <a:endParaRPr lang="fr-FR" sz="6000" b="1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49509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2497559" y="522179"/>
            <a:ext cx="775011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importance of Security in DBMS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35592" y="2100002"/>
            <a:ext cx="987405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Asserting</a:t>
            </a:r>
            <a:r>
              <a:rPr lang="fr-FR" sz="2400" dirty="0"/>
              <a:t> </a:t>
            </a:r>
            <a:r>
              <a:rPr lang="fr-FR" sz="2400" dirty="0" err="1"/>
              <a:t>Confidentiality</a:t>
            </a:r>
            <a:r>
              <a:rPr lang="fr-FR" sz="2400" dirty="0"/>
              <a:t> : protection </a:t>
            </a:r>
            <a:r>
              <a:rPr lang="fr-FR" sz="2400" dirty="0" err="1"/>
              <a:t>against</a:t>
            </a:r>
            <a:r>
              <a:rPr lang="fr-FR" sz="2400" dirty="0"/>
              <a:t> data </a:t>
            </a:r>
            <a:r>
              <a:rPr lang="fr-FR" sz="2400" dirty="0" err="1"/>
              <a:t>theft</a:t>
            </a:r>
            <a:r>
              <a:rPr lang="fr-FR" sz="2400" dirty="0"/>
              <a:t> and infiltrations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Asserting</a:t>
            </a:r>
            <a:r>
              <a:rPr lang="fr-FR" sz="2400" dirty="0"/>
              <a:t> Data </a:t>
            </a:r>
            <a:r>
              <a:rPr lang="fr-FR" sz="2400" dirty="0" err="1"/>
              <a:t>Integrality</a:t>
            </a:r>
            <a:endParaRPr lang="fr-FR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Block </a:t>
            </a:r>
            <a:r>
              <a:rPr lang="fr-FR" sz="2400" dirty="0" err="1"/>
              <a:t>unauthorized</a:t>
            </a:r>
            <a:r>
              <a:rPr lang="fr-FR" sz="2400" dirty="0"/>
              <a:t> Access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392944"/>
      </p:ext>
    </p:extLst>
  </p:cSld>
  <p:clrMapOvr>
    <a:masterClrMapping/>
  </p:clrMapOvr>
  <p:transition spd="med">
    <p:pull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78658" y="2089549"/>
            <a:ext cx="99338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SQLite has no way </a:t>
            </a:r>
            <a:r>
              <a:rPr lang="en-US" sz="2400"/>
              <a:t>to defend the database file </a:t>
            </a:r>
            <a:r>
              <a:rPr lang="en-US" sz="2400" dirty="0"/>
              <a:t>and overwrite it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best solution for storing sensitive data in SQLite is to encrypt it before storage.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If you prefer not to encrypt the data yourself, SQLite has an extension called </a:t>
            </a:r>
            <a:r>
              <a:rPr lang="en-US" sz="2400" dirty="0" err="1"/>
              <a:t>SQLCipher</a:t>
            </a:r>
            <a:r>
              <a:rPr lang="en-US" sz="2400" dirty="0"/>
              <a:t> that will perform encryption. the community edition is open source.</a:t>
            </a:r>
            <a:endParaRPr lang="fr-FR" sz="24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2025434" y="396969"/>
            <a:ext cx="844027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Security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19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1875087" y="426851"/>
            <a:ext cx="9011012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Access Permissions in SQLite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7274" y="3475972"/>
            <a:ext cx="10720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>
              <a:solidFill>
                <a:srgbClr val="287C6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0803" y="2224268"/>
            <a:ext cx="101139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SQLite</a:t>
            </a:r>
            <a:r>
              <a:rPr lang="fr-FR" sz="2400" dirty="0"/>
              <a:t> </a:t>
            </a:r>
            <a:r>
              <a:rPr lang="fr-FR" sz="2400" dirty="0" err="1"/>
              <a:t>does</a:t>
            </a:r>
            <a:r>
              <a:rPr lang="fr-FR" sz="2400" dirty="0"/>
              <a:t> not </a:t>
            </a:r>
            <a:r>
              <a:rPr lang="fr-FR" sz="2400" dirty="0" err="1"/>
              <a:t>provide</a:t>
            </a:r>
            <a:r>
              <a:rPr lang="fr-FR" sz="2400" dirty="0"/>
              <a:t> a control </a:t>
            </a:r>
            <a:r>
              <a:rPr lang="fr-FR" sz="2400" dirty="0" err="1"/>
              <a:t>mechanism</a:t>
            </a:r>
            <a:r>
              <a:rPr lang="fr-FR" sz="2400" dirty="0"/>
              <a:t> to </a:t>
            </a:r>
            <a:r>
              <a:rPr lang="fr-FR" sz="2400" dirty="0" err="1"/>
              <a:t>access</a:t>
            </a:r>
            <a:r>
              <a:rPr lang="fr-FR" sz="2400" dirty="0"/>
              <a:t> permissions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The </a:t>
            </a:r>
            <a:r>
              <a:rPr lang="fr-FR" sz="2400" dirty="0" err="1"/>
              <a:t>only</a:t>
            </a:r>
            <a:r>
              <a:rPr lang="fr-FR" sz="2400" dirty="0"/>
              <a:t> Access Permission </a:t>
            </a:r>
            <a:r>
              <a:rPr lang="fr-FR" sz="2400" dirty="0" err="1"/>
              <a:t>is</a:t>
            </a:r>
            <a:r>
              <a:rPr lang="fr-FR" sz="2400" dirty="0"/>
              <a:t> the one </a:t>
            </a:r>
            <a:r>
              <a:rPr lang="fr-FR" sz="2400" dirty="0" err="1"/>
              <a:t>provided</a:t>
            </a:r>
            <a:r>
              <a:rPr lang="fr-FR" sz="2400" dirty="0"/>
              <a:t> by the Operating System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8181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2025434" y="396969"/>
            <a:ext cx="844027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 the lack of SQLite Access Rights?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78658" y="2089549"/>
            <a:ext cx="993382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prstClr val="black"/>
                </a:solidFill>
              </a:rPr>
              <a:t>Number</a:t>
            </a:r>
            <a:r>
              <a:rPr lang="fr-FR" sz="2400" dirty="0">
                <a:solidFill>
                  <a:prstClr val="black"/>
                </a:solidFill>
              </a:rPr>
              <a:t> of </a:t>
            </a:r>
            <a:r>
              <a:rPr lang="fr-FR" sz="2400" dirty="0" err="1">
                <a:solidFill>
                  <a:prstClr val="black"/>
                </a:solidFill>
              </a:rPr>
              <a:t>users</a:t>
            </a:r>
            <a:r>
              <a:rPr lang="fr-FR" sz="2400" dirty="0">
                <a:solidFill>
                  <a:prstClr val="black"/>
                </a:solidFill>
              </a:rPr>
              <a:t> </a:t>
            </a:r>
            <a:r>
              <a:rPr lang="fr-FR" sz="2400" dirty="0" err="1">
                <a:solidFill>
                  <a:prstClr val="black"/>
                </a:solidFill>
              </a:rPr>
              <a:t>is</a:t>
            </a:r>
            <a:r>
              <a:rPr lang="fr-FR" sz="2400" dirty="0">
                <a:solidFill>
                  <a:prstClr val="black"/>
                </a:solidFill>
              </a:rPr>
              <a:t> Limited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Considered to be structured system files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Very low probability of attack or intrusion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srgbClr val="BF72CC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B05F1-21EE-4387-85D9-6B69E064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79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66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447680" y="400828"/>
            <a:ext cx="105156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Definition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1485" y="1049861"/>
            <a:ext cx="10882835" cy="5892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defRPr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SQLite is a software library that provides relational database management system, the lite in SQLite means that it is lightweight when setting it up, administrating it and its required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ressources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Created by Dr Richard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Hipp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 panose="020F0502020204030204" pitchFamily="34" charset="0"/>
                <a:cs typeface="Arial" panose="020B0604020202020204" pitchFamily="34" charset="0"/>
              </a:rPr>
              <a:t>Written in C and </a:t>
            </a:r>
            <a:r>
              <a:rPr lang="en-US" sz="2400" dirty="0" err="1">
                <a:latin typeface="Calibri" panose="020F0502020204030204" pitchFamily="34" charset="0"/>
                <a:cs typeface="Arial" panose="020B0604020202020204" pitchFamily="34" charset="0"/>
              </a:rPr>
              <a:t>queryable</a:t>
            </a:r>
            <a:r>
              <a:rPr lang="en-US" sz="2400" dirty="0">
                <a:latin typeface="Calibri" panose="020F0502020204030204" pitchFamily="34" charset="0"/>
                <a:cs typeface="Arial" panose="020B0604020202020204" pitchFamily="34" charset="0"/>
              </a:rPr>
              <a:t> with conventional SQL,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Is an embeddable open source database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Does not reproduce the usual client-server scheme but is directly integrated into programs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.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5679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832731" y="468245"/>
            <a:ext cx="374549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</a:t>
            </a: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sage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fr-FR" sz="2100" b="1" i="0" u="none" strike="noStrike" kern="1200" cap="none" spc="-5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30673" y="1407339"/>
            <a:ext cx="9964193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SQLite is among the most used database engines in the world and can be found in:</a:t>
            </a:r>
            <a:endParaRPr kumimoji="0" lang="fr-FR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30673" y="2815205"/>
            <a:ext cx="10123125" cy="2943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fr-FR" sz="2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Android mobile applications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</a:rPr>
              <a:t>Many consumer software such as Firefox, Skype, Adobe ...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</a:rPr>
              <a:t>Embedded systems (cell phones, televisions, cameras, planes, medical devices, etc.)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5752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2902</TotalTime>
  <Words>2050</Words>
  <Application>Microsoft Office PowerPoint</Application>
  <PresentationFormat>Grand écran</PresentationFormat>
  <Paragraphs>406</Paragraphs>
  <Slides>79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79</vt:i4>
      </vt:variant>
    </vt:vector>
  </HeadingPairs>
  <TitlesOfParts>
    <vt:vector size="92" baseType="lpstr">
      <vt:lpstr>Arial</vt:lpstr>
      <vt:lpstr>Avenir</vt:lpstr>
      <vt:lpstr>Calibri</vt:lpstr>
      <vt:lpstr>Calibri (Body)</vt:lpstr>
      <vt:lpstr>Calibri Light</vt:lpstr>
      <vt:lpstr>Constantia</vt:lpstr>
      <vt:lpstr>Courier New</vt:lpstr>
      <vt:lpstr>Lao UI</vt:lpstr>
      <vt:lpstr>Lato Black</vt:lpstr>
      <vt:lpstr>Segoe UI</vt:lpstr>
      <vt:lpstr>Times New Roman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Utilisateur Windows</dc:creator>
  <cp:lastModifiedBy>Yoga</cp:lastModifiedBy>
  <cp:revision>293</cp:revision>
  <dcterms:created xsi:type="dcterms:W3CDTF">2018-11-23T17:28:28Z</dcterms:created>
  <dcterms:modified xsi:type="dcterms:W3CDTF">2021-03-10T22:29:46Z</dcterms:modified>
</cp:coreProperties>
</file>