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81"/>
  </p:notesMasterIdLst>
  <p:handoutMasterIdLst>
    <p:handoutMasterId r:id="rId82"/>
  </p:handoutMasterIdLst>
  <p:sldIdLst>
    <p:sldId id="257" r:id="rId2"/>
    <p:sldId id="258" r:id="rId3"/>
    <p:sldId id="259" r:id="rId4"/>
    <p:sldId id="266" r:id="rId5"/>
    <p:sldId id="341" r:id="rId6"/>
    <p:sldId id="340" r:id="rId7"/>
    <p:sldId id="344" r:id="rId8"/>
    <p:sldId id="267" r:id="rId9"/>
    <p:sldId id="269" r:id="rId10"/>
    <p:sldId id="343" r:id="rId11"/>
    <p:sldId id="264" r:id="rId12"/>
    <p:sldId id="279" r:id="rId13"/>
    <p:sldId id="345" r:id="rId14"/>
    <p:sldId id="313" r:id="rId15"/>
    <p:sldId id="346" r:id="rId16"/>
    <p:sldId id="347" r:id="rId17"/>
    <p:sldId id="348" r:id="rId18"/>
    <p:sldId id="260" r:id="rId19"/>
    <p:sldId id="276" r:id="rId20"/>
    <p:sldId id="311" r:id="rId21"/>
    <p:sldId id="261" r:id="rId22"/>
    <p:sldId id="315" r:id="rId23"/>
    <p:sldId id="283" r:id="rId24"/>
    <p:sldId id="287" r:id="rId25"/>
    <p:sldId id="285" r:id="rId26"/>
    <p:sldId id="317" r:id="rId27"/>
    <p:sldId id="286" r:id="rId28"/>
    <p:sldId id="318" r:id="rId29"/>
    <p:sldId id="319" r:id="rId30"/>
    <p:sldId id="288" r:id="rId31"/>
    <p:sldId id="320" r:id="rId32"/>
    <p:sldId id="289" r:id="rId33"/>
    <p:sldId id="321" r:id="rId34"/>
    <p:sldId id="291" r:id="rId35"/>
    <p:sldId id="290" r:id="rId36"/>
    <p:sldId id="323" r:id="rId37"/>
    <p:sldId id="292" r:id="rId38"/>
    <p:sldId id="324" r:id="rId39"/>
    <p:sldId id="325" r:id="rId40"/>
    <p:sldId id="326" r:id="rId41"/>
    <p:sldId id="293" r:id="rId42"/>
    <p:sldId id="294" r:id="rId43"/>
    <p:sldId id="327" r:id="rId44"/>
    <p:sldId id="322" r:id="rId45"/>
    <p:sldId id="310" r:id="rId46"/>
    <p:sldId id="297" r:id="rId47"/>
    <p:sldId id="330" r:id="rId48"/>
    <p:sldId id="329" r:id="rId49"/>
    <p:sldId id="296" r:id="rId50"/>
    <p:sldId id="298" r:id="rId51"/>
    <p:sldId id="331" r:id="rId52"/>
    <p:sldId id="299" r:id="rId53"/>
    <p:sldId id="332" r:id="rId54"/>
    <p:sldId id="328" r:id="rId55"/>
    <p:sldId id="307" r:id="rId56"/>
    <p:sldId id="334" r:id="rId57"/>
    <p:sldId id="308" r:id="rId58"/>
    <p:sldId id="295" r:id="rId59"/>
    <p:sldId id="301" r:id="rId60"/>
    <p:sldId id="304" r:id="rId61"/>
    <p:sldId id="314" r:id="rId62"/>
    <p:sldId id="302" r:id="rId63"/>
    <p:sldId id="303" r:id="rId64"/>
    <p:sldId id="305" r:id="rId65"/>
    <p:sldId id="306" r:id="rId66"/>
    <p:sldId id="270" r:id="rId67"/>
    <p:sldId id="273" r:id="rId68"/>
    <p:sldId id="274" r:id="rId69"/>
    <p:sldId id="263" r:id="rId70"/>
    <p:sldId id="278" r:id="rId71"/>
    <p:sldId id="336" r:id="rId72"/>
    <p:sldId id="335" r:id="rId73"/>
    <p:sldId id="337" r:id="rId74"/>
    <p:sldId id="338" r:id="rId75"/>
    <p:sldId id="262" r:id="rId76"/>
    <p:sldId id="277" r:id="rId77"/>
    <p:sldId id="339" r:id="rId78"/>
    <p:sldId id="281" r:id="rId79"/>
    <p:sldId id="282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ga" initials="Y" lastIdx="1" clrIdx="0">
    <p:extLst>
      <p:ext uri="{19B8F6BF-5375-455C-9EA6-DF929625EA0E}">
        <p15:presenceInfo xmlns:p15="http://schemas.microsoft.com/office/powerpoint/2012/main" userId="Yo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EE5"/>
    <a:srgbClr val="3DBF9C"/>
    <a:srgbClr val="FE9016"/>
    <a:srgbClr val="FFE575"/>
    <a:srgbClr val="E0ED93"/>
    <a:srgbClr val="A1B81F"/>
    <a:srgbClr val="0087AF"/>
    <a:srgbClr val="E6E6E6"/>
    <a:srgbClr val="C00000"/>
    <a:srgbClr val="E2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0D58B-1CA4-4E9D-A493-960D8694032C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BBF6B-ACDD-4A14-800E-2B828951F2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367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B55E0-88E5-4B0C-B49A-E9075B3352A2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5AEE-926E-49DB-B657-4E194F63E7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2547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51D1-19E0-4A91-93E4-F6582C82DFE9}" type="datetime1">
              <a:rPr lang="fr-FR" smtClean="0"/>
              <a:t>09/03/2021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805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09/03/2021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15937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09/03/2021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839366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09/03/2021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02619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1191-9C07-4668-B2BC-5089C650D2B7}" type="datetime1">
              <a:rPr lang="fr-FR" smtClean="0"/>
              <a:t>09/03/2021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90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09/03/2021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812640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09/03/2021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175227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1761-D244-4832-A897-AA9BFF027495}" type="datetime1">
              <a:rPr lang="fr-FR" smtClean="0"/>
              <a:t>09/03/2021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894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BAB4-633D-4B71-A80A-06DCCB7E61AD}" type="datetime1">
              <a:rPr lang="fr-FR" smtClean="0"/>
              <a:t>09/03/2021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921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09/03/2021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169938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3806-AA52-4B57-B194-5A147094410C}" type="datetime1">
              <a:rPr lang="fr-FR" smtClean="0"/>
              <a:t>09/03/2021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36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1E652-55A6-4E86-A9CD-07BB054ED371}" type="datetime1">
              <a:rPr lang="fr-FR" smtClean="0"/>
              <a:t>09/03/2021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50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fif"/><Relationship Id="rId4" Type="http://schemas.openxmlformats.org/officeDocument/2006/relationships/image" Target="../media/image4.jf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3"/>
          <p:cNvSpPr txBox="1"/>
          <p:nvPr/>
        </p:nvSpPr>
        <p:spPr>
          <a:xfrm>
            <a:off x="4043070" y="5821761"/>
            <a:ext cx="3525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2020/2021</a:t>
            </a: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1919460" y="679612"/>
            <a:ext cx="7772400" cy="10801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defTabSz="1371600" fontAlgn="base">
              <a:spcAft>
                <a:spcPct val="0"/>
              </a:spcAf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People's Democratic Republic of Algeria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Ministry of Higher Education and Scientific Research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Ibn 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Khaldoun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University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of Tiaret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computer science 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faculty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1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lang="ja-JP" altLang="en-US" sz="1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私たちはアルジェリア人です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  <a:t/>
            </a:r>
            <a:b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Times New Roman"/>
              <a:cs typeface="+mj-cs"/>
            </a:endParaRPr>
          </a:p>
        </p:txBody>
      </p:sp>
      <p:sp>
        <p:nvSpPr>
          <p:cNvPr id="20" name="ZoneTexte 10"/>
          <p:cNvSpPr txBox="1"/>
          <p:nvPr/>
        </p:nvSpPr>
        <p:spPr>
          <a:xfrm>
            <a:off x="7878300" y="3941395"/>
            <a:ext cx="3627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Supervised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 :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- Mme BEN </a:t>
            </a: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OUTHMANE </a:t>
            </a:r>
            <a:r>
              <a:rPr lang="ja-JP" altLang="en-US" sz="100" dirty="0"/>
              <a:t>やめてください</a:t>
            </a:r>
            <a:endParaRPr lang="fr-FR" sz="100" dirty="0"/>
          </a:p>
        </p:txBody>
      </p:sp>
      <p:sp>
        <p:nvSpPr>
          <p:cNvPr id="23" name="ZoneTexte 8"/>
          <p:cNvSpPr txBox="1"/>
          <p:nvPr/>
        </p:nvSpPr>
        <p:spPr>
          <a:xfrm>
            <a:off x="1104944" y="3941395"/>
            <a:ext cx="3387125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Realized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by</a:t>
            </a:r>
            <a:r>
              <a:rPr kumimoji="0" lang="fr-FR" sz="20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 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Rahlaoui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Lahcen</a:t>
            </a:r>
          </a:p>
          <a:p>
            <a:pPr>
              <a:lnSpc>
                <a:spcPct val="150000"/>
              </a:lnSpc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Laoumir Mustapha </a:t>
            </a: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AEK </a:t>
            </a:r>
            <a:r>
              <a:rPr lang="ja-JP" altLang="en-US" sz="100" b="1" dirty="0"/>
              <a:t>お前はもう死んでい</a:t>
            </a:r>
            <a:r>
              <a:rPr lang="ja-JP" altLang="en-US" sz="100" b="1" dirty="0" smtClean="0"/>
              <a:t>る</a:t>
            </a:r>
            <a:endParaRPr lang="ja-JP" altLang="en-US" sz="1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111099" y="2498085"/>
            <a:ext cx="7389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Presentation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on </a:t>
            </a:r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SQLite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DBMS</a:t>
            </a:r>
            <a:endParaRPr lang="fr-FR" sz="54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-17712" y="250307"/>
            <a:ext cx="121920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was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created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6725" y="1802886"/>
            <a:ext cx="1012312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is 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designed to be fast, portable, and </a:t>
            </a:r>
            <a:r>
              <a:rPr lang="en-US" sz="24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reliable and  whether you’re 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storing only kilobytes of data or multi-gigabyte blobs</a:t>
            </a:r>
            <a:r>
              <a:rPr lang="en-US" sz="24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the offline use (no-server) .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79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Advantages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fr-FR" sz="6000" b="1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and</a:t>
            </a:r>
          </a:p>
          <a:p>
            <a:pPr algn="r"/>
            <a:r>
              <a:rPr lang="fr-FR" sz="6000" b="1" dirty="0" err="1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disadvantages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14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5029468" y="328572"/>
            <a:ext cx="2657255" cy="886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7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TextBox 36"/>
          <p:cNvSpPr txBox="1"/>
          <p:nvPr/>
        </p:nvSpPr>
        <p:spPr>
          <a:xfrm>
            <a:off x="1626236" y="1410355"/>
            <a:ext cx="925471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Open </a:t>
            </a:r>
            <a:r>
              <a:rPr lang="fr-FR" sz="2400" dirty="0" smtClean="0"/>
              <a:t>source.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Its small size</a:t>
            </a:r>
            <a:r>
              <a:rPr lang="en-US" sz="2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Easy</a:t>
            </a:r>
            <a:r>
              <a:rPr lang="fr-FR" sz="2400" dirty="0"/>
              <a:t> to </a:t>
            </a:r>
            <a:r>
              <a:rPr lang="fr-FR" sz="2400" dirty="0" err="1" smtClean="0"/>
              <a:t>install</a:t>
            </a:r>
            <a:endParaRPr lang="fr-F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No </a:t>
            </a:r>
            <a:r>
              <a:rPr lang="fr-FR" sz="2400" dirty="0" err="1" smtClean="0"/>
              <a:t>need</a:t>
            </a:r>
            <a:r>
              <a:rPr lang="fr-FR" sz="2400" dirty="0"/>
              <a:t> </a:t>
            </a:r>
            <a:r>
              <a:rPr lang="fr-FR" sz="2400" dirty="0" smtClean="0"/>
              <a:t>a lot of configuration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 coding problems</a:t>
            </a:r>
            <a:r>
              <a:rPr lang="en-US" sz="2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Fast</a:t>
            </a:r>
            <a:r>
              <a:rPr lang="fr-FR" sz="2400" dirty="0"/>
              <a:t> </a:t>
            </a:r>
            <a:r>
              <a:rPr lang="fr-FR" sz="2400" dirty="0" err="1" smtClean="0"/>
              <a:t>Development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database is only one file</a:t>
            </a:r>
            <a:r>
              <a:rPr lang="en-US" sz="2400" dirty="0" smtClean="0"/>
              <a:t>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4770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5029468" y="328572"/>
            <a:ext cx="2657255" cy="886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7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0742" y="1668341"/>
            <a:ext cx="92547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call and query code is </a:t>
            </a:r>
            <a:r>
              <a:rPr lang="en-US" sz="2400" dirty="0" smtClean="0"/>
              <a:t>easy.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directly</a:t>
            </a:r>
            <a:r>
              <a:rPr lang="fr-FR" sz="2400" dirty="0"/>
              <a:t> </a:t>
            </a:r>
            <a:r>
              <a:rPr lang="fr-FR" sz="2400" dirty="0" err="1"/>
              <a:t>included</a:t>
            </a:r>
            <a:r>
              <a:rPr lang="fr-FR" sz="2400" dirty="0"/>
              <a:t> in an </a:t>
            </a:r>
            <a:r>
              <a:rPr lang="fr-FR" sz="2400" dirty="0" smtClean="0"/>
              <a:t>application.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Supports </a:t>
            </a:r>
            <a:r>
              <a:rPr lang="en-US" sz="2400" dirty="0"/>
              <a:t>database size up to </a:t>
            </a:r>
            <a:r>
              <a:rPr lang="en-US" sz="2400" dirty="0" smtClean="0"/>
              <a:t>281 TB .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Easy transfer of data from one provider to another</a:t>
            </a:r>
            <a:r>
              <a:rPr lang="en-US" sz="2400" dirty="0" smtClean="0"/>
              <a:t>.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Can </a:t>
            </a:r>
            <a:r>
              <a:rPr lang="en-US" sz="2400" dirty="0"/>
              <a:t>be used on sites that do not support MySQL</a:t>
            </a:r>
            <a:r>
              <a:rPr lang="en-US" sz="2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Avaliable</a:t>
            </a:r>
            <a:r>
              <a:rPr lang="fr-FR" sz="2400" dirty="0"/>
              <a:t> for </a:t>
            </a:r>
            <a:r>
              <a:rPr lang="fr-FR" sz="2400" dirty="0" err="1"/>
              <a:t>most</a:t>
            </a:r>
            <a:r>
              <a:rPr lang="fr-FR" sz="2400" dirty="0"/>
              <a:t> of the </a:t>
            </a:r>
            <a:r>
              <a:rPr lang="fr-FR" sz="2400" dirty="0" err="1"/>
              <a:t>programing</a:t>
            </a:r>
            <a:r>
              <a:rPr lang="fr-FR" sz="2400" dirty="0"/>
              <a:t> </a:t>
            </a:r>
            <a:r>
              <a:rPr lang="fr-FR" sz="2400" dirty="0" err="1"/>
              <a:t>languages</a:t>
            </a:r>
            <a:r>
              <a:rPr lang="fr-FR" sz="2400" dirty="0"/>
              <a:t>(</a:t>
            </a:r>
            <a:r>
              <a:rPr lang="fr-FR" sz="2400" dirty="0" err="1"/>
              <a:t>java,c</a:t>
            </a:r>
            <a:r>
              <a:rPr lang="fr-FR" sz="2400" dirty="0"/>
              <a:t>++,PHP</a:t>
            </a:r>
            <a:r>
              <a:rPr lang="fr-FR" sz="2400" dirty="0" smtClean="0"/>
              <a:t>…).</a:t>
            </a: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219801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541533" y="227061"/>
            <a:ext cx="320471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Disadventages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3800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611077" y="1659203"/>
            <a:ext cx="9065623" cy="398395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Can’t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have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acces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restrictions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such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as </a:t>
            </a:r>
            <a:r>
              <a:rPr lang="fr-FR" sz="2200" dirty="0" err="1" smtClean="0">
                <a:latin typeface="Calibri (Body)"/>
                <a:cs typeface="Lao UI" panose="020B0502040204020203" pitchFamily="34" charset="0"/>
              </a:rPr>
              <a:t>grant</a:t>
            </a:r>
            <a:r>
              <a:rPr lang="fr-FR" sz="2200" dirty="0" smtClean="0">
                <a:latin typeface="Calibri (Body)"/>
                <a:cs typeface="Lao UI" panose="020B0502040204020203" pitchFamily="34" charset="0"/>
              </a:rPr>
              <a:t>/</a:t>
            </a:r>
            <a:r>
              <a:rPr lang="fr-FR" sz="2200" dirty="0" err="1" smtClean="0">
                <a:latin typeface="Calibri (Body)"/>
                <a:cs typeface="Lao UI" panose="020B0502040204020203" pitchFamily="34" charset="0"/>
              </a:rPr>
              <a:t>revoke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</a:t>
            </a:r>
            <a:r>
              <a:rPr lang="fr-FR" sz="2200" dirty="0" smtClean="0">
                <a:latin typeface="Calibri (Body)"/>
                <a:cs typeface="Lao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sz="2200" dirty="0" smtClean="0">
                <a:latin typeface="Calibri (Body)"/>
                <a:cs typeface="Lao UI" panose="020B0502040204020203" pitchFamily="34" charset="0"/>
              </a:rPr>
              <a:t>Not </a:t>
            </a:r>
            <a:r>
              <a:rPr lang="fr-FR" sz="2200" dirty="0" err="1" smtClean="0">
                <a:latin typeface="Calibri (Body)"/>
                <a:cs typeface="Lao UI" panose="020B0502040204020203" pitchFamily="34" charset="0"/>
              </a:rPr>
              <a:t>recommended</a:t>
            </a:r>
            <a:r>
              <a:rPr lang="fr-FR" sz="2200" dirty="0" smtClean="0">
                <a:latin typeface="Calibri (Body)"/>
                <a:cs typeface="Lao UI" panose="020B0502040204020203" pitchFamily="34" charset="0"/>
              </a:rPr>
              <a:t> for </a:t>
            </a:r>
            <a:r>
              <a:rPr lang="fr-FR" sz="2200" dirty="0" err="1" smtClean="0">
                <a:latin typeface="Calibri (Body)"/>
                <a:cs typeface="Lao UI" panose="020B0502040204020203" pitchFamily="34" charset="0"/>
              </a:rPr>
              <a:t>big</a:t>
            </a:r>
            <a:r>
              <a:rPr lang="fr-FR" sz="2200" dirty="0" smtClean="0">
                <a:latin typeface="Calibri (Body)"/>
                <a:cs typeface="Lao UI" panose="020B0502040204020203" pitchFamily="34" charset="0"/>
              </a:rPr>
              <a:t> </a:t>
            </a:r>
            <a:r>
              <a:rPr lang="fr-FR" sz="2200" dirty="0" err="1" smtClean="0">
                <a:latin typeface="Calibri (Body)"/>
                <a:cs typeface="Lao UI" panose="020B0502040204020203" pitchFamily="34" charset="0"/>
              </a:rPr>
              <a:t>databases</a:t>
            </a:r>
            <a:r>
              <a:rPr lang="en-US" sz="2200" dirty="0" smtClean="0">
                <a:latin typeface="Calibri (Body)"/>
                <a:cs typeface="Lao UI" panose="020B0502040204020203" pitchFamily="34" charset="0"/>
              </a:rPr>
              <a:t> 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>
                <a:latin typeface="Calibri (Body)"/>
                <a:cs typeface="Lao UI" panose="020B0502040204020203" pitchFamily="34" charset="0"/>
              </a:rPr>
              <a:t>The maximum number of columns in one table is 2000 columns, you can increase it at the time of compiling the program.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>
                <a:latin typeface="Calibri (Body)"/>
                <a:cs typeface="Lao UI" panose="020B0502040204020203" pitchFamily="34" charset="0"/>
              </a:rPr>
              <a:t>SQL </a:t>
            </a:r>
            <a:r>
              <a:rPr lang="en-US" sz="2200" dirty="0">
                <a:latin typeface="Calibri (Body)"/>
                <a:cs typeface="Lao UI" panose="020B0502040204020203" pitchFamily="34" charset="0"/>
              </a:rPr>
              <a:t>statement is only limited to a million bytes.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>
                <a:latin typeface="Calibri (Body)"/>
                <a:cs typeface="Lao UI" panose="020B0502040204020203" pitchFamily="34" charset="0"/>
              </a:rPr>
              <a:t>The </a:t>
            </a:r>
            <a:r>
              <a:rPr lang="en-US" sz="2200" dirty="0">
                <a:latin typeface="Calibri (Body)"/>
                <a:cs typeface="Lao UI" panose="020B0502040204020203" pitchFamily="34" charset="0"/>
              </a:rPr>
              <a:t>maximum number of tables in the Join clause is 64 tables.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libri (Body)"/>
                <a:cs typeface="Lao UI" panose="020B0502040204020203" pitchFamily="34" charset="0"/>
              </a:rPr>
              <a:t>Its performance is poor when working on networks</a:t>
            </a:r>
            <a:endParaRPr lang="fr-FR" sz="2200" dirty="0">
              <a:latin typeface="Calibri (Body)"/>
              <a:cs typeface="Lao UI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1141F-24CE-48FF-A742-5FD0BF1E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14</a:t>
            </a:fld>
            <a:r>
              <a:rPr lang="fr-FR" dirty="0" smtClean="0"/>
              <a:t> </a:t>
            </a:r>
            <a:r>
              <a:rPr lang="fr-FR" sz="100" dirty="0" smtClean="0"/>
              <a:t>oh yeah </a:t>
            </a:r>
            <a:endParaRPr lang="fr-FR" sz="100" dirty="0"/>
          </a:p>
        </p:txBody>
      </p:sp>
    </p:spTree>
    <p:extLst>
      <p:ext uri="{BB962C8B-B14F-4D97-AF65-F5344CB8AC3E}">
        <p14:creationId xmlns:p14="http://schemas.microsoft.com/office/powerpoint/2010/main" val="1236635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5186" y="2051918"/>
            <a:ext cx="1035319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both </a:t>
            </a:r>
            <a:r>
              <a:rPr lang="en-US" sz="2200" dirty="0"/>
              <a:t>are </a:t>
            </a:r>
            <a:r>
              <a:rPr lang="en-US" sz="2200" dirty="0" smtClean="0"/>
              <a:t>open-source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dirty="0"/>
              <a:t>SQLite is a public domain . It is an “embedded” database which means the database engine runs as a part of your app "server-less". </a:t>
            </a:r>
            <a:endParaRPr lang="en-US" sz="22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MySQL </a:t>
            </a:r>
            <a:r>
              <a:rPr lang="en-US" sz="2200" dirty="0"/>
              <a:t>is a database server so you have to install it somewhere and then connect to it from your app , so </a:t>
            </a:r>
            <a:r>
              <a:rPr lang="en-US" sz="2200" dirty="0" smtClean="0"/>
              <a:t>is </a:t>
            </a:r>
            <a:r>
              <a:rPr lang="en-US" sz="2200" dirty="0"/>
              <a:t>PostgreSQL 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SQLite supports only five types: BLOB, NULL, INTEGER, TEXT, REAL, and about the size it's so small, less than 2 MB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MySQL and PostgreSQL support almost everything. and the size they are much larger in size than the SQLite.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197" y="39189"/>
            <a:ext cx="12192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/>
              <a:t>SQLite vs ( MySQL &amp; PostgreSQL )</a:t>
            </a:r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5186" y="810866"/>
            <a:ext cx="99800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there is much to set these two databases apart, and there are reasons to favor one over the other, depending on the use case 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30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16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5460274" y="705394"/>
            <a:ext cx="207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we use </a:t>
            </a:r>
            <a:r>
              <a:rPr lang="en-US" dirty="0" err="1" smtClean="0"/>
              <a:t>sqlite</a:t>
            </a:r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56709" y="2573383"/>
            <a:ext cx="32703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Education and </a:t>
            </a:r>
            <a:r>
              <a:rPr lang="en-US" b="1" dirty="0" smtClean="0"/>
              <a:t>Training</a:t>
            </a:r>
          </a:p>
          <a:p>
            <a:r>
              <a:rPr lang="en-US" b="1" dirty="0"/>
              <a:t>Internal or temporary </a:t>
            </a:r>
            <a:r>
              <a:rPr lang="en-US" b="1" dirty="0" smtClean="0"/>
              <a:t>databases</a:t>
            </a:r>
          </a:p>
          <a:p>
            <a:r>
              <a:rPr lang="en-US" b="1" dirty="0"/>
              <a:t>Data </a:t>
            </a:r>
            <a:r>
              <a:rPr lang="en-US" b="1" dirty="0" smtClean="0"/>
              <a:t>analysis</a:t>
            </a:r>
          </a:p>
          <a:p>
            <a:r>
              <a:rPr lang="en-US" b="1" dirty="0"/>
              <a:t>Application file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2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17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2560320" y="2834640"/>
            <a:ext cx="56229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Big </a:t>
            </a:r>
            <a:r>
              <a:rPr lang="en-US" b="1" dirty="0" smtClean="0"/>
              <a:t>data</a:t>
            </a:r>
          </a:p>
          <a:p>
            <a:r>
              <a:rPr lang="en-US" b="1" dirty="0"/>
              <a:t>Is the data separated from the application by a </a:t>
            </a:r>
            <a:r>
              <a:rPr lang="en-US" b="1" dirty="0" smtClean="0"/>
              <a:t>network</a:t>
            </a:r>
          </a:p>
          <a:p>
            <a:r>
              <a:rPr lang="en-US" b="1" dirty="0" smtClean="0"/>
              <a:t>When Many </a:t>
            </a:r>
            <a:r>
              <a:rPr lang="en-US" b="1" dirty="0"/>
              <a:t>concurrent </a:t>
            </a:r>
            <a:r>
              <a:rPr lang="en-US" b="1" dirty="0" smtClean="0"/>
              <a:t>writers</a:t>
            </a:r>
          </a:p>
          <a:p>
            <a:r>
              <a:rPr lang="en-US" b="1" dirty="0"/>
              <a:t>High-volume </a:t>
            </a:r>
            <a:r>
              <a:rPr lang="en-US" b="1" dirty="0" smtClean="0"/>
              <a:t>Websites</a:t>
            </a:r>
          </a:p>
          <a:p>
            <a:r>
              <a:rPr lang="en-US" dirty="0"/>
              <a:t>Where high-security features are required for data access.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7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Chosen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322372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5103564" y="274291"/>
            <a:ext cx="136147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144203" y="114004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2488" y="1219206"/>
            <a:ext cx="24436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err="1">
                <a:solidFill>
                  <a:srgbClr val="0087AF"/>
                </a:solidFill>
              </a:rPr>
              <a:t>SQLite</a:t>
            </a:r>
            <a:r>
              <a:rPr lang="fr-FR" sz="3200" dirty="0">
                <a:solidFill>
                  <a:srgbClr val="0087AF"/>
                </a:solidFill>
              </a:rPr>
              <a:t> Tools 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6" y="2360194"/>
            <a:ext cx="1005191" cy="8594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587" y="2179011"/>
            <a:ext cx="2355829" cy="13286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36" y="2356401"/>
            <a:ext cx="1609331" cy="7869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251" y="4602796"/>
            <a:ext cx="1885161" cy="9661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174" y="4566806"/>
            <a:ext cx="1470697" cy="100210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1363" y="3507622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DB Browser for </a:t>
            </a:r>
            <a:r>
              <a:rPr lang="fr-FR" b="1" dirty="0" err="1"/>
              <a:t>sqlite</a:t>
            </a:r>
            <a:endParaRPr lang="fr-FR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87943" y="5925417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Maestro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86613" y="3531347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Studio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23577" y="3507622"/>
            <a:ext cx="273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Expert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26223" y="5925417"/>
            <a:ext cx="273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SQLiteMan</a:t>
            </a:r>
            <a:endParaRPr lang="fr-FR" b="1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16491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2312885" y="1855748"/>
            <a:ext cx="483928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09822" y="561703"/>
            <a:ext cx="7548258" cy="20752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74271" tIns="58420" rIns="58420" bIns="58420" numCol="1" spcCol="1270" anchor="ctr" anchorCtr="0">
            <a:noAutofit/>
          </a:bodyPr>
          <a:lstStyle/>
          <a:p>
            <a:pPr marL="0" marR="0" lvl="0" indent="0" algn="l" defTabSz="10223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00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Introduction &amp; Présentation générale</a:t>
            </a:r>
          </a:p>
          <a:p>
            <a:pPr marL="0" marR="0" lvl="0" indent="0" algn="l" defTabSz="10223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fr-FR" sz="3000" noProof="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fr-FR" sz="3000" noProof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introduction</a:t>
            </a:r>
          </a:p>
          <a:p>
            <a:r>
              <a:rPr lang="fr-FR" sz="3000" dirty="0" err="1" smtClean="0">
                <a:solidFill>
                  <a:prstClr val="white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Advantages</a:t>
            </a:r>
            <a:r>
              <a:rPr lang="fr-FR" sz="3000" dirty="0" smtClean="0">
                <a:solidFill>
                  <a:prstClr val="white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and </a:t>
            </a:r>
            <a:r>
              <a:rPr lang="fr-FR" sz="3000" dirty="0" err="1" smtClean="0">
                <a:solidFill>
                  <a:prstClr val="white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disadvantages</a:t>
            </a:r>
            <a:endParaRPr lang="fr-FR" sz="3000" dirty="0" smtClean="0">
              <a:solidFill>
                <a:prstClr val="white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r>
              <a:rPr lang="fr-FR" sz="3000" dirty="0" err="1" smtClean="0">
                <a:solidFill>
                  <a:prstClr val="white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Chosen</a:t>
            </a:r>
            <a:r>
              <a:rPr lang="fr-FR" sz="3000" dirty="0" smtClean="0">
                <a:solidFill>
                  <a:prstClr val="white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 smtClean="0">
                <a:solidFill>
                  <a:prstClr val="white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tools</a:t>
            </a:r>
            <a:endParaRPr lang="fr-FR" sz="3000" dirty="0" smtClean="0">
              <a:solidFill>
                <a:prstClr val="white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r>
              <a:rPr lang="fr-FR" sz="3000" dirty="0" err="1">
                <a:solidFill>
                  <a:prstClr val="white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Languages</a:t>
            </a:r>
            <a:r>
              <a:rPr lang="fr-FR" sz="3000" dirty="0">
                <a:solidFill>
                  <a:prstClr val="white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</a:t>
            </a:r>
            <a:r>
              <a:rPr lang="fr-FR" sz="3000" dirty="0" smtClean="0">
                <a:solidFill>
                  <a:prstClr val="white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&amp; Interfaces</a:t>
            </a:r>
            <a:endParaRPr lang="fr-FR" sz="3000" dirty="0">
              <a:solidFill>
                <a:prstClr val="white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endParaRPr lang="fr-FR" sz="3000" dirty="0" smtClean="0">
              <a:solidFill>
                <a:prstClr val="white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marL="0" marR="0" lvl="0" indent="0" algn="l" defTabSz="10223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fr-FR" sz="30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e 52"/>
          <p:cNvGrpSpPr/>
          <p:nvPr/>
        </p:nvGrpSpPr>
        <p:grpSpPr>
          <a:xfrm>
            <a:off x="2020712" y="2855012"/>
            <a:ext cx="9029508" cy="458632"/>
            <a:chOff x="2588068" y="2477096"/>
            <a:chExt cx="4763785" cy="471522"/>
          </a:xfrm>
          <a:solidFill>
            <a:schemeClr val="accent2"/>
          </a:solidFill>
        </p:grpSpPr>
        <p:sp>
          <p:nvSpPr>
            <p:cNvPr id="6" name="Rectangle 5"/>
            <p:cNvSpPr/>
            <p:nvPr/>
          </p:nvSpPr>
          <p:spPr>
            <a:xfrm>
              <a:off x="2588068" y="2477096"/>
              <a:ext cx="4763785" cy="471522"/>
            </a:xfrm>
            <a:prstGeom prst="rect">
              <a:avLst/>
            </a:prstGeom>
            <a:grpFill/>
            <a:ln>
              <a:solidFill>
                <a:srgbClr val="FE830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2588068" y="2477096"/>
              <a:ext cx="4763785" cy="471522"/>
            </a:xfrm>
            <a:prstGeom prst="rect">
              <a:avLst/>
            </a:prstGeom>
            <a:solidFill>
              <a:srgbClr val="FE8301"/>
            </a:solidFill>
            <a:ln>
              <a:solidFill>
                <a:srgbClr val="FE830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Les langage &amp; les interfaces </a:t>
              </a:r>
            </a:p>
          </p:txBody>
        </p:sp>
      </p:grpSp>
      <p:grpSp>
        <p:nvGrpSpPr>
          <p:cNvPr id="8" name="Groupe 51"/>
          <p:cNvGrpSpPr/>
          <p:nvPr/>
        </p:nvGrpSpPr>
        <p:grpSpPr>
          <a:xfrm>
            <a:off x="1793514" y="4136676"/>
            <a:ext cx="9256706" cy="470333"/>
            <a:chOff x="2350241" y="3149046"/>
            <a:chExt cx="5001612" cy="483552"/>
          </a:xfrm>
          <a:solidFill>
            <a:srgbClr val="A1B81F"/>
          </a:solidFill>
        </p:grpSpPr>
        <p:sp>
          <p:nvSpPr>
            <p:cNvPr id="9" name="Rectangle 8"/>
            <p:cNvSpPr/>
            <p:nvPr/>
          </p:nvSpPr>
          <p:spPr>
            <a:xfrm>
              <a:off x="2350241" y="3161076"/>
              <a:ext cx="5001612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2350241" y="3149046"/>
              <a:ext cx="5001612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</a:t>
              </a: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Métadonnées &amp; transaction</a:t>
              </a:r>
            </a:p>
          </p:txBody>
        </p:sp>
      </p:grpSp>
      <p:sp>
        <p:nvSpPr>
          <p:cNvPr id="23" name="Titre 1"/>
          <p:cNvSpPr txBox="1">
            <a:spLocks/>
          </p:cNvSpPr>
          <p:nvPr/>
        </p:nvSpPr>
        <p:spPr>
          <a:xfrm>
            <a:off x="0" y="38398"/>
            <a:ext cx="12192000" cy="810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239E63-BFD0-467B-9702-0CEB43A4E474}"/>
              </a:ext>
            </a:extLst>
          </p:cNvPr>
          <p:cNvSpPr/>
          <p:nvPr/>
        </p:nvSpPr>
        <p:spPr>
          <a:xfrm>
            <a:off x="4732528" y="6027722"/>
            <a:ext cx="8055365" cy="497289"/>
          </a:xfrm>
          <a:prstGeom prst="rect">
            <a:avLst/>
          </a:prstGeom>
          <a:solidFill>
            <a:srgbClr val="0087AF"/>
          </a:solidFill>
          <a:ln>
            <a:solidFill>
              <a:srgbClr val="0087A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Outil choisi &amp; installation</a:t>
            </a:r>
          </a:p>
        </p:txBody>
      </p:sp>
      <p:grpSp>
        <p:nvGrpSpPr>
          <p:cNvPr id="28" name="Groupe 47"/>
          <p:cNvGrpSpPr/>
          <p:nvPr/>
        </p:nvGrpSpPr>
        <p:grpSpPr>
          <a:xfrm>
            <a:off x="1284861" y="5530390"/>
            <a:ext cx="7473219" cy="458632"/>
            <a:chOff x="1349390" y="5936478"/>
            <a:chExt cx="6002463" cy="471522"/>
          </a:xfrm>
          <a:solidFill>
            <a:srgbClr val="727272"/>
          </a:solidFill>
        </p:grpSpPr>
        <p:sp>
          <p:nvSpPr>
            <p:cNvPr id="29" name="Rectangle 28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72727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72727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Difficultés rencontrés durant le travail</a:t>
              </a:r>
            </a:p>
          </p:txBody>
        </p:sp>
      </p:grpSp>
      <p:grpSp>
        <p:nvGrpSpPr>
          <p:cNvPr id="32" name="Groupe 48"/>
          <p:cNvGrpSpPr/>
          <p:nvPr/>
        </p:nvGrpSpPr>
        <p:grpSpPr>
          <a:xfrm>
            <a:off x="1863897" y="3508932"/>
            <a:ext cx="9784151" cy="458632"/>
            <a:chOff x="1723482" y="5291917"/>
            <a:chExt cx="5628371" cy="471522"/>
          </a:xfrm>
          <a:solidFill>
            <a:srgbClr val="A1B81F"/>
          </a:solidFill>
        </p:grpSpPr>
        <p:sp>
          <p:nvSpPr>
            <p:cNvPr id="33" name="Rectangle 32"/>
            <p:cNvSpPr/>
            <p:nvPr/>
          </p:nvSpPr>
          <p:spPr>
            <a:xfrm>
              <a:off x="1723482" y="5291917"/>
              <a:ext cx="5628371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1723482" y="5291917"/>
              <a:ext cx="5628371" cy="471522"/>
            </a:xfrm>
            <a:prstGeom prst="rect">
              <a:avLst/>
            </a:prstGeom>
            <a:solidFill>
              <a:srgbClr val="3DBF9C"/>
            </a:solidFill>
            <a:ln>
              <a:solidFill>
                <a:srgbClr val="3DBF9C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Sécurité &amp; droits d’</a:t>
              </a:r>
              <a:r>
                <a:rPr kumimoji="0" lang="fr-FR" sz="2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accés</a:t>
              </a: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4276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653015" y="150416"/>
            <a:ext cx="516190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/>
              <a:t>DB </a:t>
            </a:r>
            <a:r>
              <a:rPr lang="fr-FR" b="1" dirty="0"/>
              <a:t>Browser for </a:t>
            </a:r>
            <a:r>
              <a:rPr lang="fr-FR" b="1" dirty="0" err="1"/>
              <a:t>SQLite</a:t>
            </a:r>
            <a:r>
              <a:rPr lang="fr-FR" b="1" dirty="0"/>
              <a:t>: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43224" y="1576645"/>
            <a:ext cx="34595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 smtClean="0"/>
              <a:t>We will use the DB </a:t>
            </a:r>
            <a:r>
              <a:rPr lang="en-US" sz="2200" dirty="0" err="1" smtClean="0"/>
              <a:t>brower</a:t>
            </a:r>
            <a:r>
              <a:rPr lang="en-US" sz="2200" dirty="0" smtClean="0"/>
              <a:t> for SQLite in this 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200" dirty="0" err="1" smtClean="0"/>
              <a:t>It’s</a:t>
            </a:r>
            <a:r>
              <a:rPr lang="fr-FR" sz="2200" dirty="0" smtClean="0"/>
              <a:t> an open </a:t>
            </a:r>
            <a:r>
              <a:rPr lang="fr-FR" sz="2200" dirty="0"/>
              <a:t>source and </a:t>
            </a:r>
            <a:r>
              <a:rPr lang="fr-FR" sz="2200" dirty="0" err="1"/>
              <a:t>visual</a:t>
            </a:r>
            <a:r>
              <a:rPr lang="fr-FR" sz="2200" dirty="0"/>
              <a:t> </a:t>
            </a:r>
            <a:r>
              <a:rPr lang="fr-FR" sz="2200" dirty="0" err="1"/>
              <a:t>Tool</a:t>
            </a:r>
            <a:r>
              <a:rPr lang="fr-FR" sz="2200" dirty="0" smtClean="0"/>
              <a:t>.</a:t>
            </a:r>
            <a:r>
              <a:rPr lang="en-US" sz="2200" dirty="0" smtClean="0"/>
              <a:t> </a:t>
            </a:r>
            <a:endParaRPr lang="fr-FR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08" y="1206501"/>
            <a:ext cx="8778892" cy="566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8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2237291" y="2481956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Languages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&amp;</a:t>
            </a:r>
          </a:p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            Interfaces</a:t>
            </a:r>
          </a:p>
        </p:txBody>
      </p:sp>
    </p:spTree>
    <p:extLst>
      <p:ext uri="{BB962C8B-B14F-4D97-AF65-F5344CB8AC3E}">
        <p14:creationId xmlns:p14="http://schemas.microsoft.com/office/powerpoint/2010/main" val="358855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7754" y="2681905"/>
            <a:ext cx="10261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DDL ( data definition language 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510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402183" y="287393"/>
            <a:ext cx="3958045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944025" y="2409164"/>
            <a:ext cx="8897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 </a:t>
            </a:r>
            <a:r>
              <a:rPr lang="fr-FR" sz="2400" dirty="0" err="1"/>
              <a:t>DataBase</a:t>
            </a:r>
            <a:r>
              <a:rPr lang="fr-FR" sz="2400" dirty="0"/>
              <a:t>.</a:t>
            </a:r>
            <a:endParaRPr lang="fr-FR" sz="2400" dirty="0">
              <a:solidFill>
                <a:prstClr val="black"/>
              </a:solidFill>
            </a:endParaRPr>
          </a:p>
          <a:p>
            <a:pPr lvl="1"/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 </a:t>
            </a:r>
            <a:r>
              <a:rPr lang="fr-FR" sz="2400" dirty="0" smtClean="0"/>
              <a:t>Table.</a:t>
            </a:r>
            <a:r>
              <a:rPr lang="fr-FR" sz="2400" dirty="0">
                <a:solidFill>
                  <a:prstClr val="black"/>
                </a:solidFill>
              </a:rPr>
              <a:t>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an </a:t>
            </a:r>
            <a:r>
              <a:rPr lang="fr-FR" sz="2400" dirty="0" smtClean="0"/>
              <a:t>Index.</a:t>
            </a: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a </a:t>
            </a:r>
            <a:r>
              <a:rPr lang="fr-FR" sz="2400" dirty="0" smtClean="0"/>
              <a:t>Vue.</a:t>
            </a: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</a:t>
            </a:r>
            <a:r>
              <a:rPr lang="fr-FR" sz="2400" dirty="0" smtClean="0">
                <a:solidFill>
                  <a:prstClr val="black"/>
                </a:solidFill>
              </a:rPr>
              <a:t>Triggers.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944025" y="1561216"/>
            <a:ext cx="45026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how to 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57D6B-1FB1-413F-BFD5-C16B77D7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056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39046" y="339605"/>
            <a:ext cx="415398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C3956-CD01-40F2-B511-43D368FC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24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079" y="1150555"/>
            <a:ext cx="8156921" cy="56623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2069" y="1619794"/>
            <a:ext cx="3252652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new Database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Name the Database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Save the Database</a:t>
            </a:r>
          </a:p>
        </p:txBody>
      </p:sp>
    </p:spTree>
    <p:extLst>
      <p:ext uri="{BB962C8B-B14F-4D97-AF65-F5344CB8AC3E}">
        <p14:creationId xmlns:p14="http://schemas.microsoft.com/office/powerpoint/2010/main" val="184079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443549" y="267248"/>
            <a:ext cx="4167051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1063909"/>
            <a:ext cx="8011886" cy="57940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108" y="1541416"/>
            <a:ext cx="400000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create table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a name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to add a column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attributes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“ok “ to save the table </a:t>
            </a:r>
          </a:p>
        </p:txBody>
      </p:sp>
    </p:spTree>
    <p:extLst>
      <p:ext uri="{BB962C8B-B14F-4D97-AF65-F5344CB8AC3E}">
        <p14:creationId xmlns:p14="http://schemas.microsoft.com/office/powerpoint/2010/main" val="24584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180114" y="299332"/>
            <a:ext cx="4167051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919" y="1541416"/>
            <a:ext cx="42024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execute SQL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 create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Execute </a:t>
            </a:r>
            <a:r>
              <a:rPr lang="en-US" sz="2400" dirty="0"/>
              <a:t>the code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1138988"/>
            <a:ext cx="8011886" cy="570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53" y="1218251"/>
            <a:ext cx="7828547" cy="56397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2926" y="1638337"/>
            <a:ext cx="33848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Right-click </a:t>
            </a:r>
            <a:r>
              <a:rPr lang="en-US" sz="2400" dirty="0" smtClean="0"/>
              <a:t>on the table 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modify table </a:t>
            </a:r>
          </a:p>
        </p:txBody>
      </p:sp>
    </p:spTree>
    <p:extLst>
      <p:ext uri="{BB962C8B-B14F-4D97-AF65-F5344CB8AC3E}">
        <p14:creationId xmlns:p14="http://schemas.microsoft.com/office/powerpoint/2010/main" val="165206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926" y="1638337"/>
            <a:ext cx="3673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to Add a column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row </a:t>
            </a:r>
            <a:r>
              <a:rPr lang="en-US" sz="2400" dirty="0" smtClean="0"/>
              <a:t>with types 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ok to save changes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048" y="1006397"/>
            <a:ext cx="7991952" cy="579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511337"/>
            <a:ext cx="4085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</a:t>
            </a:r>
            <a:r>
              <a:rPr lang="en-US" sz="2400" dirty="0" smtClean="0"/>
              <a:t>“alter table”  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83" y="1006397"/>
            <a:ext cx="8106817" cy="584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4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Introduction &amp;</a:t>
            </a:r>
          </a:p>
          <a:p>
            <a:pPr lvl="0" algn="r">
              <a:defRPr/>
            </a:pP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Presentation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4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317666" y="246329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30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99" y="1114141"/>
            <a:ext cx="7926201" cy="57438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4262" y="1331493"/>
            <a:ext cx="34650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Select </a:t>
            </a:r>
            <a:r>
              <a:rPr lang="en-US" sz="2400" dirty="0" smtClean="0"/>
              <a:t>the table </a:t>
            </a:r>
            <a:endParaRPr lang="en-US" sz="2400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delete table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yes  </a:t>
            </a:r>
          </a:p>
        </p:txBody>
      </p:sp>
    </p:spTree>
    <p:extLst>
      <p:ext uri="{BB962C8B-B14F-4D97-AF65-F5344CB8AC3E}">
        <p14:creationId xmlns:p14="http://schemas.microsoft.com/office/powerpoint/2010/main" val="209568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510246" y="237140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31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104952"/>
            <a:ext cx="7924800" cy="5753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673" y="1734590"/>
            <a:ext cx="3898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 </a:t>
            </a:r>
          </a:p>
        </p:txBody>
      </p:sp>
    </p:spTree>
    <p:extLst>
      <p:ext uri="{BB962C8B-B14F-4D97-AF65-F5344CB8AC3E}">
        <p14:creationId xmlns:p14="http://schemas.microsoft.com/office/powerpoint/2010/main" val="31693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103254" y="192935"/>
            <a:ext cx="420578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819" y="1221238"/>
            <a:ext cx="7808432" cy="5636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7219" y="1363580"/>
            <a:ext cx="40393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create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Give the index a name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the table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column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flesh button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“ok” to save the work </a:t>
            </a:r>
          </a:p>
        </p:txBody>
      </p:sp>
    </p:spTree>
    <p:extLst>
      <p:ext uri="{BB962C8B-B14F-4D97-AF65-F5344CB8AC3E}">
        <p14:creationId xmlns:p14="http://schemas.microsoft.com/office/powerpoint/2010/main" val="121006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103254" y="192935"/>
            <a:ext cx="420578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" y="1659385"/>
            <a:ext cx="42929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120" y="1180175"/>
            <a:ext cx="7898880" cy="56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2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698966" y="206336"/>
            <a:ext cx="49246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454" y="1136949"/>
            <a:ext cx="7880546" cy="57210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30" y="1545408"/>
            <a:ext cx="330250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modify index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the column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the button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Then click “ok” </a:t>
            </a:r>
          </a:p>
        </p:txBody>
      </p:sp>
    </p:spTree>
    <p:extLst>
      <p:ext uri="{BB962C8B-B14F-4D97-AF65-F5344CB8AC3E}">
        <p14:creationId xmlns:p14="http://schemas.microsoft.com/office/powerpoint/2010/main" val="222535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53543" y="271026"/>
            <a:ext cx="43629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35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296" y="951780"/>
            <a:ext cx="8181703" cy="59062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7500" y="1699991"/>
            <a:ext cx="3073214" cy="220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Choose the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delete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“yes”</a:t>
            </a:r>
          </a:p>
        </p:txBody>
      </p:sp>
    </p:spTree>
    <p:extLst>
      <p:ext uri="{BB962C8B-B14F-4D97-AF65-F5344CB8AC3E}">
        <p14:creationId xmlns:p14="http://schemas.microsoft.com/office/powerpoint/2010/main" val="274034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53543" y="271026"/>
            <a:ext cx="43629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36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97" y="1081976"/>
            <a:ext cx="8004504" cy="5776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183" y="1775862"/>
            <a:ext cx="4096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30759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</a:t>
            </a:r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en-US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033" y="1267097"/>
            <a:ext cx="7758967" cy="55909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629" y="1959428"/>
            <a:ext cx="41983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view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195305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usage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90" y="1082601"/>
            <a:ext cx="7989165" cy="57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5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783" y="1762922"/>
            <a:ext cx="30780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Select the view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on delete view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“ok”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927" y="1046079"/>
            <a:ext cx="8051074" cy="581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2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07369" y="2070758"/>
            <a:ext cx="9548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A Database Management System (DBMS) is a software package designed to store, retrieve, define, and manage data in a database</a:t>
            </a:r>
            <a:r>
              <a:rPr lang="en-US" sz="2400" dirty="0" smtClean="0">
                <a:solidFill>
                  <a:prstClr val="black"/>
                </a:solidFill>
              </a:rPr>
              <a:t>.</a:t>
            </a:r>
          </a:p>
          <a:p>
            <a:pPr lvl="0">
              <a:defRPr/>
            </a:pPr>
            <a:endParaRPr lang="en-US" sz="24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The DBMS manages incoming data, organizes it, and provides ways for the data to be modified or extracted by users or other programs</a:t>
            </a:r>
            <a:r>
              <a:rPr lang="en-US" sz="2400" dirty="0" smtClean="0">
                <a:solidFill>
                  <a:prstClr val="black"/>
                </a:solidFill>
              </a:rPr>
              <a:t>. 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292499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" y="1907176"/>
            <a:ext cx="40017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view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442" y="979714"/>
            <a:ext cx="8154558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3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93242" y="208976"/>
            <a:ext cx="471735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</a:t>
            </a:r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en-US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" y="1881050"/>
            <a:ext cx="45159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trigger 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023" y="1181863"/>
            <a:ext cx="7862978" cy="567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1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051664" y="263075"/>
            <a:ext cx="453281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37" y="1240971"/>
            <a:ext cx="7804964" cy="56170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2783" y="1762922"/>
            <a:ext cx="33956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Select the trigger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on delete trigger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“ok” </a:t>
            </a:r>
          </a:p>
        </p:txBody>
      </p:sp>
    </p:spTree>
    <p:extLst>
      <p:ext uri="{BB962C8B-B14F-4D97-AF65-F5344CB8AC3E}">
        <p14:creationId xmlns:p14="http://schemas.microsoft.com/office/powerpoint/2010/main" val="3823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051664" y="263075"/>
            <a:ext cx="453281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66" y="1120972"/>
            <a:ext cx="7974875" cy="57370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" y="1881050"/>
            <a:ext cx="43193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trigger 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398071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44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577474" y="2802485"/>
            <a:ext cx="116145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DML ( data manipulation language 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965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713682" y="389219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en-GB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435430" y="1582513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000751" y="2469218"/>
            <a:ext cx="88978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selection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insertion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modification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deletion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1000751" y="1674845"/>
            <a:ext cx="57658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explain how to do this: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B9C1D-B2C0-497E-AE58-53BD790D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99810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28309" y="280430"/>
            <a:ext cx="312202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Insertion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46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17F9B2-2E14-45FC-BE07-77A6FB6DD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397" y="1091380"/>
            <a:ext cx="7724603" cy="57707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76" y="1632857"/>
            <a:ext cx="4390433" cy="2943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“browse data”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button to add row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row with your data </a:t>
            </a:r>
          </a:p>
        </p:txBody>
      </p:sp>
    </p:spTree>
    <p:extLst>
      <p:ext uri="{BB962C8B-B14F-4D97-AF65-F5344CB8AC3E}">
        <p14:creationId xmlns:p14="http://schemas.microsoft.com/office/powerpoint/2010/main" val="51033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41371" y="228096"/>
            <a:ext cx="34616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Insertion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47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AFE180-6231-482F-8324-85AEC0167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4" y="1039046"/>
            <a:ext cx="8032955" cy="58189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876" y="1632857"/>
            <a:ext cx="41112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“insert into”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</p:txBody>
      </p:sp>
    </p:spTree>
    <p:extLst>
      <p:ext uri="{BB962C8B-B14F-4D97-AF65-F5344CB8AC3E}">
        <p14:creationId xmlns:p14="http://schemas.microsoft.com/office/powerpoint/2010/main" val="49213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80560" y="218680"/>
            <a:ext cx="343553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Data </a:t>
            </a:r>
            <a:r>
              <a:rPr kumimoji="0" lang="en-US" sz="3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Selection</a:t>
            </a:r>
            <a:endParaRPr kumimoji="0" lang="en-US" sz="3800" b="0" i="0" u="none" strike="noStrike" kern="1200" cap="none" spc="0" normalizeH="0" baseline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76E620-B82E-4BB3-B55A-C1C511C62C0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386AEC0-F206-431C-9EDF-0580E0F48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84" y="1029630"/>
            <a:ext cx="8082116" cy="5828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“browse data”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table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- And you will see the data in this table  </a:t>
            </a:r>
          </a:p>
        </p:txBody>
      </p:sp>
    </p:spTree>
    <p:extLst>
      <p:ext uri="{BB962C8B-B14F-4D97-AF65-F5344CB8AC3E}">
        <p14:creationId xmlns:p14="http://schemas.microsoft.com/office/powerpoint/2010/main" val="32514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89120" y="292944"/>
            <a:ext cx="351390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Data </a:t>
            </a:r>
            <a:r>
              <a:rPr kumimoji="0" lang="en-GB" sz="3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Selection</a:t>
            </a:r>
            <a:endParaRPr kumimoji="0" lang="en-GB" sz="3800" b="0" i="0" u="none" strike="noStrike" kern="1200" cap="none" spc="0" normalizeH="0" baseline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76E620-B82E-4BB3-B55A-C1C511C62C0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963601-3258-4C03-9A58-F333988A0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14" y="1103894"/>
            <a:ext cx="8013185" cy="57541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946365"/>
            <a:ext cx="39193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</p:txBody>
      </p:sp>
    </p:spTree>
    <p:extLst>
      <p:ext uri="{BB962C8B-B14F-4D97-AF65-F5344CB8AC3E}">
        <p14:creationId xmlns:p14="http://schemas.microsoft.com/office/powerpoint/2010/main" val="172157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555" y="1265968"/>
            <a:ext cx="6851775" cy="559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992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545874" y="222779"/>
            <a:ext cx="301752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Update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4B75B4-A537-4361-9D65-74186DA79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878" y="1033729"/>
            <a:ext cx="8025828" cy="5824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- On browse data select the field you want to update and change the value and hit enter to save your changes </a:t>
            </a:r>
          </a:p>
        </p:txBody>
      </p:sp>
    </p:spTree>
    <p:extLst>
      <p:ext uri="{BB962C8B-B14F-4D97-AF65-F5344CB8AC3E}">
        <p14:creationId xmlns:p14="http://schemas.microsoft.com/office/powerpoint/2010/main" val="294433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15246" y="228064"/>
            <a:ext cx="297833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Update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9912B0-57F4-4F62-8C96-737BB4859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81" y="1039014"/>
            <a:ext cx="8052619" cy="58189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27" y="1933302"/>
            <a:ext cx="4111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“Update”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data is updated successfully </a:t>
            </a:r>
          </a:p>
        </p:txBody>
      </p:sp>
    </p:spTree>
    <p:extLst>
      <p:ext uri="{BB962C8B-B14F-4D97-AF65-F5344CB8AC3E}">
        <p14:creationId xmlns:p14="http://schemas.microsoft.com/office/powerpoint/2010/main" val="3031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58016" y="317401"/>
            <a:ext cx="3835635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804154-D819-4F83-9373-09E6547A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16" y="1128351"/>
            <a:ext cx="7933984" cy="57296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browse data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a row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button to delete the row  </a:t>
            </a:r>
          </a:p>
        </p:txBody>
      </p:sp>
    </p:spTree>
    <p:extLst>
      <p:ext uri="{BB962C8B-B14F-4D97-AF65-F5344CB8AC3E}">
        <p14:creationId xmlns:p14="http://schemas.microsoft.com/office/powerpoint/2010/main" val="2763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08705" y="254133"/>
            <a:ext cx="386681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847E16-68F9-4535-AAEB-10C225F6B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5" y="1065083"/>
            <a:ext cx="8032955" cy="5792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27" y="1933302"/>
            <a:ext cx="4111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“delete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row is deleted </a:t>
            </a:r>
          </a:p>
        </p:txBody>
      </p:sp>
    </p:spTree>
    <p:extLst>
      <p:ext uri="{BB962C8B-B14F-4D97-AF65-F5344CB8AC3E}">
        <p14:creationId xmlns:p14="http://schemas.microsoft.com/office/powerpoint/2010/main" val="46096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54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849546" y="2760282"/>
            <a:ext cx="10747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DCL (Data Control </a:t>
            </a:r>
            <a:r>
              <a:rPr lang="fr-FR" sz="6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750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56828" y="2368622"/>
            <a:ext cx="75312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Access privileges Management doesn’t </a:t>
            </a:r>
          </a:p>
          <a:p>
            <a:pPr algn="ctr"/>
            <a:r>
              <a:rPr lang="en-US" sz="3600" dirty="0"/>
              <a:t>exist in SQLite we will explore this point </a:t>
            </a:r>
          </a:p>
          <a:p>
            <a:pPr algn="ctr"/>
            <a:r>
              <a:rPr lang="en-US" sz="3600" dirty="0"/>
              <a:t>further below.</a:t>
            </a:r>
            <a:endParaRPr lang="fr-FR" sz="3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D4838-62C4-4E0F-ADD4-220B07A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123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56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-410753" y="2786407"/>
            <a:ext cx="1310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600" b="1" dirty="0">
                <a:latin typeface="Segoe UI" panose="020B0502040204020203" pitchFamily="34" charset="0"/>
                <a:cs typeface="Segoe UI" panose="020B0502040204020203" pitchFamily="34" charset="0"/>
              </a:rPr>
              <a:t>TCL (Transaction Control </a:t>
            </a:r>
            <a:r>
              <a:rPr lang="fr-FR" sz="5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56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35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182949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		SQLite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1182245" y="1640497"/>
            <a:ext cx="47366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We find in this language: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182245" y="2562533"/>
            <a:ext cx="8897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LOCKS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COMMIT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ROLLBACK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SAVEPOINT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18DF8-C219-4994-A8F8-4C9B9C05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7438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8122" y="2315528"/>
            <a:ext cx="104594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UNLOCKED : No session can do </a:t>
            </a:r>
            <a:r>
              <a:rPr lang="fr-FR" sz="2200" dirty="0" err="1"/>
              <a:t>anything</a:t>
            </a:r>
            <a:r>
              <a:rPr lang="fr-FR" sz="2200" dirty="0"/>
              <a:t> on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8120" y="2799600"/>
            <a:ext cx="100694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SHARED : In </a:t>
            </a:r>
            <a:r>
              <a:rPr lang="fr-FR" sz="2200" dirty="0" err="1"/>
              <a:t>this</a:t>
            </a:r>
            <a:r>
              <a:rPr lang="fr-FR" sz="2200" dirty="0"/>
              <a:t> state, </a:t>
            </a:r>
            <a:r>
              <a:rPr lang="fr-FR" sz="2200" dirty="0" err="1"/>
              <a:t>many</a:t>
            </a:r>
            <a:r>
              <a:rPr lang="fr-FR" sz="2200" dirty="0"/>
              <a:t> sessions can </a:t>
            </a:r>
            <a:r>
              <a:rPr lang="fr-FR" sz="2200" dirty="0" err="1"/>
              <a:t>read</a:t>
            </a:r>
            <a:r>
              <a:rPr lang="fr-FR" sz="2200" dirty="0"/>
              <a:t> data </a:t>
            </a:r>
            <a:r>
              <a:rPr lang="fr-FR" sz="2200" dirty="0" err="1"/>
              <a:t>simultaneously</a:t>
            </a:r>
            <a:r>
              <a:rPr lang="fr-FR" sz="2200" dirty="0"/>
              <a:t> but, none can </a:t>
            </a:r>
            <a:r>
              <a:rPr lang="fr-FR" sz="2200" dirty="0" err="1"/>
              <a:t>write</a:t>
            </a:r>
            <a:r>
              <a:rPr lang="fr-FR" sz="22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8120" y="3594366"/>
            <a:ext cx="104594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RESERVED : One session at a time can </a:t>
            </a:r>
            <a:r>
              <a:rPr lang="fr-FR" sz="2200" dirty="0" err="1"/>
              <a:t>write</a:t>
            </a:r>
            <a:r>
              <a:rPr lang="fr-FR" sz="2200" dirty="0"/>
              <a:t> on the DB, </a:t>
            </a:r>
            <a:r>
              <a:rPr lang="fr-FR" sz="2200" dirty="0" err="1"/>
              <a:t>this</a:t>
            </a:r>
            <a:r>
              <a:rPr lang="fr-FR" sz="2200" dirty="0"/>
              <a:t> state can </a:t>
            </a:r>
            <a:r>
              <a:rPr lang="fr-FR" sz="2200" dirty="0" err="1"/>
              <a:t>coexist</a:t>
            </a:r>
            <a:r>
              <a:rPr lang="fr-FR" sz="2200" dirty="0"/>
              <a:t> </a:t>
            </a:r>
            <a:r>
              <a:rPr lang="fr-FR" sz="2200" dirty="0" err="1"/>
              <a:t>with</a:t>
            </a:r>
            <a:r>
              <a:rPr lang="fr-FR" sz="2200" dirty="0"/>
              <a:t> the state SHARED, changes </a:t>
            </a:r>
            <a:r>
              <a:rPr lang="fr-FR" sz="2200" dirty="0" err="1"/>
              <a:t>will</a:t>
            </a:r>
            <a:r>
              <a:rPr lang="fr-FR" sz="2200" dirty="0"/>
              <a:t>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stored</a:t>
            </a:r>
            <a:r>
              <a:rPr lang="fr-FR" sz="2200" dirty="0"/>
              <a:t> in cache and </a:t>
            </a:r>
            <a:r>
              <a:rPr lang="fr-FR" sz="2200" dirty="0" err="1"/>
              <a:t>won’t</a:t>
            </a:r>
            <a:r>
              <a:rPr lang="fr-FR" sz="2200" dirty="0"/>
              <a:t>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modified</a:t>
            </a:r>
            <a:r>
              <a:rPr lang="fr-FR" sz="2200" dirty="0"/>
              <a:t> on the </a:t>
            </a:r>
            <a:r>
              <a:rPr lang="fr-FR" sz="2200" dirty="0" err="1"/>
              <a:t>disk</a:t>
            </a:r>
            <a:r>
              <a:rPr lang="fr-FR" sz="2200" dirty="0"/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3059" y="1219771"/>
            <a:ext cx="106858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There are 5 types of locks in SQLite, for </a:t>
            </a:r>
            <a:r>
              <a:rPr lang="fr-FR" sz="2400" dirty="0" err="1"/>
              <a:t>each</a:t>
            </a:r>
            <a:r>
              <a:rPr lang="fr-FR" sz="2400" dirty="0"/>
              <a:t> one of </a:t>
            </a:r>
            <a:r>
              <a:rPr lang="fr-FR" sz="2400" dirty="0" err="1"/>
              <a:t>them</a:t>
            </a:r>
            <a:r>
              <a:rPr lang="fr-FR" sz="2400" dirty="0"/>
              <a:t> </a:t>
            </a:r>
            <a:r>
              <a:rPr lang="fr-FR" sz="2400" dirty="0" err="1"/>
              <a:t>there’s</a:t>
            </a:r>
            <a:r>
              <a:rPr lang="fr-FR" sz="2400" dirty="0"/>
              <a:t> a lock </a:t>
            </a:r>
            <a:r>
              <a:rPr lang="fr-FR" sz="2400" dirty="0" err="1"/>
              <a:t>unless</a:t>
            </a:r>
            <a:r>
              <a:rPr lang="fr-FR" sz="2400" dirty="0"/>
              <a:t> the « </a:t>
            </a:r>
            <a:r>
              <a:rPr lang="fr-FR" sz="2400" dirty="0" err="1"/>
              <a:t>unlocked</a:t>
            </a:r>
            <a:r>
              <a:rPr lang="fr-FR" sz="2400" dirty="0"/>
              <a:t> » type </a:t>
            </a:r>
            <a:r>
              <a:rPr lang="fr-FR" sz="2400" dirty="0" err="1"/>
              <a:t>which</a:t>
            </a:r>
            <a:r>
              <a:rPr lang="fr-FR" sz="2400" dirty="0"/>
              <a:t> has no locks : 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5309318" y="283982"/>
            <a:ext cx="160709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Locks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7A671-281F-4367-BCFD-AB0C6D6D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6691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58</a:t>
            </a:fld>
            <a:endParaRPr lang="fr-FR" dirty="0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2781BFAA-5628-481C-BA00-8C44A0592600}"/>
              </a:ext>
            </a:extLst>
          </p:cNvPr>
          <p:cNvSpPr txBox="1"/>
          <p:nvPr/>
        </p:nvSpPr>
        <p:spPr>
          <a:xfrm>
            <a:off x="1078120" y="4416992"/>
            <a:ext cx="10835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EXCLUSIVE : </a:t>
            </a:r>
            <a:r>
              <a:rPr lang="fr-FR" sz="2200" dirty="0" err="1"/>
              <a:t>Only</a:t>
            </a:r>
            <a:r>
              <a:rPr lang="fr-FR" sz="2200" dirty="0"/>
              <a:t> </a:t>
            </a:r>
            <a:r>
              <a:rPr lang="fr-FR" sz="2200" dirty="0" err="1"/>
              <a:t>when</a:t>
            </a:r>
            <a:r>
              <a:rPr lang="fr-FR" sz="2200" dirty="0"/>
              <a:t> a session tries to </a:t>
            </a:r>
            <a:r>
              <a:rPr lang="fr-FR" sz="2200" dirty="0" err="1"/>
              <a:t>validate</a:t>
            </a:r>
            <a:r>
              <a:rPr lang="fr-FR" sz="2200" dirty="0"/>
              <a:t> changes or transactions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DCC72DD9-EF5A-401E-974D-8B3FE29752BA}"/>
              </a:ext>
            </a:extLst>
          </p:cNvPr>
          <p:cNvSpPr txBox="1"/>
          <p:nvPr/>
        </p:nvSpPr>
        <p:spPr>
          <a:xfrm>
            <a:off x="1078120" y="4901064"/>
            <a:ext cx="92547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PENDING : Is </a:t>
            </a:r>
            <a:r>
              <a:rPr lang="fr-FR" sz="2200" dirty="0" err="1"/>
              <a:t>when</a:t>
            </a:r>
            <a:r>
              <a:rPr lang="fr-FR" sz="2200" dirty="0"/>
              <a:t> the process </a:t>
            </a:r>
            <a:r>
              <a:rPr lang="fr-FR" sz="2200" dirty="0" err="1"/>
              <a:t>that</a:t>
            </a:r>
            <a:r>
              <a:rPr lang="fr-FR" sz="2200" dirty="0"/>
              <a:t> </a:t>
            </a:r>
            <a:r>
              <a:rPr lang="fr-FR" sz="2200" dirty="0" err="1"/>
              <a:t>hold</a:t>
            </a:r>
            <a:r>
              <a:rPr lang="fr-FR" sz="2200" dirty="0"/>
              <a:t> the lock </a:t>
            </a:r>
            <a:r>
              <a:rPr lang="fr-FR" sz="2200" dirty="0" err="1"/>
              <a:t>would</a:t>
            </a:r>
            <a:r>
              <a:rPr lang="fr-FR" sz="2200" dirty="0"/>
              <a:t> like to </a:t>
            </a:r>
            <a:r>
              <a:rPr lang="fr-FR" sz="2200" dirty="0" err="1"/>
              <a:t>write</a:t>
            </a:r>
            <a:r>
              <a:rPr lang="fr-FR" sz="2200" dirty="0"/>
              <a:t> in the DB </a:t>
            </a:r>
            <a:r>
              <a:rPr lang="fr-FR" sz="2200" dirty="0" err="1"/>
              <a:t>when</a:t>
            </a:r>
            <a:r>
              <a:rPr lang="fr-FR" sz="2200" dirty="0"/>
              <a:t> possible and </a:t>
            </a:r>
            <a:r>
              <a:rPr lang="fr-FR" sz="2200" dirty="0" err="1"/>
              <a:t>waits</a:t>
            </a:r>
            <a:r>
              <a:rPr lang="fr-FR" sz="2200" dirty="0"/>
              <a:t> for all the </a:t>
            </a:r>
            <a:r>
              <a:rPr lang="fr-FR" sz="2200" dirty="0" err="1"/>
              <a:t>shared</a:t>
            </a:r>
            <a:r>
              <a:rPr lang="fr-FR" sz="2200" dirty="0"/>
              <a:t> locks are </a:t>
            </a:r>
            <a:r>
              <a:rPr lang="fr-FR" sz="2200" dirty="0" err="1"/>
              <a:t>deleted</a:t>
            </a:r>
            <a:r>
              <a:rPr lang="fr-FR" sz="2200" dirty="0"/>
              <a:t> </a:t>
            </a:r>
            <a:r>
              <a:rPr lang="fr-FR" sz="2200" dirty="0" err="1"/>
              <a:t>so</a:t>
            </a:r>
            <a:r>
              <a:rPr lang="fr-FR" sz="2200" dirty="0"/>
              <a:t> </a:t>
            </a:r>
            <a:r>
              <a:rPr lang="fr-FR" sz="2200" dirty="0" err="1"/>
              <a:t>it</a:t>
            </a:r>
            <a:r>
              <a:rPr lang="fr-FR" sz="2200" dirty="0"/>
              <a:t> can </a:t>
            </a:r>
            <a:r>
              <a:rPr lang="fr-FR" sz="2200" dirty="0" err="1"/>
              <a:t>get</a:t>
            </a:r>
            <a:r>
              <a:rPr lang="fr-FR" sz="2200" dirty="0"/>
              <a:t> the EXCLUSIVE lock.</a:t>
            </a:r>
          </a:p>
        </p:txBody>
      </p:sp>
    </p:spTree>
    <p:extLst>
      <p:ext uri="{BB962C8B-B14F-4D97-AF65-F5344CB8AC3E}">
        <p14:creationId xmlns:p14="http://schemas.microsoft.com/office/powerpoint/2010/main" val="3508469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3037" y="1586073"/>
            <a:ext cx="10180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DEFERRED : By default a transaction </a:t>
            </a:r>
            <a:r>
              <a:rPr lang="fr-FR" sz="2400" dirty="0" err="1"/>
              <a:t>is</a:t>
            </a:r>
            <a:r>
              <a:rPr lang="fr-FR" sz="2400" dirty="0"/>
              <a:t> DEFERRED (</a:t>
            </a:r>
            <a:r>
              <a:rPr lang="fr-FR" sz="2400" dirty="0" err="1"/>
              <a:t>doesn’t</a:t>
            </a:r>
            <a:r>
              <a:rPr lang="fr-FR" sz="2400" dirty="0"/>
              <a:t> </a:t>
            </a:r>
            <a:r>
              <a:rPr lang="fr-FR" sz="2400" dirty="0" err="1"/>
              <a:t>obtain</a:t>
            </a:r>
            <a:r>
              <a:rPr lang="fr-FR" sz="2400" dirty="0"/>
              <a:t> </a:t>
            </a:r>
            <a:r>
              <a:rPr lang="fr-FR" sz="2400" dirty="0" err="1"/>
              <a:t>any</a:t>
            </a:r>
            <a:r>
              <a:rPr lang="fr-FR" sz="2400" dirty="0"/>
              <a:t> lock </a:t>
            </a:r>
            <a:r>
              <a:rPr lang="fr-FR" sz="2400" dirty="0" err="1"/>
              <a:t>until</a:t>
            </a:r>
            <a:r>
              <a:rPr lang="fr-FR" sz="2400" dirty="0"/>
              <a:t> </a:t>
            </a:r>
            <a:r>
              <a:rPr lang="fr-FR" sz="2400" dirty="0" err="1"/>
              <a:t>necessairy</a:t>
            </a:r>
            <a:r>
              <a:rPr lang="fr-FR" sz="2400" dirty="0"/>
              <a:t>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3037" y="2680944"/>
            <a:ext cx="10180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IMMEDIATE : An IMMEDIATE transaction </a:t>
            </a:r>
            <a:r>
              <a:rPr lang="fr-FR" sz="2400" dirty="0" err="1"/>
              <a:t>gets</a:t>
            </a:r>
            <a:r>
              <a:rPr lang="fr-FR" sz="2400" dirty="0"/>
              <a:t> a RESERVED lock once the command BEGIN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executed</a:t>
            </a:r>
            <a:r>
              <a:rPr lang="fr-FR" sz="24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5517" y="3738882"/>
            <a:ext cx="10180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EXCLUSIVE : An EXCLUSIVE transaction </a:t>
            </a:r>
            <a:r>
              <a:rPr lang="fr-FR" sz="2400" dirty="0" err="1"/>
              <a:t>gets</a:t>
            </a:r>
            <a:r>
              <a:rPr lang="fr-FR" sz="2400" dirty="0"/>
              <a:t> an EXCLUSIVE lock on the DB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guarantees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no </a:t>
            </a:r>
            <a:r>
              <a:rPr lang="fr-FR" sz="2400" dirty="0" err="1"/>
              <a:t>other</a:t>
            </a:r>
            <a:r>
              <a:rPr lang="fr-FR" sz="2400" dirty="0"/>
              <a:t> session </a:t>
            </a:r>
            <a:r>
              <a:rPr lang="fr-FR" sz="2400" dirty="0" err="1"/>
              <a:t>is</a:t>
            </a:r>
            <a:r>
              <a:rPr lang="fr-FR" sz="2400" dirty="0"/>
              <a:t> active in the DB and </a:t>
            </a:r>
            <a:r>
              <a:rPr lang="fr-FR" sz="2400" dirty="0" err="1"/>
              <a:t>you</a:t>
            </a:r>
            <a:r>
              <a:rPr lang="fr-FR" sz="2400" dirty="0"/>
              <a:t> can </a:t>
            </a:r>
            <a:r>
              <a:rPr lang="fr-FR" sz="2400" dirty="0" err="1"/>
              <a:t>write</a:t>
            </a:r>
            <a:r>
              <a:rPr lang="fr-FR" sz="2400" dirty="0"/>
              <a:t> or </a:t>
            </a:r>
            <a:r>
              <a:rPr lang="fr-FR" sz="2400" dirty="0" err="1"/>
              <a:t>read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no </a:t>
            </a:r>
            <a:r>
              <a:rPr lang="fr-FR" sz="2400" dirty="0" err="1"/>
              <a:t>conflicts</a:t>
            </a:r>
            <a:r>
              <a:rPr lang="fr-FR" sz="2400" dirty="0"/>
              <a:t>.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935934" y="335433"/>
            <a:ext cx="413439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Transactions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7C142-2430-444F-9BDA-7F287BF2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8750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140" y="2340854"/>
            <a:ext cx="49870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Proprietary system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Oracle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 Server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fr-F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NoSQL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MangoDB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cassandra</a:t>
            </a: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596672" y="1265968"/>
            <a:ext cx="5169888" cy="7065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fr-FR" sz="29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</a:t>
            </a:r>
            <a:r>
              <a:rPr lang="fr-FR" sz="29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DBMS </a:t>
            </a:r>
            <a:r>
              <a:rPr lang="fr-FR" sz="29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examples</a:t>
            </a:r>
            <a:r>
              <a:rPr lang="fr-FR" sz="29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9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include</a:t>
            </a:r>
            <a:r>
              <a:rPr lang="fr-FR" sz="29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endParaRPr kumimoji="0" lang="fr-FR" sz="2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06343" y="2340854"/>
            <a:ext cx="49856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fr-FR" sz="2400" b="1" dirty="0">
                <a:solidFill>
                  <a:prstClr val="black"/>
                </a:solidFill>
              </a:rPr>
              <a:t> Free system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 smtClean="0">
                <a:solidFill>
                  <a:prstClr val="black"/>
                </a:solidFill>
              </a:rPr>
              <a:t>MySQL </a:t>
            </a:r>
            <a:endParaRPr lang="fr-FR" sz="2400" dirty="0">
              <a:solidFill>
                <a:prstClr val="black"/>
              </a:solidFill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 smtClean="0">
                <a:solidFill>
                  <a:prstClr val="black"/>
                </a:solidFill>
              </a:rPr>
              <a:t>PostgreSQL </a:t>
            </a:r>
            <a:endParaRPr lang="fr-FR" sz="2400" dirty="0">
              <a:solidFill>
                <a:prstClr val="black"/>
              </a:solidFill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 err="1" smtClean="0">
                <a:solidFill>
                  <a:prstClr val="black"/>
                </a:solidFill>
              </a:rPr>
              <a:t>MariaDB</a:t>
            </a: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fr-FR" sz="2400" b="1" dirty="0">
                <a:solidFill>
                  <a:prstClr val="black"/>
                </a:solidFill>
              </a:rPr>
              <a:t> Embedded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 err="1" smtClean="0">
                <a:solidFill>
                  <a:prstClr val="black"/>
                </a:solidFill>
              </a:rPr>
              <a:t>SQLite</a:t>
            </a:r>
            <a:endParaRPr lang="fr-FR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8065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1214846" y="1101536"/>
            <a:ext cx="9000308" cy="54329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b="1" dirty="0" err="1">
                <a:latin typeface="Lao UI" panose="020B0502040204020203" pitchFamily="34" charset="0"/>
                <a:cs typeface="Lao UI" panose="020B0502040204020203" pitchFamily="34" charset="0"/>
              </a:rPr>
              <a:t>Example</a:t>
            </a:r>
            <a:r>
              <a:rPr lang="fr-FR" sz="2400" b="1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400" b="1" dirty="0" smtClean="0">
                <a:latin typeface="Lao UI" panose="020B0502040204020203" pitchFamily="34" charset="0"/>
                <a:cs typeface="Lao UI" panose="020B0502040204020203" pitchFamily="34" charset="0"/>
              </a:rPr>
              <a:t>: </a:t>
            </a:r>
            <a:r>
              <a:rPr lang="fr-FR" sz="2400" dirty="0" err="1" smtClean="0">
                <a:latin typeface="Lao UI" panose="020B0502040204020203" pitchFamily="34" charset="0"/>
                <a:cs typeface="Lao UI" panose="020B0502040204020203" pitchFamily="34" charset="0"/>
              </a:rPr>
              <a:t>Two</a:t>
            </a:r>
            <a:r>
              <a:rPr lang="fr-FR" sz="2400" dirty="0" smtClean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sessions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simultaneously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, writing is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locked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297680" y="186278"/>
            <a:ext cx="4029372" cy="74580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BEGIN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IMMEDIATE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E3DE-BA8F-40ED-833D-8E2B6333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60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B200FA6-B380-4D70-B465-A029DE2A6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264" y="2820028"/>
            <a:ext cx="6113736" cy="353632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39761CE-F01E-476F-9534-38AF9FA71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9" y="2820028"/>
            <a:ext cx="6028755" cy="353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8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 txBox="1">
            <a:spLocks/>
          </p:cNvSpPr>
          <p:nvPr/>
        </p:nvSpPr>
        <p:spPr>
          <a:xfrm>
            <a:off x="3261376" y="261055"/>
            <a:ext cx="566924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BEGIN EXCLUSIVE et COMMIT</a:t>
            </a:r>
            <a:endParaRPr lang="fr-FR" sz="32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Text Placeholder 33"/>
          <p:cNvSpPr txBox="1">
            <a:spLocks/>
          </p:cNvSpPr>
          <p:nvPr/>
        </p:nvSpPr>
        <p:spPr>
          <a:xfrm>
            <a:off x="640080" y="1360230"/>
            <a:ext cx="9888583" cy="42938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b="1" dirty="0" err="1">
                <a:latin typeface="Lao UI" panose="020B0502040204020203" pitchFamily="34" charset="0"/>
                <a:cs typeface="Lao UI" panose="020B0502040204020203" pitchFamily="34" charset="0"/>
              </a:rPr>
              <a:t>Example</a:t>
            </a:r>
            <a:r>
              <a:rPr lang="fr-FR" sz="2400" b="1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400" b="1" dirty="0" smtClean="0">
                <a:latin typeface="Lao UI" panose="020B0502040204020203" pitchFamily="34" charset="0"/>
                <a:cs typeface="Lao UI" panose="020B0502040204020203" pitchFamily="34" charset="0"/>
              </a:rPr>
              <a:t>: </a:t>
            </a:r>
            <a:r>
              <a:rPr lang="en-US" sz="2400" dirty="0" smtClean="0">
                <a:latin typeface="Lao UI" panose="020B0502040204020203" pitchFamily="34" charset="0"/>
                <a:cs typeface="Lao UI" panose="020B0502040204020203" pitchFamily="34" charset="0"/>
              </a:rPr>
              <a:t>Two 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sessions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simultaneously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, 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Read and Write are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locked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B2658C-C99B-43C6-83AC-52D6AF42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3B2EE2-9207-45BE-8CCA-AC4ED1F2C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2483311"/>
            <a:ext cx="120681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1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2031570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Deleted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user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that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has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Grade&lt;20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Then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rollback to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Have the data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again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3513909" y="193273"/>
            <a:ext cx="4990011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BEGIN and 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ROLLBACK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506B770-89FC-491E-A61B-381D40158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334" y="1201783"/>
            <a:ext cx="9452666" cy="565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539385" y="94185"/>
            <a:ext cx="609867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SAVEPOINT </a:t>
            </a:r>
            <a:r>
              <a:rPr lang="fr-FR" sz="3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et ROLLBACK TO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2100002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Creating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savepoints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and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rolling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back to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them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8FA6F03-68AA-4926-861D-DAC95B234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782" y="1254034"/>
            <a:ext cx="8830218" cy="560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176369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Data insertion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that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violates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integrity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consraints</a:t>
            </a:r>
            <a:endParaRPr lang="fr-FR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4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2635624" y="266642"/>
            <a:ext cx="6971298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REPLACE</a:t>
            </a:r>
            <a:r>
              <a:rPr lang="en-US" sz="3700" dirty="0">
                <a:latin typeface="Segoe UI" panose="020B0502040204020203" pitchFamily="34" charset="0"/>
                <a:cs typeface="Segoe UI" panose="020B0502040204020203" pitchFamily="34" charset="0"/>
              </a:rPr>
              <a:t>, IGNORE, FAIL, ABORT</a:t>
            </a:r>
            <a:endParaRPr lang="fr-FR" sz="3700" dirty="0">
              <a:solidFill>
                <a:srgbClr val="A833C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F7C833-EF4E-4A24-BC43-A6A9F4F35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908" y="1227909"/>
            <a:ext cx="9031092" cy="563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9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1758231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journal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saving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of a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transaction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using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trigger.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3115521" y="192185"/>
            <a:ext cx="6296298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37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Journalisation </a:t>
            </a:r>
            <a:r>
              <a:rPr lang="fr-FR" sz="3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TRIGGERS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DC9014-AAE9-4A99-8C04-917F4B2B5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962" y="1407505"/>
            <a:ext cx="9423037" cy="545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299033" y="343212"/>
            <a:ext cx="771861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Importance of DBMS Interfaces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399" y="2739122"/>
            <a:ext cx="99338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Access and use the various services and features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Check the correct functioning of the system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System maintenance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5400" y="1914192"/>
            <a:ext cx="8498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DBMS are just like any software, needs an interface to :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9655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047871" y="409044"/>
            <a:ext cx="7212234" cy="81095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Utilization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interactive interfaces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Text Placeholder 33"/>
          <p:cNvSpPr txBox="1">
            <a:spLocks/>
          </p:cNvSpPr>
          <p:nvPr/>
        </p:nvSpPr>
        <p:spPr>
          <a:xfrm>
            <a:off x="866685" y="2349904"/>
            <a:ext cx="7939964" cy="9838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Utilization of SQL through command line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Utilization of SQLite tools like 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« </a:t>
            </a: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 DB Browser for SQLite 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 »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34BDD7A-E8B9-46FA-B9DE-7A8EAA72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0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-678863" y="286719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L’utilisation d’interface programmée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1" y="867467"/>
            <a:ext cx="12191999" cy="8862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0087AF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C’est l’interrogation du SGBD SQLite Via Un langage de programmation en utilisant SQL</a:t>
            </a: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224578" y="1678417"/>
            <a:ext cx="10553291" cy="73142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Exemple :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Insertion,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Delete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and Update in table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through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Kotlin language in Android</a:t>
            </a:r>
            <a:endParaRPr lang="fr-FR" sz="20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4B6996A-B3D8-4E44-BB77-9667419D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9" y="2409838"/>
            <a:ext cx="10475258" cy="437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2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Metadata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95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6000" b="1" dirty="0" err="1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SQLite</a:t>
            </a:r>
            <a:r>
              <a:rPr lang="fr-FR" sz="6000" b="1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introduction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35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975135" y="237404"/>
            <a:ext cx="2325188" cy="84093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00" y="1078342"/>
            <a:ext cx="8470900" cy="57796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705065"/>
            <a:ext cx="3619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</a:t>
            </a:r>
            <a:r>
              <a:rPr lang="en-US" sz="2400" dirty="0" smtClean="0"/>
              <a:t>“pragma </a:t>
            </a:r>
            <a:r>
              <a:rPr lang="en-US" sz="2400" dirty="0" err="1" smtClean="0"/>
              <a:t>table_info</a:t>
            </a:r>
            <a:r>
              <a:rPr lang="en-US" sz="2400" dirty="0" smtClean="0"/>
              <a:t>() </a:t>
            </a:r>
            <a:r>
              <a:rPr lang="en-US" sz="2400" dirty="0"/>
              <a:t>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</a:t>
            </a:r>
            <a:r>
              <a:rPr lang="en-US" sz="2400" dirty="0" smtClean="0"/>
              <a:t>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The result about the table “master”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93369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133703" y="208976"/>
            <a:ext cx="237744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1212968"/>
            <a:ext cx="8039099" cy="56450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946365"/>
            <a:ext cx="4000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 </a:t>
            </a:r>
            <a:r>
              <a:rPr lang="en-US" sz="2400" dirty="0" smtClean="0"/>
              <a:t>” types that like table  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</a:t>
            </a:r>
            <a:r>
              <a:rPr lang="en-US" sz="2400" dirty="0" smtClean="0"/>
              <a:t>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The result is all the table in the database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97747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911634" y="245524"/>
            <a:ext cx="22860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679665"/>
            <a:ext cx="4013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</a:t>
            </a:r>
            <a:r>
              <a:rPr lang="en-US" sz="2400" dirty="0" smtClean="0"/>
              <a:t>*” and specify the table 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</a:t>
            </a:r>
            <a:r>
              <a:rPr lang="en-US" sz="2400" dirty="0" smtClean="0"/>
              <a:t>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The result is all tables “master” in the database 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1" y="1122680"/>
            <a:ext cx="8267700" cy="573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037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133703" y="208976"/>
            <a:ext cx="237744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46365"/>
            <a:ext cx="3886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*” and specify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is all tables “master” in the database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1238695"/>
            <a:ext cx="8191500" cy="56193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" y="1109409"/>
            <a:ext cx="3886200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The same as the last slide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68088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133703" y="208976"/>
            <a:ext cx="237744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00" y="977555"/>
            <a:ext cx="8521700" cy="58804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539965"/>
            <a:ext cx="37718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</a:t>
            </a:r>
            <a:r>
              <a:rPr lang="en-US" sz="2400" dirty="0" smtClean="0"/>
              <a:t>*” types index 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</a:t>
            </a:r>
            <a:r>
              <a:rPr lang="en-US" sz="2400" dirty="0" smtClean="0"/>
              <a:t>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The result is all the indexes in the database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30976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0" y="2468893"/>
            <a:ext cx="9349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Security and </a:t>
            </a:r>
          </a:p>
          <a:p>
            <a:pPr algn="r"/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Access </a:t>
            </a: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Permisions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9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497559" y="522179"/>
            <a:ext cx="775011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importance of Security in DBMS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5592" y="2100002"/>
            <a:ext cx="987405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Asserting</a:t>
            </a:r>
            <a:r>
              <a:rPr lang="fr-FR" sz="2400" dirty="0"/>
              <a:t> </a:t>
            </a:r>
            <a:r>
              <a:rPr lang="fr-FR" sz="2400" dirty="0" err="1"/>
              <a:t>Confidentiality</a:t>
            </a:r>
            <a:r>
              <a:rPr lang="fr-FR" sz="2400" dirty="0"/>
              <a:t> : protection </a:t>
            </a:r>
            <a:r>
              <a:rPr lang="fr-FR" sz="2400" dirty="0" err="1"/>
              <a:t>against</a:t>
            </a:r>
            <a:r>
              <a:rPr lang="fr-FR" sz="2400" dirty="0"/>
              <a:t> data </a:t>
            </a:r>
            <a:r>
              <a:rPr lang="fr-FR" sz="2400" dirty="0" err="1"/>
              <a:t>theft</a:t>
            </a:r>
            <a:r>
              <a:rPr lang="fr-FR" sz="2400" dirty="0"/>
              <a:t> and infiltrations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Asserting</a:t>
            </a:r>
            <a:r>
              <a:rPr lang="fr-FR" sz="2400" dirty="0"/>
              <a:t> Data </a:t>
            </a:r>
            <a:r>
              <a:rPr lang="fr-FR" sz="2400" dirty="0" err="1"/>
              <a:t>Integrality</a:t>
            </a:r>
            <a:endParaRPr lang="fr-F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Block </a:t>
            </a:r>
            <a:r>
              <a:rPr lang="fr-FR" sz="2400" dirty="0" err="1"/>
              <a:t>unauthorized</a:t>
            </a:r>
            <a:r>
              <a:rPr lang="fr-FR" sz="2400" dirty="0"/>
              <a:t>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3929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78658" y="2089549"/>
            <a:ext cx="99338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SQLite has no way to defend open the database file and overwrite </a:t>
            </a:r>
            <a:r>
              <a:rPr lang="en-US" sz="2400" dirty="0" smtClean="0"/>
              <a:t>it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best solution for storing sensitive data in SQLite is to encrypt it before storage</a:t>
            </a:r>
            <a:r>
              <a:rPr lang="en-US" sz="2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/>
              <a:t>you prefer not to encrypt the data yourself, SQLite has an extension called </a:t>
            </a:r>
            <a:r>
              <a:rPr lang="en-US" sz="2400" dirty="0" err="1"/>
              <a:t>SQLCipher</a:t>
            </a:r>
            <a:r>
              <a:rPr lang="en-US" sz="2400" dirty="0"/>
              <a:t> that will perform encryption. the community edition is open source.</a:t>
            </a:r>
            <a:endParaRPr lang="fr-FR" sz="24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025434" y="396969"/>
            <a:ext cx="84402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Security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19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875087" y="426851"/>
            <a:ext cx="901101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Permissions in SQLite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274" y="3475972"/>
            <a:ext cx="10720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srgbClr val="287C6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0803" y="2224268"/>
            <a:ext cx="101139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SQLite</a:t>
            </a:r>
            <a:r>
              <a:rPr lang="fr-FR" sz="2400" dirty="0"/>
              <a:t> </a:t>
            </a:r>
            <a:r>
              <a:rPr lang="fr-FR" sz="2400" dirty="0" err="1"/>
              <a:t>does</a:t>
            </a:r>
            <a:r>
              <a:rPr lang="fr-FR" sz="2400" dirty="0"/>
              <a:t> not </a:t>
            </a:r>
            <a:r>
              <a:rPr lang="fr-FR" sz="2400" dirty="0" err="1"/>
              <a:t>provide</a:t>
            </a:r>
            <a:r>
              <a:rPr lang="fr-FR" sz="2400" dirty="0"/>
              <a:t> a control </a:t>
            </a:r>
            <a:r>
              <a:rPr lang="fr-FR" sz="2400" dirty="0" err="1"/>
              <a:t>mechanism</a:t>
            </a:r>
            <a:r>
              <a:rPr lang="fr-FR" sz="2400" dirty="0"/>
              <a:t> to </a:t>
            </a:r>
            <a:r>
              <a:rPr lang="fr-FR" sz="2400" dirty="0" err="1"/>
              <a:t>access</a:t>
            </a:r>
            <a:r>
              <a:rPr lang="fr-FR" sz="2400" dirty="0"/>
              <a:t> permissions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The </a:t>
            </a:r>
            <a:r>
              <a:rPr lang="fr-FR" sz="2400" dirty="0" err="1"/>
              <a:t>only</a:t>
            </a:r>
            <a:r>
              <a:rPr lang="fr-FR" sz="2400" dirty="0"/>
              <a:t> Access Permission </a:t>
            </a:r>
            <a:r>
              <a:rPr lang="fr-FR" sz="2400" dirty="0" err="1"/>
              <a:t>is</a:t>
            </a:r>
            <a:r>
              <a:rPr lang="fr-FR" sz="2400" dirty="0"/>
              <a:t> the one </a:t>
            </a:r>
            <a:r>
              <a:rPr lang="fr-FR" sz="2400" dirty="0" err="1"/>
              <a:t>provided</a:t>
            </a:r>
            <a:r>
              <a:rPr lang="fr-FR" sz="2400" dirty="0"/>
              <a:t> by the Operating System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181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025434" y="396969"/>
            <a:ext cx="84402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the lack of SQLite Access Rights?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8658" y="2089549"/>
            <a:ext cx="99338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prstClr val="black"/>
                </a:solidFill>
              </a:rPr>
              <a:t>Number</a:t>
            </a:r>
            <a:r>
              <a:rPr lang="fr-FR" sz="2400" dirty="0">
                <a:solidFill>
                  <a:prstClr val="black"/>
                </a:solidFill>
              </a:rPr>
              <a:t> of </a:t>
            </a:r>
            <a:r>
              <a:rPr lang="fr-FR" sz="2400" dirty="0" err="1">
                <a:solidFill>
                  <a:prstClr val="black"/>
                </a:solidFill>
              </a:rPr>
              <a:t>users</a:t>
            </a:r>
            <a:r>
              <a:rPr lang="fr-FR" sz="2400" dirty="0">
                <a:solidFill>
                  <a:prstClr val="black"/>
                </a:solidFill>
              </a:rPr>
              <a:t> </a:t>
            </a:r>
            <a:r>
              <a:rPr lang="fr-FR" sz="2400" dirty="0" err="1">
                <a:solidFill>
                  <a:prstClr val="black"/>
                </a:solidFill>
              </a:rPr>
              <a:t>is</a:t>
            </a:r>
            <a:r>
              <a:rPr lang="fr-FR" sz="2400" dirty="0">
                <a:solidFill>
                  <a:prstClr val="black"/>
                </a:solidFill>
              </a:rPr>
              <a:t> Limited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Considered to be structured system files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Very low probability of attack or intrusion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srgbClr val="BF72CC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B05F1-21EE-4387-85D9-6B69E064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66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47680" y="400828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Definition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3265" y="1410355"/>
            <a:ext cx="1088283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Created by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Richard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Hipp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anose="020F0502020204030204" pitchFamily="34" charset="0"/>
                <a:cs typeface="Arial" panose="020B0604020202020204" pitchFamily="34" charset="0"/>
              </a:rPr>
              <a:t>Written </a:t>
            </a: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in C and </a:t>
            </a:r>
            <a:r>
              <a:rPr lang="en-US" sz="2400" dirty="0" err="1">
                <a:latin typeface="Calibri" panose="020F0502020204030204" pitchFamily="34" charset="0"/>
                <a:cs typeface="Arial" panose="020B0604020202020204" pitchFamily="34" charset="0"/>
              </a:rPr>
              <a:t>queryable</a:t>
            </a: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 with conventional SQL</a:t>
            </a:r>
            <a:r>
              <a:rPr lang="en-US" sz="2400" dirty="0" smtClean="0">
                <a:latin typeface="Calibri" panose="020F0502020204030204" pitchFamily="34" charset="0"/>
                <a:cs typeface="Arial" panose="020B0604020202020204" pitchFamily="34" charset="0"/>
              </a:rPr>
              <a:t>,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Is </a:t>
            </a:r>
            <a:r>
              <a:rPr lang="en-US" sz="2400" dirty="0"/>
              <a:t>an embeddable open source </a:t>
            </a:r>
            <a:r>
              <a:rPr lang="en-US" sz="2400" dirty="0" smtClean="0"/>
              <a:t>database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Does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not reproduce the usual client-server scheme but is directly integrated into programs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.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67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832731" y="468245"/>
            <a:ext cx="37454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kumimoji="0" lang="fr-FR" sz="3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sage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0673" y="1407339"/>
            <a:ext cx="996419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SQLite is among the most used database engines in the world and can be found in:</a:t>
            </a:r>
            <a:endParaRPr kumimoji="0" lang="fr-F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0673" y="2815205"/>
            <a:ext cx="10123125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Android mobile applications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</a:rPr>
              <a:t>Many consumer software such as Firefox, Skype, Adobe ...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</a:rPr>
              <a:t>Embedded systems (cell phones, televisions, cameras, planes, medical devices, etc.)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575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2396</TotalTime>
  <Words>1919</Words>
  <Application>Microsoft Office PowerPoint</Application>
  <PresentationFormat>Widescreen</PresentationFormat>
  <Paragraphs>399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93" baseType="lpstr">
      <vt:lpstr>游ゴシック</vt:lpstr>
      <vt:lpstr>Arial</vt:lpstr>
      <vt:lpstr>Calibri</vt:lpstr>
      <vt:lpstr>Calibri (Body)</vt:lpstr>
      <vt:lpstr>Calibri Light</vt:lpstr>
      <vt:lpstr>Constantia</vt:lpstr>
      <vt:lpstr>Courier New</vt:lpstr>
      <vt:lpstr>Lao UI</vt:lpstr>
      <vt:lpstr>Lato Black</vt:lpstr>
      <vt:lpstr>Segoe UI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Utilisateur Windows</dc:creator>
  <cp:lastModifiedBy>Utilisateur Windows</cp:lastModifiedBy>
  <cp:revision>275</cp:revision>
  <dcterms:created xsi:type="dcterms:W3CDTF">2018-11-23T17:28:28Z</dcterms:created>
  <dcterms:modified xsi:type="dcterms:W3CDTF">2021-03-09T11:53:55Z</dcterms:modified>
</cp:coreProperties>
</file>