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81"/>
  </p:notesMasterIdLst>
  <p:handoutMasterIdLst>
    <p:handoutMasterId r:id="rId82"/>
  </p:handoutMasterIdLst>
  <p:sldIdLst>
    <p:sldId id="257" r:id="rId2"/>
    <p:sldId id="258" r:id="rId3"/>
    <p:sldId id="259" r:id="rId4"/>
    <p:sldId id="266" r:id="rId5"/>
    <p:sldId id="341" r:id="rId6"/>
    <p:sldId id="340" r:id="rId7"/>
    <p:sldId id="344" r:id="rId8"/>
    <p:sldId id="267" r:id="rId9"/>
    <p:sldId id="269" r:id="rId10"/>
    <p:sldId id="343" r:id="rId11"/>
    <p:sldId id="264" r:id="rId12"/>
    <p:sldId id="279" r:id="rId13"/>
    <p:sldId id="345" r:id="rId14"/>
    <p:sldId id="313" r:id="rId15"/>
    <p:sldId id="346" r:id="rId16"/>
    <p:sldId id="347" r:id="rId17"/>
    <p:sldId id="348" r:id="rId18"/>
    <p:sldId id="260" r:id="rId19"/>
    <p:sldId id="276" r:id="rId20"/>
    <p:sldId id="311" r:id="rId21"/>
    <p:sldId id="261" r:id="rId22"/>
    <p:sldId id="315" r:id="rId23"/>
    <p:sldId id="283" r:id="rId24"/>
    <p:sldId id="287" r:id="rId25"/>
    <p:sldId id="285" r:id="rId26"/>
    <p:sldId id="317" r:id="rId27"/>
    <p:sldId id="286" r:id="rId28"/>
    <p:sldId id="318" r:id="rId29"/>
    <p:sldId id="319" r:id="rId30"/>
    <p:sldId id="288" r:id="rId31"/>
    <p:sldId id="320" r:id="rId32"/>
    <p:sldId id="289" r:id="rId33"/>
    <p:sldId id="321" r:id="rId34"/>
    <p:sldId id="291" r:id="rId35"/>
    <p:sldId id="290" r:id="rId36"/>
    <p:sldId id="323" r:id="rId37"/>
    <p:sldId id="292" r:id="rId38"/>
    <p:sldId id="324" r:id="rId39"/>
    <p:sldId id="325" r:id="rId40"/>
    <p:sldId id="326" r:id="rId41"/>
    <p:sldId id="293" r:id="rId42"/>
    <p:sldId id="294" r:id="rId43"/>
    <p:sldId id="327" r:id="rId44"/>
    <p:sldId id="322" r:id="rId45"/>
    <p:sldId id="310" r:id="rId46"/>
    <p:sldId id="297" r:id="rId47"/>
    <p:sldId id="330" r:id="rId48"/>
    <p:sldId id="329" r:id="rId49"/>
    <p:sldId id="296" r:id="rId50"/>
    <p:sldId id="298" r:id="rId51"/>
    <p:sldId id="331" r:id="rId52"/>
    <p:sldId id="299" r:id="rId53"/>
    <p:sldId id="332" r:id="rId54"/>
    <p:sldId id="328" r:id="rId55"/>
    <p:sldId id="307" r:id="rId56"/>
    <p:sldId id="334" r:id="rId57"/>
    <p:sldId id="308" r:id="rId58"/>
    <p:sldId id="295" r:id="rId59"/>
    <p:sldId id="301" r:id="rId60"/>
    <p:sldId id="304" r:id="rId61"/>
    <p:sldId id="314" r:id="rId62"/>
    <p:sldId id="302" r:id="rId63"/>
    <p:sldId id="303" r:id="rId64"/>
    <p:sldId id="305" r:id="rId65"/>
    <p:sldId id="306" r:id="rId66"/>
    <p:sldId id="270" r:id="rId67"/>
    <p:sldId id="273" r:id="rId68"/>
    <p:sldId id="274" r:id="rId69"/>
    <p:sldId id="263" r:id="rId70"/>
    <p:sldId id="278" r:id="rId71"/>
    <p:sldId id="336" r:id="rId72"/>
    <p:sldId id="335" r:id="rId73"/>
    <p:sldId id="337" r:id="rId74"/>
    <p:sldId id="338" r:id="rId75"/>
    <p:sldId id="262" r:id="rId76"/>
    <p:sldId id="277" r:id="rId77"/>
    <p:sldId id="339" r:id="rId78"/>
    <p:sldId id="281" r:id="rId79"/>
    <p:sldId id="282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EE5"/>
    <a:srgbClr val="3DBF9C"/>
    <a:srgbClr val="FE9016"/>
    <a:srgbClr val="FFE575"/>
    <a:srgbClr val="E0ED93"/>
    <a:srgbClr val="A1B81F"/>
    <a:srgbClr val="0087AF"/>
    <a:srgbClr val="E6E6E6"/>
    <a:srgbClr val="C00000"/>
    <a:srgbClr val="E2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10/03/2021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10/03/2021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1371600" fontAlgn="base">
              <a:spcAft>
                <a:spcPct val="0"/>
              </a:spcAf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lang="ja-JP" altLang="en-US" sz="1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私たちはアルジェリア人です</a:t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OUTHMANE </a:t>
            </a:r>
            <a:r>
              <a:rPr lang="ja-JP" altLang="en-US" sz="100" dirty="0"/>
              <a:t>やめてください</a:t>
            </a:r>
            <a:endParaRPr lang="fr-FR" sz="100" dirty="0"/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</a:t>
            </a:r>
            <a:r>
              <a:rPr kumimoji="0" lang="fr-FR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AEK </a:t>
            </a:r>
            <a:r>
              <a:rPr lang="ja-JP" altLang="en-US" sz="100" b="1" dirty="0"/>
              <a:t>お前はもう死んでいる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17713" y="1002030"/>
            <a:ext cx="12192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6725" y="2247502"/>
            <a:ext cx="10123125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designed to be fast, portable, and reliable and  whether you’re storing only kilobytes of data or multi-gigabyte blobs.</a:t>
            </a:r>
          </a:p>
          <a:p>
            <a:pPr lvl="1">
              <a:lnSpc>
                <a:spcPct val="200000"/>
              </a:lnSpc>
              <a:defRPr/>
            </a:pP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9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Advantages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</a:t>
            </a:r>
          </a:p>
          <a:p>
            <a:pPr algn="r"/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disadvantages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626236" y="1410355"/>
            <a:ext cx="92547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Open source.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Its small size.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Easy</a:t>
            </a:r>
            <a:r>
              <a:rPr lang="fr-FR" sz="2400" dirty="0"/>
              <a:t> to </a:t>
            </a:r>
            <a:r>
              <a:rPr lang="fr-FR" sz="2400" dirty="0" err="1"/>
              <a:t>install</a:t>
            </a:r>
            <a:endParaRPr lang="fr-F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No </a:t>
            </a:r>
            <a:r>
              <a:rPr lang="fr-FR" sz="2400" dirty="0" err="1"/>
              <a:t>need</a:t>
            </a:r>
            <a:r>
              <a:rPr lang="fr-FR" sz="2400" dirty="0"/>
              <a:t> a lot of configuration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coding problems.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Fast</a:t>
            </a:r>
            <a:r>
              <a:rPr lang="fr-FR" sz="2400" dirty="0"/>
              <a:t> </a:t>
            </a:r>
            <a:r>
              <a:rPr lang="fr-FR" sz="2400" dirty="0" err="1"/>
              <a:t>Development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database is only one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call and query code is easy.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included</a:t>
            </a:r>
            <a:r>
              <a:rPr lang="fr-FR" sz="2400" dirty="0"/>
              <a:t> in an application.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Supports database size up to 281 TB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Easy transfer of data from one provider to another.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be used on sites that do not support MySQL.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Avaliable</a:t>
            </a:r>
            <a:r>
              <a:rPr lang="fr-FR" sz="2400" dirty="0"/>
              <a:t> for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programing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(</a:t>
            </a:r>
            <a:r>
              <a:rPr lang="fr-FR" sz="2400" dirty="0" err="1"/>
              <a:t>java,c</a:t>
            </a:r>
            <a:r>
              <a:rPr lang="fr-FR" sz="2400" dirty="0"/>
              <a:t>++,PHP…).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2198016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41533" y="227061"/>
            <a:ext cx="320471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Disadventages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7" y="1659203"/>
            <a:ext cx="9065623" cy="398395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Can’t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have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acces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restrictions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such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as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grant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/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revoke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>
                <a:latin typeface="Calibri (Body)"/>
                <a:cs typeface="Lao UI" panose="020B0502040204020203" pitchFamily="34" charset="0"/>
              </a:rPr>
              <a:t>Not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recommended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for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big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databases</a:t>
            </a:r>
            <a:r>
              <a:rPr lang="en-US" sz="2200" dirty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The maximum number of columns in one table is 2000 columns, you can increase it at the time of compiling the program.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SQL statement is only limited to a million bytes.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The maximum number of tables in the Join clause is 64 tables.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Its performance is poor when working on networks</a:t>
            </a:r>
            <a:endParaRPr lang="fr-FR" sz="2200" dirty="0">
              <a:latin typeface="Calibri (Body)"/>
              <a:cs typeface="Lao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r>
              <a:rPr lang="fr-FR" dirty="0"/>
              <a:t> </a:t>
            </a:r>
            <a:r>
              <a:rPr lang="fr-FR" sz="100" dirty="0"/>
              <a:t>oh yeah </a:t>
            </a:r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5186" y="2051918"/>
            <a:ext cx="1035319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both are open-source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SQLite is a public domain . It is an “embedded” database which means the database engine runs as a part of your app "server-less".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is a database server so you have to install it somewhere and then connect to it from your app , so is PostgreSQL 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SQLite supports only five types: BLOB, NULL, INTEGER, TEXT, REAL, and about the size it's so small, less than 2 MB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and PostgreSQL support almost everything. and the size they are much larger in size than the SQLite.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97" y="39189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/>
              <a:t>SQLite vs ( MySQL &amp; PostgreSQL )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186" y="810866"/>
            <a:ext cx="9980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is so much to say about these databases apart, and there are reasons to favor one over another, depending on the use case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0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986440" y="705394"/>
            <a:ext cx="502092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00" dirty="0"/>
              <a:t>When Do We Use SQLite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3154" y="2463264"/>
            <a:ext cx="9511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Education and Training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Internal or temporary databases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Data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Application file format</a:t>
            </a:r>
          </a:p>
        </p:txBody>
      </p:sp>
    </p:spTree>
    <p:extLst>
      <p:ext uri="{BB962C8B-B14F-4D97-AF65-F5344CB8AC3E}">
        <p14:creationId xmlns:p14="http://schemas.microsoft.com/office/powerpoint/2010/main" val="320062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879070" y="2473174"/>
            <a:ext cx="1030224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is separated from the application by a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When Many concurrent writers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High-volume Websites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Where high-security features are required for data access.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Apps that SQLite doesn’t support</a:t>
            </a:r>
          </a:p>
          <a:p>
            <a:endParaRPr lang="en-US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820D017-66B4-4028-A7F9-98CEB8A521D8}"/>
              </a:ext>
            </a:extLst>
          </p:cNvPr>
          <p:cNvSpPr txBox="1"/>
          <p:nvPr/>
        </p:nvSpPr>
        <p:spPr>
          <a:xfrm>
            <a:off x="3112618" y="759822"/>
            <a:ext cx="596676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00" dirty="0"/>
              <a:t>When Do We </a:t>
            </a:r>
            <a:r>
              <a:rPr lang="en-US" sz="3700" dirty="0">
                <a:solidFill>
                  <a:srgbClr val="FF0000"/>
                </a:solidFill>
              </a:rPr>
              <a:t>NOT</a:t>
            </a:r>
            <a:r>
              <a:rPr lang="en-US" sz="3700" dirty="0"/>
              <a:t> Use SQLite </a:t>
            </a:r>
          </a:p>
        </p:txBody>
      </p:sp>
    </p:spTree>
    <p:extLst>
      <p:ext uri="{BB962C8B-B14F-4D97-AF65-F5344CB8AC3E}">
        <p14:creationId xmlns:p14="http://schemas.microsoft.com/office/powerpoint/2010/main" val="167787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103564" y="274291"/>
            <a:ext cx="136147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4004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2488" y="1219206"/>
            <a:ext cx="244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87AF"/>
                </a:solidFill>
              </a:rPr>
              <a:t>SQLite</a:t>
            </a:r>
            <a:r>
              <a:rPr lang="fr-FR" sz="32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60194"/>
            <a:ext cx="1005191" cy="859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7" y="2179011"/>
            <a:ext cx="2355829" cy="132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6" y="2356401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51" y="4602796"/>
            <a:ext cx="1885161" cy="966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74" y="4566806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507622"/>
            <a:ext cx="225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DB Browser for SQLite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7943" y="592541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86613" y="353134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3577" y="3507622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6223" y="5925417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0" y="201688"/>
            <a:ext cx="121920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41595" y="1360977"/>
            <a:ext cx="7362918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 &amp;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Advantages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disadvantages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Chosen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tools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Languages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&amp; Interfaces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DDL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DML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DCL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TCL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Metadata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Security and Access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Permisions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653015" y="150416"/>
            <a:ext cx="516190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DB 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3224" y="1576645"/>
            <a:ext cx="34595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We will use the DB </a:t>
            </a:r>
            <a:r>
              <a:rPr lang="en-US" sz="2200" dirty="0" err="1"/>
              <a:t>brower</a:t>
            </a:r>
            <a:r>
              <a:rPr lang="en-US" sz="2200" dirty="0"/>
              <a:t> for SQLite in this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err="1"/>
              <a:t>It’s</a:t>
            </a:r>
            <a:r>
              <a:rPr lang="fr-FR" sz="2200" dirty="0"/>
              <a:t> an open source and </a:t>
            </a:r>
            <a:r>
              <a:rPr lang="fr-FR" sz="2200" dirty="0" err="1"/>
              <a:t>visual</a:t>
            </a:r>
            <a:r>
              <a:rPr lang="fr-FR" sz="2200" dirty="0"/>
              <a:t> </a:t>
            </a:r>
            <a:r>
              <a:rPr lang="fr-FR" sz="2200" dirty="0" err="1"/>
              <a:t>Tool</a:t>
            </a:r>
            <a:r>
              <a:rPr lang="fr-FR" sz="2200" dirty="0"/>
              <a:t>.</a:t>
            </a:r>
            <a:r>
              <a:rPr lang="en-US" sz="2200" dirty="0"/>
              <a:t> </a:t>
            </a:r>
            <a:endParaRPr lang="fr-FR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08" y="1206501"/>
            <a:ext cx="8778892" cy="56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02183" y="287393"/>
            <a:ext cx="395804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Table.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Index.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Vue.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>
                <a:solidFill>
                  <a:prstClr val="black"/>
                </a:solidFill>
              </a:rPr>
              <a:t>Triggers.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5026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Save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 “ to save the table </a:t>
            </a:r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Right-click on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table </a:t>
            </a:r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types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ok to save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511337"/>
            <a:ext cx="4085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“alter table”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</a:t>
            </a:r>
          </a:p>
          <a:p>
            <a:pPr lvl="0" algn="r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30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262" y="1331493"/>
            <a:ext cx="3465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yes  </a:t>
            </a:r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31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2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" y="16593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30" y="15454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Then 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5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7369" y="2070758"/>
            <a:ext cx="9548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A Database Management System (DBMS) is a software package designed to store, retrieve, define, and manage data in a database.</a:t>
            </a: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The DBMS manages incoming data, organizes it, and provides ways for the data to be modified or extracted by users or other programs.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en-GB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4692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/>
              <a:t>Data </a:t>
            </a:r>
            <a:r>
              <a:rPr lang="it-IT" sz="2400" dirty="0"/>
              <a:t>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1674845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28309" y="280430"/>
            <a:ext cx="312202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F9B2-2E14-45FC-BE07-77A6FB6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97" y="1091380"/>
            <a:ext cx="7724603" cy="577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76" y="1632857"/>
            <a:ext cx="4390433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add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your data </a:t>
            </a:r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41371" y="228096"/>
            <a:ext cx="34616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FE180-6231-482F-8324-85AEC016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039046"/>
            <a:ext cx="8032955" cy="58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76" y="1632857"/>
            <a:ext cx="4111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“insert into”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492137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80560" y="218680"/>
            <a:ext cx="34355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US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US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86AEC0-F206-431C-9EDF-0580E0F4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029630"/>
            <a:ext cx="8082116" cy="5828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- And you will see the data in this table  </a:t>
            </a:r>
          </a:p>
        </p:txBody>
      </p:sp>
    </p:spTree>
    <p:extLst>
      <p:ext uri="{BB962C8B-B14F-4D97-AF65-F5344CB8AC3E}">
        <p14:creationId xmlns:p14="http://schemas.microsoft.com/office/powerpoint/2010/main" val="325147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89120" y="292944"/>
            <a:ext cx="351390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GB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GB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963601-3258-4C03-9A58-F333988A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1103894"/>
            <a:ext cx="8013185" cy="5754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46365"/>
            <a:ext cx="3919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172157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55" y="1265968"/>
            <a:ext cx="6851775" cy="55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9287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45874" y="222779"/>
            <a:ext cx="301752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B75B4-A537-4361-9D65-74186DA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8" y="1033729"/>
            <a:ext cx="8025828" cy="582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- On browse data select the field you want to update and change the value and hit enter to save your changes </a:t>
            </a:r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15246" y="228064"/>
            <a:ext cx="29783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9912B0-57F4-4F62-8C96-737BB485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1" y="1039014"/>
            <a:ext cx="8052619" cy="5818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“Update”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data is updated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30310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58016" y="317401"/>
            <a:ext cx="383563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04154-D819-4F83-9373-09E6547A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16" y="1128351"/>
            <a:ext cx="7933984" cy="572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browse data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a row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delete the row  </a:t>
            </a:r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08705" y="254133"/>
            <a:ext cx="386681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47E16-68F9-4535-AAEB-10C225F6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1065083"/>
            <a:ext cx="8032955" cy="5792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“delete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row is deleted </a:t>
            </a:r>
          </a:p>
        </p:txBody>
      </p:sp>
    </p:spTree>
    <p:extLst>
      <p:ext uri="{BB962C8B-B14F-4D97-AF65-F5344CB8AC3E}">
        <p14:creationId xmlns:p14="http://schemas.microsoft.com/office/powerpoint/2010/main" val="460961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6828" y="2368622"/>
            <a:ext cx="7531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Access privileges Management doesn’t </a:t>
            </a:r>
          </a:p>
          <a:p>
            <a:pPr algn="ctr"/>
            <a:r>
              <a:rPr lang="en-US" sz="3600" dirty="0"/>
              <a:t>exist in SQLite we will explore this point </a:t>
            </a:r>
          </a:p>
          <a:p>
            <a:pPr algn="ctr"/>
            <a:r>
              <a:rPr lang="en-US" sz="3600" dirty="0"/>
              <a:t>further below.</a:t>
            </a:r>
            <a:endParaRPr lang="fr-FR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-410753" y="2786407"/>
            <a:ext cx="1310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</a:t>
            </a:r>
            <a:r>
              <a:rPr lang="fr-FR" sz="5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354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182245" y="16404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182245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8122" y="2315528"/>
            <a:ext cx="1045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UNLOCKED : No session </a:t>
            </a:r>
            <a:r>
              <a:rPr lang="fr-FR" sz="2200" dirty="0" err="1"/>
              <a:t>is</a:t>
            </a:r>
            <a:r>
              <a:rPr lang="fr-FR" sz="2200" dirty="0"/>
              <a:t> </a:t>
            </a:r>
            <a:r>
              <a:rPr lang="fr-FR" sz="2200" dirty="0" err="1"/>
              <a:t>doing</a:t>
            </a:r>
            <a:r>
              <a:rPr lang="fr-FR" sz="2200" dirty="0"/>
              <a:t> </a:t>
            </a:r>
            <a:r>
              <a:rPr lang="fr-FR" sz="2200" dirty="0" err="1"/>
              <a:t>anything</a:t>
            </a:r>
            <a:r>
              <a:rPr lang="fr-FR" sz="2200" dirty="0"/>
              <a:t> on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8120" y="2799600"/>
            <a:ext cx="10069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SHARED : In </a:t>
            </a:r>
            <a:r>
              <a:rPr lang="fr-FR" sz="2200" dirty="0" err="1"/>
              <a:t>this</a:t>
            </a:r>
            <a:r>
              <a:rPr lang="fr-FR" sz="2200" dirty="0"/>
              <a:t> state, </a:t>
            </a:r>
            <a:r>
              <a:rPr lang="fr-FR" sz="2200" dirty="0" err="1"/>
              <a:t>many</a:t>
            </a:r>
            <a:r>
              <a:rPr lang="fr-FR" sz="2200" dirty="0"/>
              <a:t> sessions can </a:t>
            </a:r>
            <a:r>
              <a:rPr lang="fr-FR" sz="2200" dirty="0" err="1"/>
              <a:t>read</a:t>
            </a:r>
            <a:r>
              <a:rPr lang="fr-FR" sz="2200" dirty="0"/>
              <a:t> data </a:t>
            </a:r>
            <a:r>
              <a:rPr lang="fr-FR" sz="2200" dirty="0" err="1"/>
              <a:t>simultaneously</a:t>
            </a:r>
            <a:r>
              <a:rPr lang="fr-FR" sz="2200" dirty="0"/>
              <a:t> but, none can </a:t>
            </a:r>
            <a:r>
              <a:rPr lang="fr-FR" sz="2200" dirty="0" err="1"/>
              <a:t>write</a:t>
            </a:r>
            <a:r>
              <a:rPr lang="fr-F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20" y="3594366"/>
            <a:ext cx="10459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RESERVED : One session at a time can </a:t>
            </a:r>
            <a:r>
              <a:rPr lang="fr-FR" sz="2200" dirty="0" err="1"/>
              <a:t>write</a:t>
            </a:r>
            <a:r>
              <a:rPr lang="fr-FR" sz="2200" dirty="0"/>
              <a:t> on the DB, </a:t>
            </a:r>
            <a:r>
              <a:rPr lang="fr-FR" sz="2200" dirty="0" err="1"/>
              <a:t>this</a:t>
            </a:r>
            <a:r>
              <a:rPr lang="fr-FR" sz="2200" dirty="0"/>
              <a:t> state can </a:t>
            </a:r>
            <a:r>
              <a:rPr lang="fr-FR" sz="2200" dirty="0" err="1"/>
              <a:t>coexist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the state SHARED, changes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stored</a:t>
            </a:r>
            <a:r>
              <a:rPr lang="fr-FR" sz="2200" dirty="0"/>
              <a:t> in cache and </a:t>
            </a:r>
            <a:r>
              <a:rPr lang="fr-FR" sz="2200" dirty="0" err="1"/>
              <a:t>won’t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modified</a:t>
            </a:r>
            <a:r>
              <a:rPr lang="fr-FR" sz="2200" dirty="0"/>
              <a:t> on the </a:t>
            </a:r>
            <a:r>
              <a:rPr lang="fr-FR" sz="2200" dirty="0" err="1"/>
              <a:t>disk</a:t>
            </a:r>
            <a:r>
              <a:rPr lang="fr-FR" sz="22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19771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There are 5 types of locks in SQLite, for </a:t>
            </a:r>
            <a:r>
              <a:rPr lang="fr-FR" sz="2400" dirty="0" err="1"/>
              <a:t>each</a:t>
            </a:r>
            <a:r>
              <a:rPr lang="fr-FR" sz="2400" dirty="0"/>
              <a:t> one of </a:t>
            </a:r>
            <a:r>
              <a:rPr lang="fr-FR" sz="2400" dirty="0" err="1"/>
              <a:t>them</a:t>
            </a:r>
            <a:r>
              <a:rPr lang="fr-FR" sz="2400" dirty="0"/>
              <a:t> </a:t>
            </a:r>
            <a:r>
              <a:rPr lang="fr-FR" sz="2400" dirty="0" err="1"/>
              <a:t>there’s</a:t>
            </a:r>
            <a:r>
              <a:rPr lang="fr-FR" sz="2400" dirty="0"/>
              <a:t> a lock </a:t>
            </a:r>
            <a:r>
              <a:rPr lang="fr-FR" sz="2400" dirty="0" err="1"/>
              <a:t>unless</a:t>
            </a:r>
            <a:r>
              <a:rPr lang="fr-FR" sz="2400" dirty="0"/>
              <a:t> the « </a:t>
            </a:r>
            <a:r>
              <a:rPr lang="fr-FR" sz="2400" dirty="0" err="1"/>
              <a:t>unlocked</a:t>
            </a:r>
            <a:r>
              <a:rPr lang="fr-FR" sz="2400" dirty="0"/>
              <a:t> » type </a:t>
            </a:r>
            <a:r>
              <a:rPr lang="fr-FR" sz="2400" dirty="0" err="1"/>
              <a:t>which</a:t>
            </a:r>
            <a:r>
              <a:rPr lang="fr-FR" sz="2400" dirty="0"/>
              <a:t> has no locks : 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5309318" y="283982"/>
            <a:ext cx="160709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Locks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6691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58</a:t>
            </a:fld>
            <a:endParaRPr lang="fr-FR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781BFAA-5628-481C-BA00-8C44A0592600}"/>
              </a:ext>
            </a:extLst>
          </p:cNvPr>
          <p:cNvSpPr txBox="1"/>
          <p:nvPr/>
        </p:nvSpPr>
        <p:spPr>
          <a:xfrm>
            <a:off x="1078120" y="4416992"/>
            <a:ext cx="1083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EXCLUSIVE : </a:t>
            </a:r>
            <a:r>
              <a:rPr lang="fr-FR" sz="2200" dirty="0" err="1"/>
              <a:t>Only</a:t>
            </a:r>
            <a:r>
              <a:rPr lang="fr-FR" sz="2200" dirty="0"/>
              <a:t> </a:t>
            </a:r>
            <a:r>
              <a:rPr lang="fr-FR" sz="2200" dirty="0" err="1"/>
              <a:t>when</a:t>
            </a:r>
            <a:r>
              <a:rPr lang="fr-FR" sz="2200" dirty="0"/>
              <a:t> a session tries to </a:t>
            </a:r>
            <a:r>
              <a:rPr lang="fr-FR" sz="2200" dirty="0" err="1"/>
              <a:t>validate</a:t>
            </a:r>
            <a:r>
              <a:rPr lang="fr-FR" sz="2200" dirty="0"/>
              <a:t> changes or transactions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CC72DD9-EF5A-401E-974D-8B3FE29752BA}"/>
              </a:ext>
            </a:extLst>
          </p:cNvPr>
          <p:cNvSpPr txBox="1"/>
          <p:nvPr/>
        </p:nvSpPr>
        <p:spPr>
          <a:xfrm>
            <a:off x="1078120" y="4901064"/>
            <a:ext cx="9254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PENDING : Is </a:t>
            </a:r>
            <a:r>
              <a:rPr lang="fr-FR" sz="2200" dirty="0" err="1"/>
              <a:t>when</a:t>
            </a:r>
            <a:r>
              <a:rPr lang="fr-FR" sz="2200" dirty="0"/>
              <a:t> the process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hold</a:t>
            </a:r>
            <a:r>
              <a:rPr lang="fr-FR" sz="2200" dirty="0"/>
              <a:t> the lock </a:t>
            </a:r>
            <a:r>
              <a:rPr lang="fr-FR" sz="2200" dirty="0" err="1"/>
              <a:t>would</a:t>
            </a:r>
            <a:r>
              <a:rPr lang="fr-FR" sz="2200" dirty="0"/>
              <a:t> like to </a:t>
            </a:r>
            <a:r>
              <a:rPr lang="fr-FR" sz="2200" dirty="0" err="1"/>
              <a:t>write</a:t>
            </a:r>
            <a:r>
              <a:rPr lang="fr-FR" sz="2200" dirty="0"/>
              <a:t> in the DB </a:t>
            </a:r>
            <a:r>
              <a:rPr lang="fr-FR" sz="2200" dirty="0" err="1"/>
              <a:t>when</a:t>
            </a:r>
            <a:r>
              <a:rPr lang="fr-FR" sz="2200" dirty="0"/>
              <a:t> possible and </a:t>
            </a:r>
            <a:r>
              <a:rPr lang="fr-FR" sz="2200" dirty="0" err="1"/>
              <a:t>waits</a:t>
            </a:r>
            <a:r>
              <a:rPr lang="fr-FR" sz="2200" dirty="0"/>
              <a:t> for all the </a:t>
            </a:r>
            <a:r>
              <a:rPr lang="fr-FR" sz="2200" dirty="0" err="1"/>
              <a:t>shared</a:t>
            </a:r>
            <a:r>
              <a:rPr lang="fr-FR" sz="2200" dirty="0"/>
              <a:t> locks are </a:t>
            </a:r>
            <a:r>
              <a:rPr lang="fr-FR" sz="2200" dirty="0" err="1"/>
              <a:t>deleted</a:t>
            </a:r>
            <a:r>
              <a:rPr lang="fr-FR" sz="2200" dirty="0"/>
              <a:t> </a:t>
            </a:r>
            <a:r>
              <a:rPr lang="fr-FR" sz="2200" dirty="0" err="1"/>
              <a:t>so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can </a:t>
            </a:r>
            <a:r>
              <a:rPr lang="fr-FR" sz="2200" dirty="0" err="1"/>
              <a:t>get</a:t>
            </a:r>
            <a:r>
              <a:rPr lang="fr-FR" sz="2200" dirty="0"/>
              <a:t> the 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3037" y="1586073"/>
            <a:ext cx="10180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DEFERRED : By default a transaction </a:t>
            </a:r>
            <a:r>
              <a:rPr lang="fr-FR" sz="2400" dirty="0" err="1"/>
              <a:t>is</a:t>
            </a:r>
            <a:r>
              <a:rPr lang="fr-FR" sz="2400" dirty="0"/>
              <a:t> DEFERRED (</a:t>
            </a:r>
            <a:r>
              <a:rPr lang="fr-FR" sz="2400" dirty="0" err="1"/>
              <a:t>doesn’t</a:t>
            </a:r>
            <a:r>
              <a:rPr lang="fr-FR" sz="2400" dirty="0"/>
              <a:t> </a:t>
            </a:r>
            <a:r>
              <a:rPr lang="fr-FR" sz="2400" dirty="0" err="1"/>
              <a:t>obtain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lock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necessairy</a:t>
            </a:r>
            <a:r>
              <a:rPr lang="fr-FR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037" y="2680944"/>
            <a:ext cx="101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IMMEDIATE : An IMMEDIATE transaction </a:t>
            </a:r>
            <a:r>
              <a:rPr lang="fr-FR" sz="2400" dirty="0" err="1"/>
              <a:t>gets</a:t>
            </a:r>
            <a:r>
              <a:rPr lang="fr-FR" sz="2400" dirty="0"/>
              <a:t> a RESERVED lock once the command BEGIN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executed</a:t>
            </a:r>
            <a:r>
              <a:rPr lang="fr-FR" sz="24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517" y="3738882"/>
            <a:ext cx="1018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EXCLUSIVE : An EXCLUSIVE transaction </a:t>
            </a:r>
            <a:r>
              <a:rPr lang="fr-FR" sz="2400" dirty="0" err="1"/>
              <a:t>gets</a:t>
            </a:r>
            <a:r>
              <a:rPr lang="fr-FR" sz="2400" dirty="0"/>
              <a:t> an EXCLUSIVE lock on the DB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guarantees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no </a:t>
            </a:r>
            <a:r>
              <a:rPr lang="fr-FR" sz="2400" dirty="0" err="1"/>
              <a:t>other</a:t>
            </a:r>
            <a:r>
              <a:rPr lang="fr-FR" sz="2400" dirty="0"/>
              <a:t> session </a:t>
            </a:r>
            <a:r>
              <a:rPr lang="fr-FR" sz="2400" dirty="0" err="1"/>
              <a:t>is</a:t>
            </a:r>
            <a:r>
              <a:rPr lang="fr-FR" sz="2400" dirty="0"/>
              <a:t> active in the DB and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write</a:t>
            </a:r>
            <a:r>
              <a:rPr lang="fr-FR" sz="2400" dirty="0"/>
              <a:t> or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no </a:t>
            </a:r>
            <a:r>
              <a:rPr lang="fr-FR" sz="2400" dirty="0" err="1"/>
              <a:t>conflicts</a:t>
            </a:r>
            <a:r>
              <a:rPr lang="fr-FR" sz="2400" dirty="0"/>
              <a:t>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935934" y="335433"/>
            <a:ext cx="413439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Transactions Types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140" y="2340854"/>
            <a:ext cx="4987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Proprietary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SQL Server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596672" y="1265968"/>
            <a:ext cx="5169888" cy="7065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DBMS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06343" y="2340854"/>
            <a:ext cx="4985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Free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</a:rPr>
              <a:t>MySQL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</a:rPr>
              <a:t>PostgreSQL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>
                <a:solidFill>
                  <a:prstClr val="black"/>
                </a:solidFill>
              </a:rPr>
              <a:t>MariaDB</a:t>
            </a: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Embedded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>
                <a:solidFill>
                  <a:prstClr val="black"/>
                </a:solidFill>
              </a:rPr>
              <a:t>SQLite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06501"/>
      </p:ext>
    </p:extLst>
  </p:cSld>
  <p:clrMapOvr>
    <a:masterClrMapping/>
  </p:clrMapOvr>
  <p:transition spd="med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214846" y="1101536"/>
            <a:ext cx="9000308" cy="54329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Two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writing is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297680" y="186278"/>
            <a:ext cx="4029372" cy="745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200FA6-B380-4D70-B465-A029DE2A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64" y="2820028"/>
            <a:ext cx="6113736" cy="353632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9761CE-F01E-476F-9534-38AF9FA7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" y="2820028"/>
            <a:ext cx="6028755" cy="35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>
          <a:xfrm>
            <a:off x="3261376" y="261055"/>
            <a:ext cx="566924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BEGIN EXCLUSIVE et COMMIT</a:t>
            </a:r>
            <a:endParaRPr lang="fr-FR" sz="3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640080" y="1360230"/>
            <a:ext cx="9888583" cy="42938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Two 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Read and Write are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3B2EE2-9207-45BE-8CCA-AC4ED1F2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483311"/>
            <a:ext cx="12068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031570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Deleted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user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has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Grade&lt;20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rollback to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Have the data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again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513909" y="193273"/>
            <a:ext cx="4990011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and 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06B770-89FC-491E-A61B-381D4015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34" y="1201783"/>
            <a:ext cx="9452666" cy="56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539385" y="94185"/>
            <a:ext cx="609867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100002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Creating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savepoints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rolling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back to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them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FA6F03-68AA-4926-861D-DAC95B23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82" y="1254034"/>
            <a:ext cx="8830218" cy="56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6369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Data insertion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violates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integrity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consraints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635624" y="266642"/>
            <a:ext cx="6971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F7C833-EF4E-4A24-BC43-A6A9F4F3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08" y="1227909"/>
            <a:ext cx="9031092" cy="56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58231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journal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of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transaction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trigger.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115521" y="192185"/>
            <a:ext cx="6296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Journalisation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TRIGGERS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DC9014-AAE9-4A99-8C04-917F4B2B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62" y="1407505"/>
            <a:ext cx="9423037" cy="54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299033" y="343212"/>
            <a:ext cx="77186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DBMS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739122"/>
            <a:ext cx="9933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400" y="1914192"/>
            <a:ext cx="8498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DBMS are just like any software, needs an interface to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047871" y="409044"/>
            <a:ext cx="7212234" cy="8109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interactive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 through command line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SQLite tools like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« </a:t>
            </a: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 DB Browser for SQLite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a Programmable interface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Which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is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SQLite DBMS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a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programming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language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with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8" y="1678417"/>
            <a:ext cx="10553291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Insertion,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Update in table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Kotlin language in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2409838"/>
            <a:ext cx="10475258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SQLite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introduction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576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75135" y="237404"/>
            <a:ext cx="2325188" cy="8409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1078342"/>
            <a:ext cx="8470900" cy="57796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05065"/>
            <a:ext cx="3619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“pragma </a:t>
            </a:r>
            <a:r>
              <a:rPr lang="en-US" sz="2400" dirty="0" err="1"/>
              <a:t>table_info</a:t>
            </a:r>
            <a:r>
              <a:rPr lang="en-US" sz="2400" dirty="0"/>
              <a:t>()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about the table “master”</a:t>
            </a:r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212968"/>
            <a:ext cx="8039099" cy="5645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46365"/>
            <a:ext cx="4000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 types that like table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the table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1669774746"/>
      </p:ext>
    </p:extLst>
  </p:cSld>
  <p:clrMapOvr>
    <a:masterClrMapping/>
  </p:clrMapOvr>
  <p:transition spd="med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11634" y="245524"/>
            <a:ext cx="2286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679665"/>
            <a:ext cx="401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1" y="1122680"/>
            <a:ext cx="826770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3754"/>
      </p:ext>
    </p:extLst>
  </p:cSld>
  <p:clrMapOvr>
    <a:masterClrMapping/>
  </p:clrMapOvr>
  <p:transition spd="med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46365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238695"/>
            <a:ext cx="8191500" cy="5619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" y="1109409"/>
            <a:ext cx="388620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same as the last slide </a:t>
            </a:r>
          </a:p>
        </p:txBody>
      </p:sp>
    </p:spTree>
    <p:extLst>
      <p:ext uri="{BB962C8B-B14F-4D97-AF65-F5344CB8AC3E}">
        <p14:creationId xmlns:p14="http://schemas.microsoft.com/office/powerpoint/2010/main" val="2806808841"/>
      </p:ext>
    </p:extLst>
  </p:cSld>
  <p:clrMapOvr>
    <a:masterClrMapping/>
  </p:clrMapOvr>
  <p:transition spd="med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977555"/>
            <a:ext cx="8521700" cy="5880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39965"/>
            <a:ext cx="37718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*” types index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the indexes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3793097641"/>
      </p:ext>
    </p:extLst>
  </p:cSld>
  <p:clrMapOvr>
    <a:masterClrMapping/>
  </p:clrMapOvr>
  <p:transition spd="med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0" y="2468893"/>
            <a:ext cx="934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</a:t>
            </a:r>
          </a:p>
          <a:p>
            <a:pPr algn="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497559" y="522179"/>
            <a:ext cx="775011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592" y="2100002"/>
            <a:ext cx="9874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/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Data </a:t>
            </a:r>
            <a:r>
              <a:rPr lang="fr-FR" sz="2400" dirty="0" err="1"/>
              <a:t>Integrality</a:t>
            </a: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Block </a:t>
            </a:r>
            <a:r>
              <a:rPr lang="fr-FR" sz="2400" dirty="0" err="1"/>
              <a:t>unauthorized</a:t>
            </a:r>
            <a:r>
              <a:rPr lang="fr-FR" sz="2400" dirty="0"/>
              <a:t>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8658" y="2089549"/>
            <a:ext cx="9933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SQLite has no way to defend open the database file and overwrite 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best solution for storing sensitive data in SQLite is to encrypt it before storage.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you prefer not to encrypt the data yourself, SQLite has an extension called </a:t>
            </a:r>
            <a:r>
              <a:rPr lang="en-US" sz="2400" dirty="0" err="1"/>
              <a:t>SQLCipher</a:t>
            </a:r>
            <a:r>
              <a:rPr lang="en-US" sz="2400" dirty="0"/>
              <a:t> that will perform encryption. the community edition is open source.</a:t>
            </a:r>
            <a:endParaRPr lang="fr-FR" sz="2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74" y="3475972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803" y="2224268"/>
            <a:ext cx="101139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SQLite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provide</a:t>
            </a:r>
            <a:r>
              <a:rPr lang="fr-FR" sz="2400" dirty="0"/>
              <a:t> a control </a:t>
            </a:r>
            <a:r>
              <a:rPr lang="fr-FR" sz="2400" dirty="0" err="1"/>
              <a:t>mechanism</a:t>
            </a:r>
            <a:r>
              <a:rPr lang="fr-FR" sz="2400" dirty="0"/>
              <a:t> to </a:t>
            </a:r>
            <a:r>
              <a:rPr lang="fr-FR" sz="2400" dirty="0" err="1"/>
              <a:t>access</a:t>
            </a:r>
            <a:r>
              <a:rPr lang="fr-FR" sz="2400" dirty="0"/>
              <a:t> permissions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The </a:t>
            </a:r>
            <a:r>
              <a:rPr lang="fr-FR" sz="2400" dirty="0" err="1"/>
              <a:t>only</a:t>
            </a:r>
            <a:r>
              <a:rPr lang="fr-FR" sz="2400" dirty="0"/>
              <a:t> Access Permission </a:t>
            </a:r>
            <a:r>
              <a:rPr lang="fr-FR" sz="2400" dirty="0" err="1"/>
              <a:t>is</a:t>
            </a:r>
            <a:r>
              <a:rPr lang="fr-FR" sz="2400" dirty="0"/>
              <a:t> the one </a:t>
            </a:r>
            <a:r>
              <a:rPr lang="fr-FR" sz="2400" dirty="0" err="1"/>
              <a:t>provided</a:t>
            </a:r>
            <a:r>
              <a:rPr lang="fr-FR" sz="2400" dirty="0"/>
              <a:t> by the Operating System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the lack of SQLite Access Rights?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89549"/>
            <a:ext cx="9933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Number</a:t>
            </a:r>
            <a:r>
              <a:rPr lang="fr-FR" sz="2400" dirty="0">
                <a:solidFill>
                  <a:prstClr val="black"/>
                </a:solidFill>
              </a:rPr>
              <a:t> of </a:t>
            </a:r>
            <a:r>
              <a:rPr lang="fr-FR" sz="2400" dirty="0" err="1">
                <a:solidFill>
                  <a:prstClr val="black"/>
                </a:solidFill>
              </a:rPr>
              <a:t>users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is</a:t>
            </a:r>
            <a:r>
              <a:rPr lang="fr-FR" sz="2400" dirty="0">
                <a:solidFill>
                  <a:prstClr val="black"/>
                </a:solidFill>
              </a:rPr>
              <a:t> Limited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Considered to be structured system files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Very low probability of attack or intrusion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srgbClr val="BF72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1485" y="1049861"/>
            <a:ext cx="10882835" cy="589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SQLite is a software library that provides relational database management system, the lite in SQLite means that it is lightweight when setting it up, administrating it and its required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ressources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Dr Richard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Written in C and </a:t>
            </a:r>
            <a:r>
              <a:rPr lang="en-US" sz="2400" dirty="0" err="1">
                <a:latin typeface="Calibri" panose="020F0502020204030204" pitchFamily="34" charset="0"/>
                <a:cs typeface="Arial" panose="020B0604020202020204" pitchFamily="34" charset="0"/>
              </a:rPr>
              <a:t>queryable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 with conventional SQL,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Is an embeddable open source 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Does not reproduce the usual client-server scheme but is directly integrated into programs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sage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2850</TotalTime>
  <Words>1942</Words>
  <Application>Microsoft Office PowerPoint</Application>
  <PresentationFormat>Grand écran</PresentationFormat>
  <Paragraphs>404</Paragraphs>
  <Slides>79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79</vt:i4>
      </vt:variant>
    </vt:vector>
  </HeadingPairs>
  <TitlesOfParts>
    <vt:vector size="91" baseType="lpstr">
      <vt:lpstr>Arial</vt:lpstr>
      <vt:lpstr>Calibri</vt:lpstr>
      <vt:lpstr>Calibri (Body)</vt:lpstr>
      <vt:lpstr>Calibri Light</vt:lpstr>
      <vt:lpstr>Constantia</vt:lpstr>
      <vt:lpstr>Courier New</vt:lpstr>
      <vt:lpstr>Lao UI</vt:lpstr>
      <vt:lpstr>Lato Black</vt:lpstr>
      <vt:lpstr>Segoe UI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Yoga</cp:lastModifiedBy>
  <cp:revision>289</cp:revision>
  <dcterms:created xsi:type="dcterms:W3CDTF">2018-11-23T17:28:28Z</dcterms:created>
  <dcterms:modified xsi:type="dcterms:W3CDTF">2021-03-10T19:57:31Z</dcterms:modified>
</cp:coreProperties>
</file>