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72"/>
  </p:notesMasterIdLst>
  <p:handoutMasterIdLst>
    <p:handoutMasterId r:id="rId73"/>
  </p:handoutMasterIdLst>
  <p:sldIdLst>
    <p:sldId id="257" r:id="rId2"/>
    <p:sldId id="258" r:id="rId3"/>
    <p:sldId id="259" r:id="rId4"/>
    <p:sldId id="266" r:id="rId5"/>
    <p:sldId id="267" r:id="rId6"/>
    <p:sldId id="269" r:id="rId7"/>
    <p:sldId id="260" r:id="rId8"/>
    <p:sldId id="276" r:id="rId9"/>
    <p:sldId id="311" r:id="rId10"/>
    <p:sldId id="312" r:id="rId11"/>
    <p:sldId id="261" r:id="rId12"/>
    <p:sldId id="315" r:id="rId13"/>
    <p:sldId id="283" r:id="rId14"/>
    <p:sldId id="287" r:id="rId15"/>
    <p:sldId id="285" r:id="rId16"/>
    <p:sldId id="317" r:id="rId17"/>
    <p:sldId id="286" r:id="rId18"/>
    <p:sldId id="318" r:id="rId19"/>
    <p:sldId id="319" r:id="rId20"/>
    <p:sldId id="288" r:id="rId21"/>
    <p:sldId id="320" r:id="rId22"/>
    <p:sldId id="289" r:id="rId23"/>
    <p:sldId id="321" r:id="rId24"/>
    <p:sldId id="291" r:id="rId25"/>
    <p:sldId id="290" r:id="rId26"/>
    <p:sldId id="323" r:id="rId27"/>
    <p:sldId id="292" r:id="rId28"/>
    <p:sldId id="324" r:id="rId29"/>
    <p:sldId id="325" r:id="rId30"/>
    <p:sldId id="326" r:id="rId31"/>
    <p:sldId id="293" r:id="rId32"/>
    <p:sldId id="294" r:id="rId33"/>
    <p:sldId id="327" r:id="rId34"/>
    <p:sldId id="322" r:id="rId35"/>
    <p:sldId id="310" r:id="rId36"/>
    <p:sldId id="297" r:id="rId37"/>
    <p:sldId id="330" r:id="rId38"/>
    <p:sldId id="329" r:id="rId39"/>
    <p:sldId id="296" r:id="rId40"/>
    <p:sldId id="298" r:id="rId41"/>
    <p:sldId id="331" r:id="rId42"/>
    <p:sldId id="299" r:id="rId43"/>
    <p:sldId id="332" r:id="rId44"/>
    <p:sldId id="328" r:id="rId45"/>
    <p:sldId id="307" r:id="rId46"/>
    <p:sldId id="334" r:id="rId47"/>
    <p:sldId id="308" r:id="rId48"/>
    <p:sldId id="270" r:id="rId49"/>
    <p:sldId id="273" r:id="rId50"/>
    <p:sldId id="274" r:id="rId51"/>
    <p:sldId id="262" r:id="rId52"/>
    <p:sldId id="277" r:id="rId53"/>
    <p:sldId id="281" r:id="rId54"/>
    <p:sldId id="282" r:id="rId55"/>
    <p:sldId id="263" r:id="rId56"/>
    <p:sldId id="278" r:id="rId57"/>
    <p:sldId id="335" r:id="rId58"/>
    <p:sldId id="336" r:id="rId59"/>
    <p:sldId id="295" r:id="rId60"/>
    <p:sldId id="301" r:id="rId61"/>
    <p:sldId id="302" r:id="rId62"/>
    <p:sldId id="304" r:id="rId63"/>
    <p:sldId id="314" r:id="rId64"/>
    <p:sldId id="303" r:id="rId65"/>
    <p:sldId id="305" r:id="rId66"/>
    <p:sldId id="306" r:id="rId67"/>
    <p:sldId id="264" r:id="rId68"/>
    <p:sldId id="279" r:id="rId69"/>
    <p:sldId id="313" r:id="rId70"/>
    <p:sldId id="26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EE5"/>
    <a:srgbClr val="3DBF9C"/>
    <a:srgbClr val="FE9016"/>
    <a:srgbClr val="FFE575"/>
    <a:srgbClr val="E0ED93"/>
    <a:srgbClr val="A1B81F"/>
    <a:srgbClr val="0087AF"/>
    <a:srgbClr val="E6E6E6"/>
    <a:srgbClr val="C000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27/02/2021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27/02/2021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fif"/><Relationship Id="rId5" Type="http://schemas.openxmlformats.org/officeDocument/2006/relationships/image" Target="../media/image7.jfif"/><Relationship Id="rId4" Type="http://schemas.openxmlformats.org/officeDocument/2006/relationships/image" Target="../media/image6.jf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3716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</a:t>
            </a:r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88857" y="1046052"/>
            <a:ext cx="4889543" cy="13491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548514" y="415829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Installation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281446"/>
            <a:ext cx="4791744" cy="3724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305348"/>
            <a:ext cx="4572638" cy="3543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3" y="1305348"/>
            <a:ext cx="4563112" cy="3515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69" y="1305348"/>
            <a:ext cx="4544059" cy="3543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57" y="1329165"/>
            <a:ext cx="4572638" cy="3534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81" y="1857581"/>
            <a:ext cx="4563112" cy="3524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7" y="1329165"/>
            <a:ext cx="6387063" cy="40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8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</a:t>
            </a:r>
            <a:r>
              <a:rPr lang="fr-FR" sz="2400" dirty="0" smtClean="0"/>
              <a:t>Table.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</a:t>
            </a:r>
            <a:r>
              <a:rPr lang="fr-FR" sz="2400" dirty="0" smtClean="0"/>
              <a:t>Index.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</a:t>
            </a:r>
            <a:r>
              <a:rPr lang="fr-FR" sz="2400" dirty="0" smtClean="0"/>
              <a:t>Vue.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 smtClean="0">
                <a:solidFill>
                  <a:prstClr val="black"/>
                </a:solidFill>
              </a:rPr>
              <a:t>Triggers.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/>
              <a:t>Exute</a:t>
            </a:r>
            <a:r>
              <a:rPr lang="en-US" sz="2400" dirty="0"/>
              <a:t>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043" y="1638337"/>
            <a:ext cx="3915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alter table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373059" y="353518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7548258" cy="4972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marL="0" marR="0" lvl="0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&amp; Présentation générale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Les langage &amp; les interfaces </a:t>
              </a: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Métadonnées &amp; transaction</a:t>
              </a: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611296" y="4832082"/>
            <a:ext cx="8179818" cy="458632"/>
            <a:chOff x="1349390" y="5936478"/>
            <a:chExt cx="6002463" cy="471522"/>
          </a:xfrm>
          <a:solidFill>
            <a:srgbClr val="E2B700"/>
          </a:solidFill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Avantage &amp; inconvénients </a:t>
              </a: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rgbClr val="0087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534620" y="38398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49" y="2188611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Outil choisi &amp; installation</a:t>
            </a: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Difficultés rencontrés durant le travail</a:t>
              </a: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Sécurité &amp; droits d’</a:t>
              </a:r>
              <a:r>
                <a:rPr kumimoji="0" lang="fr-F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accés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5" name="Ellipse 43"/>
          <p:cNvSpPr/>
          <p:nvPr/>
        </p:nvSpPr>
        <p:spPr>
          <a:xfrm>
            <a:off x="1610329" y="3437606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262" y="1331493"/>
            <a:ext cx="3465095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9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07" y="16974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530" y="16851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7613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2149523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6022" y="1328425"/>
            <a:ext cx="10517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Database Management System (DBMS) is system software used to store, manipulate, manage, and share information in a database. It is the intermediary between the user and the database.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6053" y="2100002"/>
            <a:ext cx="81910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Proprietary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Microsoft SQL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Free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MySQL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PostgreSQL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MariaDB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Embedded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6828" y="2368622"/>
            <a:ext cx="7531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Access privileges Management doesn’t </a:t>
            </a:r>
          </a:p>
          <a:p>
            <a:pPr algn="ctr"/>
            <a:r>
              <a:rPr lang="en-US" sz="3600" dirty="0"/>
              <a:t>exist in SQLite we will explore this point </a:t>
            </a:r>
          </a:p>
          <a:p>
            <a:pPr algn="ctr"/>
            <a:r>
              <a:rPr lang="en-US" sz="3600" dirty="0"/>
              <a:t>further below.</a:t>
            </a:r>
            <a:endParaRPr lang="fr-FR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19191" y="17938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19191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19943" y="3799803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Bibliothèque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SQLite 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11" y="3907490"/>
            <a:ext cx="1379890" cy="654298"/>
          </a:xfrm>
          <a:prstGeom prst="rect">
            <a:avLst/>
          </a:prstGeom>
        </p:spPr>
      </p:pic>
      <p:sp>
        <p:nvSpPr>
          <p:cNvPr id="36" name="Curved Up Arrow 35"/>
          <p:cNvSpPr/>
          <p:nvPr/>
        </p:nvSpPr>
        <p:spPr>
          <a:xfrm>
            <a:off x="4483366" y="5298403"/>
            <a:ext cx="2555880" cy="850900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6846" y="465207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Importée et utilisée dans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le code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39246" y="3812488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Fichier stocké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9" y="3878228"/>
            <a:ext cx="712821" cy="712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268" y="4143356"/>
            <a:ext cx="538475" cy="538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7650" y="1250526"/>
            <a:ext cx="1002563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Richard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Written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in C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open source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Accessible by SQL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reproduce the usual client-server scheme but is directly integrated into programs.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/>
      <p:bldP spid="39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16900"/>
            <a:ext cx="10187918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3DBF9C"/>
                </a:solidFill>
              </a:rPr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8658" y="3035157"/>
            <a:ext cx="612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Asserting</a:t>
            </a:r>
            <a:r>
              <a:rPr lang="fr-FR" sz="2400" dirty="0">
                <a:solidFill>
                  <a:prstClr val="black"/>
                </a:solidFill>
              </a:rPr>
              <a:t> Data </a:t>
            </a:r>
            <a:r>
              <a:rPr lang="fr-FR" sz="2400" dirty="0" err="1">
                <a:solidFill>
                  <a:srgbClr val="287C66"/>
                </a:solidFill>
              </a:rPr>
              <a:t>Integrality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5886" y="4007509"/>
            <a:ext cx="584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Block </a:t>
            </a:r>
            <a:r>
              <a:rPr lang="fr-FR" sz="2400" dirty="0" err="1">
                <a:solidFill>
                  <a:prstClr val="black"/>
                </a:solidFill>
              </a:rPr>
              <a:t>unauthorized</a:t>
            </a:r>
            <a:r>
              <a:rPr lang="fr-FR" sz="2400" dirty="0">
                <a:solidFill>
                  <a:prstClr val="black"/>
                </a:solidFill>
              </a:rPr>
              <a:t> Access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0292" y="1753753"/>
            <a:ext cx="10932458" cy="310854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SQLite </a:t>
            </a:r>
            <a:r>
              <a:rPr lang="fr-FR" sz="2800" dirty="0" err="1">
                <a:solidFill>
                  <a:srgbClr val="287C66"/>
                </a:solidFill>
              </a:rPr>
              <a:t>does</a:t>
            </a:r>
            <a:r>
              <a:rPr lang="fr-FR" sz="2800" dirty="0">
                <a:solidFill>
                  <a:srgbClr val="287C66"/>
                </a:solidFill>
              </a:rPr>
              <a:t> not </a:t>
            </a:r>
            <a:r>
              <a:rPr lang="fr-FR" sz="2800" dirty="0" err="1">
                <a:solidFill>
                  <a:srgbClr val="287C66"/>
                </a:solidFill>
              </a:rPr>
              <a:t>provide</a:t>
            </a:r>
            <a:r>
              <a:rPr lang="fr-FR" sz="2800" dirty="0">
                <a:solidFill>
                  <a:srgbClr val="287C66"/>
                </a:solidFill>
              </a:rPr>
              <a:t> 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a control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</a:rPr>
              <a:t>mechanism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 to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</a:rPr>
              <a:t>access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Access Permission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one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provided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</a:t>
            </a:r>
            <a:r>
              <a:rPr lang="fr-FR" sz="2800" dirty="0">
                <a:solidFill>
                  <a:srgbClr val="287C66"/>
                </a:solidFill>
              </a:rPr>
              <a:t>Operating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>
                <a:solidFill>
                  <a:srgbClr val="287C66"/>
                </a:solidFill>
              </a:rPr>
              <a:t>System</a:t>
            </a:r>
          </a:p>
          <a:p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0292" y="3606600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8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3" y="1226292"/>
            <a:ext cx="7800914" cy="46823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6" y="1226292"/>
            <a:ext cx="6003005" cy="492189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" y="1226292"/>
            <a:ext cx="6242655" cy="492189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can do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B003C"/>
                </a:solidFill>
              </a:rPr>
              <a:t>There are 5 types of locks in SQLite, for </a:t>
            </a:r>
            <a:r>
              <a:rPr lang="fr-FR" sz="2400" dirty="0" err="1">
                <a:solidFill>
                  <a:srgbClr val="4B003C"/>
                </a:solidFill>
              </a:rPr>
              <a:t>each</a:t>
            </a:r>
            <a:r>
              <a:rPr lang="fr-FR" sz="2400" dirty="0">
                <a:solidFill>
                  <a:srgbClr val="4B003C"/>
                </a:solidFill>
              </a:rPr>
              <a:t> one of </a:t>
            </a:r>
            <a:r>
              <a:rPr lang="fr-FR" sz="2400" dirty="0" err="1">
                <a:solidFill>
                  <a:srgbClr val="4B003C"/>
                </a:solidFill>
              </a:rPr>
              <a:t>them</a:t>
            </a:r>
            <a:r>
              <a:rPr lang="fr-FR" sz="2400" dirty="0">
                <a:solidFill>
                  <a:srgbClr val="4B003C"/>
                </a:solidFill>
              </a:rPr>
              <a:t> </a:t>
            </a:r>
            <a:r>
              <a:rPr lang="fr-FR" sz="2400" dirty="0" err="1">
                <a:solidFill>
                  <a:srgbClr val="4B003C"/>
                </a:solidFill>
              </a:rPr>
              <a:t>there’s</a:t>
            </a:r>
            <a:r>
              <a:rPr lang="fr-FR" sz="2400" dirty="0">
                <a:solidFill>
                  <a:srgbClr val="4B003C"/>
                </a:solidFill>
              </a:rPr>
              <a:t> a lock </a:t>
            </a:r>
            <a:r>
              <a:rPr lang="fr-FR" sz="2400" dirty="0" err="1">
                <a:solidFill>
                  <a:srgbClr val="4B003C"/>
                </a:solidFill>
              </a:rPr>
              <a:t>unless</a:t>
            </a:r>
            <a:r>
              <a:rPr lang="fr-FR" sz="2400" dirty="0">
                <a:solidFill>
                  <a:srgbClr val="4B003C"/>
                </a:solidFill>
              </a:rPr>
              <a:t> the « </a:t>
            </a:r>
            <a:r>
              <a:rPr lang="fr-FR" sz="2400" dirty="0" err="1">
                <a:solidFill>
                  <a:srgbClr val="4B003C"/>
                </a:solidFill>
              </a:rPr>
              <a:t>unlocked</a:t>
            </a:r>
            <a:r>
              <a:rPr lang="fr-FR" sz="2400" dirty="0">
                <a:solidFill>
                  <a:srgbClr val="4B003C"/>
                </a:solidFill>
              </a:rPr>
              <a:t> » type </a:t>
            </a:r>
            <a:r>
              <a:rPr lang="fr-FR" sz="2400" dirty="0" err="1">
                <a:solidFill>
                  <a:srgbClr val="4B003C"/>
                </a:solidFill>
              </a:rPr>
              <a:t>which</a:t>
            </a:r>
            <a:r>
              <a:rPr lang="fr-FR" sz="2400" dirty="0">
                <a:solidFill>
                  <a:srgbClr val="4B003C"/>
                </a:solidFill>
              </a:rPr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fr-FR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Transactions 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BEGIN et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AFD23-13AF-4FA8-A08D-60588B0D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515" y="1407505"/>
            <a:ext cx="8405588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sessions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000" dirty="0" err="1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17147D-2046-4E20-86D3-EACADE0ABC7A}"/>
              </a:ext>
            </a:extLst>
          </p:cNvPr>
          <p:cNvSpPr/>
          <p:nvPr/>
        </p:nvSpPr>
        <p:spPr>
          <a:xfrm>
            <a:off x="2857318" y="3311371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2CE592-6554-41CC-8250-C97FADE3E9FD}"/>
              </a:ext>
            </a:extLst>
          </p:cNvPr>
          <p:cNvSpPr/>
          <p:nvPr/>
        </p:nvSpPr>
        <p:spPr>
          <a:xfrm>
            <a:off x="8206884" y="3305004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8B4DBA-06D3-46EA-8026-A39A1EF44FB8}"/>
              </a:ext>
            </a:extLst>
          </p:cNvPr>
          <p:cNvSpPr/>
          <p:nvPr/>
        </p:nvSpPr>
        <p:spPr>
          <a:xfrm>
            <a:off x="7740224" y="4184925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469" y="2589104"/>
            <a:ext cx="5595276" cy="32364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5" y="2598616"/>
            <a:ext cx="5595277" cy="32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itre 1"/>
          <p:cNvSpPr txBox="1">
            <a:spLocks/>
          </p:cNvSpPr>
          <p:nvPr/>
        </p:nvSpPr>
        <p:spPr>
          <a:xfrm>
            <a:off x="994299" y="402764"/>
            <a:ext cx="1009000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BEGIN EXCLUSIVE et COMMIT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Two sessions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393192" y="402764"/>
            <a:ext cx="114774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385" y="1213714"/>
            <a:ext cx="8397968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b="1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D4F7C833-EF4E-4A24-BC43-A6A9F4F3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808" y="1107582"/>
            <a:ext cx="8397968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trigger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26EB9-A7FB-4054-A679-C6A21C3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875" y="1233032"/>
            <a:ext cx="7837228" cy="453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</a:t>
            </a:r>
          </a:p>
          <a:p>
            <a:pPr algn="r"/>
            <a:r>
              <a:rPr lang="fr-FR" sz="6000" b="1" dirty="0" err="1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2874"/>
            <a:ext cx="5922498" cy="7053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817465" y="289396"/>
            <a:ext cx="8940514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/>
              <a:t>install</a:t>
            </a:r>
            <a:r>
              <a:rPr lang="fr-FR" sz="2400" dirty="0"/>
              <a:t>,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almost</a:t>
            </a:r>
            <a:r>
              <a:rPr lang="fr-FR" sz="2400" dirty="0"/>
              <a:t> </a:t>
            </a:r>
            <a:r>
              <a:rPr lang="fr-FR" sz="2400" dirty="0" err="1"/>
              <a:t>zero</a:t>
            </a:r>
            <a:r>
              <a:rPr lang="fr-FR" sz="2400" dirty="0"/>
              <a:t> configuration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0739" y="2485269"/>
            <a:ext cx="925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0739" y="3254913"/>
            <a:ext cx="76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Fast </a:t>
            </a:r>
            <a:r>
              <a:rPr lang="fr-FR" sz="2400" dirty="0" err="1"/>
              <a:t>Development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730738" y="4162520"/>
            <a:ext cx="11167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++,PHP…)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730738" y="4982956"/>
            <a:ext cx="367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Open source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558AE5-EFAD-4516-8E82-2355A5B6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>
            <a:off x="0" y="1019927"/>
            <a:ext cx="5936343" cy="10587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-1806987" y="402766"/>
            <a:ext cx="1268228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9" y="2257546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err="1">
                <a:latin typeface="+mn-lt"/>
                <a:cs typeface="Lao UI" panose="020B0502040204020203" pitchFamily="34" charset="0"/>
              </a:rPr>
              <a:t>Can’t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have </a:t>
            </a:r>
            <a:r>
              <a:rPr lang="fr-FR" sz="2400" dirty="0" err="1">
                <a:cs typeface="Lao UI" panose="020B0502040204020203" pitchFamily="34" charset="0"/>
              </a:rPr>
              <a:t>acces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restrictions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such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as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grant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/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revoke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sp>
        <p:nvSpPr>
          <p:cNvPr id="15" name="Text Placeholder 33"/>
          <p:cNvSpPr txBox="1">
            <a:spLocks/>
          </p:cNvSpPr>
          <p:nvPr/>
        </p:nvSpPr>
        <p:spPr>
          <a:xfrm>
            <a:off x="1611079" y="4038768"/>
            <a:ext cx="9065623" cy="49175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Not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recommended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for big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databases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Difficultés rencontrés durant le travail</a:t>
            </a:r>
          </a:p>
        </p:txBody>
      </p:sp>
    </p:spTree>
    <p:extLst>
      <p:ext uri="{BB962C8B-B14F-4D97-AF65-F5344CB8AC3E}">
        <p14:creationId xmlns:p14="http://schemas.microsoft.com/office/powerpoint/2010/main" val="11918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61228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26982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06143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47131"/>
            <a:ext cx="1005191" cy="85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5" y="4481906"/>
            <a:ext cx="1416812" cy="826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65948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43338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20" y="4607709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74" y="4394028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494559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</a:t>
            </a:r>
            <a:r>
              <a:rPr lang="fr-FR" b="1" dirty="0" err="1"/>
              <a:t>sqlite</a:t>
            </a:r>
            <a:endParaRPr lang="fr-F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57412" y="5847996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1828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952" y="5639167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IceQuake</a:t>
            </a:r>
            <a:r>
              <a:rPr lang="fr-FR" b="1" dirty="0"/>
              <a:t> </a:t>
            </a:r>
            <a:r>
              <a:rPr lang="fr-FR" b="1" dirty="0" err="1"/>
              <a:t>SQLite</a:t>
            </a:r>
            <a:r>
              <a:rPr lang="fr-FR" b="1" dirty="0"/>
              <a:t> </a:t>
            </a:r>
            <a:r>
              <a:rPr lang="fr-FR" b="1" dirty="0" err="1"/>
              <a:t>Query</a:t>
            </a:r>
            <a:r>
              <a:rPr lang="fr-FR" b="1" dirty="0"/>
              <a:t> Browser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20211" y="3494559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06123" y="5639166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653015" y="150416"/>
            <a:ext cx="51619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DB </a:t>
            </a:r>
            <a:r>
              <a:rPr lang="fr-FR" b="1" dirty="0"/>
              <a:t>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1" y="1407505"/>
            <a:ext cx="5126606" cy="31416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86" y="1535850"/>
            <a:ext cx="455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Open source and </a:t>
            </a:r>
            <a:r>
              <a:rPr lang="fr-FR" sz="2800" dirty="0" err="1"/>
              <a:t>visual</a:t>
            </a:r>
            <a:r>
              <a:rPr lang="fr-FR" sz="2800" dirty="0"/>
              <a:t> Tool.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085" y="3753082"/>
            <a:ext cx="10769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Quality Program allowing to </a:t>
            </a:r>
          </a:p>
          <a:p>
            <a:r>
              <a:rPr lang="en-US" sz="2800" dirty="0"/>
              <a:t>create, view and modify database </a:t>
            </a:r>
          </a:p>
          <a:p>
            <a:r>
              <a:rPr lang="en-US" sz="2800" dirty="0"/>
              <a:t>files that are compatible with SQLite.</a:t>
            </a:r>
            <a:endParaRPr lang="fr-FR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49085" y="2527030"/>
            <a:ext cx="4950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 Requests capable with results inspection.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</TotalTime>
  <Words>1409</Words>
  <Application>Microsoft Office PowerPoint</Application>
  <PresentationFormat>Widescreen</PresentationFormat>
  <Paragraphs>359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3" baseType="lpstr">
      <vt:lpstr>Arial</vt:lpstr>
      <vt:lpstr>Calibri</vt:lpstr>
      <vt:lpstr>Calibri Light</vt:lpstr>
      <vt:lpstr>Constantia</vt:lpstr>
      <vt:lpstr>Courier New</vt:lpstr>
      <vt:lpstr>Lao UI</vt:lpstr>
      <vt:lpstr>Lato Black</vt:lpstr>
      <vt:lpstr>Neris Thin</vt:lpstr>
      <vt:lpstr>Segoe UI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250</cp:revision>
  <dcterms:created xsi:type="dcterms:W3CDTF">2018-11-23T17:28:28Z</dcterms:created>
  <dcterms:modified xsi:type="dcterms:W3CDTF">2021-02-27T20:13:20Z</dcterms:modified>
</cp:coreProperties>
</file>