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82"/>
  </p:notesMasterIdLst>
  <p:handoutMasterIdLst>
    <p:handoutMasterId r:id="rId83"/>
  </p:handoutMasterIdLst>
  <p:sldIdLst>
    <p:sldId id="257" r:id="rId2"/>
    <p:sldId id="258" r:id="rId3"/>
    <p:sldId id="259" r:id="rId4"/>
    <p:sldId id="266" r:id="rId5"/>
    <p:sldId id="341" r:id="rId6"/>
    <p:sldId id="340" r:id="rId7"/>
    <p:sldId id="344" r:id="rId8"/>
    <p:sldId id="267" r:id="rId9"/>
    <p:sldId id="269" r:id="rId10"/>
    <p:sldId id="343" r:id="rId11"/>
    <p:sldId id="264" r:id="rId12"/>
    <p:sldId id="279" r:id="rId13"/>
    <p:sldId id="345" r:id="rId14"/>
    <p:sldId id="313" r:id="rId15"/>
    <p:sldId id="346" r:id="rId16"/>
    <p:sldId id="347" r:id="rId17"/>
    <p:sldId id="348" r:id="rId18"/>
    <p:sldId id="260" r:id="rId19"/>
    <p:sldId id="276" r:id="rId20"/>
    <p:sldId id="311" r:id="rId21"/>
    <p:sldId id="261" r:id="rId22"/>
    <p:sldId id="315" r:id="rId23"/>
    <p:sldId id="283" r:id="rId24"/>
    <p:sldId id="287" r:id="rId25"/>
    <p:sldId id="285" r:id="rId26"/>
    <p:sldId id="317" r:id="rId27"/>
    <p:sldId id="286" r:id="rId28"/>
    <p:sldId id="318" r:id="rId29"/>
    <p:sldId id="319" r:id="rId30"/>
    <p:sldId id="288" r:id="rId31"/>
    <p:sldId id="320" r:id="rId32"/>
    <p:sldId id="289" r:id="rId33"/>
    <p:sldId id="321" r:id="rId34"/>
    <p:sldId id="291" r:id="rId35"/>
    <p:sldId id="290" r:id="rId36"/>
    <p:sldId id="323" r:id="rId37"/>
    <p:sldId id="292" r:id="rId38"/>
    <p:sldId id="324" r:id="rId39"/>
    <p:sldId id="325" r:id="rId40"/>
    <p:sldId id="326" r:id="rId41"/>
    <p:sldId id="293" r:id="rId42"/>
    <p:sldId id="294" r:id="rId43"/>
    <p:sldId id="327" r:id="rId44"/>
    <p:sldId id="322" r:id="rId45"/>
    <p:sldId id="310" r:id="rId46"/>
    <p:sldId id="297" r:id="rId47"/>
    <p:sldId id="330" r:id="rId48"/>
    <p:sldId id="329" r:id="rId49"/>
    <p:sldId id="296" r:id="rId50"/>
    <p:sldId id="298" r:id="rId51"/>
    <p:sldId id="331" r:id="rId52"/>
    <p:sldId id="299" r:id="rId53"/>
    <p:sldId id="332" r:id="rId54"/>
    <p:sldId id="328" r:id="rId55"/>
    <p:sldId id="307" r:id="rId56"/>
    <p:sldId id="334" r:id="rId57"/>
    <p:sldId id="308" r:id="rId58"/>
    <p:sldId id="295" r:id="rId59"/>
    <p:sldId id="301" r:id="rId60"/>
    <p:sldId id="304" r:id="rId61"/>
    <p:sldId id="314" r:id="rId62"/>
    <p:sldId id="302" r:id="rId63"/>
    <p:sldId id="303" r:id="rId64"/>
    <p:sldId id="305" r:id="rId65"/>
    <p:sldId id="306" r:id="rId66"/>
    <p:sldId id="270" r:id="rId67"/>
    <p:sldId id="273" r:id="rId68"/>
    <p:sldId id="274" r:id="rId69"/>
    <p:sldId id="263" r:id="rId70"/>
    <p:sldId id="278" r:id="rId71"/>
    <p:sldId id="336" r:id="rId72"/>
    <p:sldId id="335" r:id="rId73"/>
    <p:sldId id="337" r:id="rId74"/>
    <p:sldId id="338" r:id="rId75"/>
    <p:sldId id="262" r:id="rId76"/>
    <p:sldId id="277" r:id="rId77"/>
    <p:sldId id="339" r:id="rId78"/>
    <p:sldId id="349" r:id="rId79"/>
    <p:sldId id="350" r:id="rId80"/>
    <p:sldId id="281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>
        <p:scale>
          <a:sx n="86" d="100"/>
          <a:sy n="86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11/03/2021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11/03/2021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11/03/2021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1371600" fontAlgn="base">
              <a:spcAft>
                <a:spcPct val="0"/>
              </a:spcAf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1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lang="ja-JP" altLang="en-US" sz="10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私たちはアルジェリア人です</a:t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 </a:t>
            </a:r>
            <a:r>
              <a:rPr lang="ja-JP" altLang="en-US" sz="100" dirty="0"/>
              <a:t>やめてください</a:t>
            </a:r>
            <a:endParaRPr lang="fr-FR" sz="100" dirty="0"/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</a:t>
            </a:r>
            <a:r>
              <a:rPr kumimoji="0" lang="fr-FR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>
              <a:lnSpc>
                <a:spcPct val="150000"/>
              </a:lnSpc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 </a:t>
            </a:r>
            <a:r>
              <a:rPr lang="ja-JP" altLang="en-US" sz="100" b="1" dirty="0"/>
              <a:t>お前はもう死んでいる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17713" y="1002030"/>
            <a:ext cx="12192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6725" y="2247502"/>
            <a:ext cx="101231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designed to be fast, portable, and reliable and  whether you’re storing only kilobytes of data or multi-gigabyte blobs.</a:t>
            </a:r>
          </a:p>
          <a:p>
            <a:pPr lvl="1">
              <a:lnSpc>
                <a:spcPct val="200000"/>
              </a:lnSpc>
              <a:defRPr/>
            </a:pP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</a:t>
            </a:r>
          </a:p>
          <a:p>
            <a:pPr algn="r"/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626236" y="1410355"/>
            <a:ext cx="92547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Open source.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Its small size.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No </a:t>
            </a:r>
            <a:r>
              <a:rPr lang="fr-FR" sz="2400" dirty="0" err="1"/>
              <a:t>need</a:t>
            </a:r>
            <a:r>
              <a:rPr lang="fr-FR" sz="2400" dirty="0"/>
              <a:t> a lot of configuration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coding problems.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Fast</a:t>
            </a:r>
            <a:r>
              <a:rPr lang="fr-FR" sz="2400" dirty="0"/>
              <a:t> </a:t>
            </a:r>
            <a:r>
              <a:rPr lang="fr-FR" sz="2400" dirty="0" err="1"/>
              <a:t>Development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database is only one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029468" y="328572"/>
            <a:ext cx="2657255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call and query code is easy.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Supports database size up to 281 TB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Easy transfer of data from one provider to another.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be used on sites that do not support MySQL.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++,PHP…).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198016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41533" y="227061"/>
            <a:ext cx="320471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7" y="1659203"/>
            <a:ext cx="9065623" cy="398395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Can’t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have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acces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restrictions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such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as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grant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/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revoke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2200" dirty="0">
                <a:latin typeface="Calibri (Body)"/>
                <a:cs typeface="Lao UI" panose="020B0502040204020203" pitchFamily="34" charset="0"/>
              </a:rPr>
              <a:t>Not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recommended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for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big</a:t>
            </a:r>
            <a:r>
              <a:rPr lang="fr-FR" sz="2200" dirty="0">
                <a:latin typeface="Calibri (Body)"/>
                <a:cs typeface="Lao UI" panose="020B0502040204020203" pitchFamily="34" charset="0"/>
              </a:rPr>
              <a:t> </a:t>
            </a:r>
            <a:r>
              <a:rPr lang="fr-FR" sz="2200" dirty="0" err="1">
                <a:latin typeface="Calibri (Body)"/>
                <a:cs typeface="Lao UI" panose="020B0502040204020203" pitchFamily="34" charset="0"/>
              </a:rPr>
              <a:t>databases</a:t>
            </a:r>
            <a:r>
              <a:rPr lang="en-US" sz="2200" dirty="0">
                <a:latin typeface="Calibri (Body)"/>
                <a:cs typeface="Lao UI" panose="020B0502040204020203" pitchFamily="34" charset="0"/>
              </a:rPr>
              <a:t>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columns in one table is 2000 columns, you can increase it at the time of compiling the program.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SQL statement is only limited to a million bytes.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The maximum number of tables in the Join clause is 64 tables.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(Body)"/>
                <a:cs typeface="Lao UI" panose="020B0502040204020203" pitchFamily="34" charset="0"/>
              </a:rPr>
              <a:t>Its performance is poor when working on networks</a:t>
            </a:r>
            <a:endParaRPr lang="fr-FR" sz="2200" dirty="0">
              <a:latin typeface="Calibri (Body)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r>
              <a:rPr lang="fr-FR" dirty="0"/>
              <a:t> </a:t>
            </a:r>
            <a:r>
              <a:rPr lang="fr-FR" sz="100" dirty="0"/>
              <a:t>oh yeah </a:t>
            </a:r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5186" y="2051918"/>
            <a:ext cx="1035319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both are open-source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SQLite is a public domain . It is an “embedded” database which means the database engine runs as a part of your app "server-less".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is a database server so you have to install it somewhere and then connect to it from your app , so is PostgreSQL 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SQLite supports only five types: BLOB, NULL, INTEGER, TEXT, REAL, and about the size it's so small, less than 2 MB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MySQL and PostgreSQL support almost everything. and the size they are much larger in size than the SQLite.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97" y="39189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/>
              <a:t>SQLite vs ( MySQL &amp; PostgreSQL )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186" y="810866"/>
            <a:ext cx="9980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is so much to say about these databases apart, and there are reasons to favor one over another, depending on the use case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16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986440" y="705394"/>
            <a:ext cx="502092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Use SQLite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3154" y="2463264"/>
            <a:ext cx="9511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Education and Training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Internal or temporary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Data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Application file format</a:t>
            </a:r>
          </a:p>
        </p:txBody>
      </p:sp>
    </p:spTree>
    <p:extLst>
      <p:ext uri="{BB962C8B-B14F-4D97-AF65-F5344CB8AC3E}">
        <p14:creationId xmlns:p14="http://schemas.microsoft.com/office/powerpoint/2010/main" val="320062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17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879070" y="2473174"/>
            <a:ext cx="1030224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is separated from the application by a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When Many concurrent writers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High-volume Websites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Where high-security features are required for data 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Apps that SQLite doesn’t support</a:t>
            </a:r>
          </a:p>
          <a:p>
            <a:endParaRPr 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20D017-66B4-4028-A7F9-98CEB8A521D8}"/>
              </a:ext>
            </a:extLst>
          </p:cNvPr>
          <p:cNvSpPr txBox="1"/>
          <p:nvPr/>
        </p:nvSpPr>
        <p:spPr>
          <a:xfrm>
            <a:off x="3112618" y="759822"/>
            <a:ext cx="596676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00" dirty="0"/>
              <a:t>When Do We </a:t>
            </a:r>
            <a:r>
              <a:rPr lang="en-US" sz="3700" dirty="0">
                <a:solidFill>
                  <a:srgbClr val="FF0000"/>
                </a:solidFill>
              </a:rPr>
              <a:t>NOT</a:t>
            </a:r>
            <a:r>
              <a:rPr lang="en-US" sz="3700" dirty="0"/>
              <a:t> Use SQLite </a:t>
            </a:r>
          </a:p>
        </p:txBody>
      </p:sp>
    </p:spTree>
    <p:extLst>
      <p:ext uri="{BB962C8B-B14F-4D97-AF65-F5344CB8AC3E}">
        <p14:creationId xmlns:p14="http://schemas.microsoft.com/office/powerpoint/2010/main" val="167787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74291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4004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19206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60194"/>
            <a:ext cx="1005191" cy="859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79011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56401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602796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74" y="4566806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07622"/>
            <a:ext cx="22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SQLite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7943" y="592541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31347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3577" y="3507622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6223" y="592541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0" y="201688"/>
            <a:ext cx="121920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1595" y="1360977"/>
            <a:ext cx="7362918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 &amp;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Advantages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disadvantages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Chosen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tools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Languages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&amp; Interfaces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DDL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DML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DCL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TCL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Metadata</a:t>
            </a: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Security and Access </a:t>
            </a:r>
            <a:r>
              <a:rPr lang="fr-FR" sz="2800" dirty="0" err="1"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Permisions</a:t>
            </a:r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3224" y="1576645"/>
            <a:ext cx="34595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We will use the DB </a:t>
            </a:r>
            <a:r>
              <a:rPr lang="en-US" sz="2200" dirty="0" err="1"/>
              <a:t>brower</a:t>
            </a:r>
            <a:r>
              <a:rPr lang="en-US" sz="2200" dirty="0"/>
              <a:t> for SQLite in this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 err="1"/>
              <a:t>It’s</a:t>
            </a:r>
            <a:r>
              <a:rPr lang="fr-FR" sz="2200" dirty="0"/>
              <a:t> an open source and </a:t>
            </a:r>
            <a:r>
              <a:rPr lang="fr-FR" sz="2200" dirty="0" err="1"/>
              <a:t>visual</a:t>
            </a:r>
            <a:r>
              <a:rPr lang="fr-FR" sz="2200" dirty="0"/>
              <a:t> </a:t>
            </a:r>
            <a:r>
              <a:rPr lang="fr-FR" sz="2200" dirty="0" err="1"/>
              <a:t>Tool</a:t>
            </a:r>
            <a:r>
              <a:rPr lang="fr-FR" sz="2200" dirty="0"/>
              <a:t>.</a:t>
            </a:r>
            <a:r>
              <a:rPr lang="en-US" sz="2200" dirty="0"/>
              <a:t> </a:t>
            </a:r>
            <a:endParaRPr lang="fr-FR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08" y="1206501"/>
            <a:ext cx="8778892" cy="56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on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types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11337"/>
            <a:ext cx="4085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“alter table”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62" y="1331493"/>
            <a:ext cx="3465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2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" y="16593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30" y="15454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5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07369" y="2070758"/>
            <a:ext cx="9548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A Database Management System (DBMS) is a software package designed to store, retrieve, define, and manage data in a database.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The DBMS manages incoming data, organizes it, and provides ways for the data to be modified or extracted by users or other programs.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4692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/>
              <a:t>Data </a:t>
            </a:r>
            <a:r>
              <a:rPr lang="it-IT" sz="2400" dirty="0"/>
              <a:t>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1674845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55" y="1265968"/>
            <a:ext cx="6851775" cy="55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9287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2121" y="1341322"/>
            <a:ext cx="91066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Access privileges Management doesn’t exist in SQLite and here is why: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BDE7CA-B5F7-4462-81C9-0C5982890881}"/>
              </a:ext>
            </a:extLst>
          </p:cNvPr>
          <p:cNvSpPr/>
          <p:nvPr/>
        </p:nvSpPr>
        <p:spPr>
          <a:xfrm>
            <a:off x="494950" y="2556174"/>
            <a:ext cx="106297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venir"/>
              </a:rPr>
              <a:t>It’s not available because </a:t>
            </a:r>
            <a:r>
              <a:rPr lang="en-US" sz="2400" b="1" i="0" dirty="0">
                <a:effectLst/>
                <a:latin typeface="Avenir"/>
              </a:rPr>
              <a:t>it’s not possible, </a:t>
            </a:r>
            <a:r>
              <a:rPr lang="en-US" sz="2400" b="0" i="0" dirty="0">
                <a:effectLst/>
                <a:latin typeface="Avenir"/>
              </a:rPr>
              <a:t>The reason is that an SQLite database is self-contained in a single file, This is due to the SQLite architecture, Anything with access to SQLite file can access anything inside the database, There is no way to give permissions </a:t>
            </a:r>
            <a:r>
              <a:rPr lang="en-US" sz="2400" b="1" i="0" dirty="0">
                <a:effectLst/>
                <a:latin typeface="Avenir"/>
              </a:rPr>
              <a:t>at the database level</a:t>
            </a:r>
            <a:r>
              <a:rPr lang="en-US" sz="2400" b="0" i="0" dirty="0">
                <a:effectLst/>
                <a:latin typeface="Avenir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venir"/>
              </a:rPr>
              <a:t>If your application needs to implement user permissions, you can do so at an application level, for example in your API server, but it’s up to you.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venir"/>
              </a:rPr>
              <a:t>If your app must need user permissions, you could also reconsider your DBMS choice and prefer PostgreSQL of MySQL/MariaDB instead.</a:t>
            </a:r>
          </a:p>
          <a:p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7043E9-2670-4846-BBB3-1972651ADB14}"/>
              </a:ext>
            </a:extLst>
          </p:cNvPr>
          <p:cNvSpPr/>
          <p:nvPr/>
        </p:nvSpPr>
        <p:spPr>
          <a:xfrm>
            <a:off x="1810261" y="182691"/>
            <a:ext cx="75312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Access privileges</a:t>
            </a:r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182245" y="16404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182245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doing</a:t>
            </a:r>
            <a:r>
              <a:rPr lang="fr-FR" sz="2200" dirty="0"/>
              <a:t>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There are 5 types of locks in SQLite, for </a:t>
            </a:r>
            <a:r>
              <a:rPr lang="fr-FR" sz="2400" dirty="0" err="1"/>
              <a:t>each</a:t>
            </a:r>
            <a:r>
              <a:rPr lang="fr-FR" sz="2400" dirty="0"/>
              <a:t> one of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there’s</a:t>
            </a:r>
            <a:r>
              <a:rPr lang="fr-FR" sz="2400" dirty="0"/>
              <a:t> a lock </a:t>
            </a:r>
            <a:r>
              <a:rPr lang="fr-FR" sz="2400" dirty="0" err="1"/>
              <a:t>unless</a:t>
            </a:r>
            <a:r>
              <a:rPr lang="fr-FR" sz="2400" dirty="0"/>
              <a:t> the « </a:t>
            </a:r>
            <a:r>
              <a:rPr lang="fr-FR" sz="2400" dirty="0" err="1"/>
              <a:t>unlocked</a:t>
            </a:r>
            <a:r>
              <a:rPr lang="fr-FR" sz="2400" dirty="0"/>
              <a:t> » type </a:t>
            </a:r>
            <a:r>
              <a:rPr lang="fr-FR" sz="2400" dirty="0" err="1"/>
              <a:t>which</a:t>
            </a:r>
            <a:r>
              <a:rPr lang="fr-FR" sz="2400" dirty="0"/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5309318" y="283982"/>
            <a:ext cx="160709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935934" y="335433"/>
            <a:ext cx="413439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Transactions 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140" y="2340854"/>
            <a:ext cx="498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Proprietary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SQL Server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596672" y="1265968"/>
            <a:ext cx="5169888" cy="7065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DBMS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9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  <a:r>
              <a:rPr lang="fr-FR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endParaRPr kumimoji="0" lang="fr-FR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06343" y="2340854"/>
            <a:ext cx="4985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Free system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MySQL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</a:rPr>
              <a:t>PostgreSQL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MariaDB</a:t>
            </a: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400" b="1" dirty="0">
                <a:solidFill>
                  <a:prstClr val="black"/>
                </a:solidFill>
              </a:rPr>
              <a:t> Embedded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 err="1">
                <a:solidFill>
                  <a:prstClr val="black"/>
                </a:solidFill>
              </a:rPr>
              <a:t>SQLite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06501"/>
      </p:ext>
    </p:extLst>
  </p:cSld>
  <p:clrMapOvr>
    <a:masterClrMapping/>
  </p:clrMapOvr>
  <p:transition spd="med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214846" y="1101536"/>
            <a:ext cx="9000308" cy="54329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297680" y="186278"/>
            <a:ext cx="4029372" cy="74580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64" y="2820028"/>
            <a:ext cx="6113736" cy="353632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" y="2820028"/>
            <a:ext cx="6028755" cy="35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 txBox="1">
            <a:spLocks/>
          </p:cNvSpPr>
          <p:nvPr/>
        </p:nvSpPr>
        <p:spPr>
          <a:xfrm>
            <a:off x="3261376" y="261055"/>
            <a:ext cx="566924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BEGIN EXCLUSIVE et COMMIT</a:t>
            </a:r>
            <a:endParaRPr lang="fr-FR" sz="3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640080" y="1360230"/>
            <a:ext cx="9888583" cy="42938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err="1">
                <a:latin typeface="Lao UI" panose="020B0502040204020203" pitchFamily="34" charset="0"/>
                <a:cs typeface="Lao UI" panose="020B0502040204020203" pitchFamily="34" charset="0"/>
              </a:rPr>
              <a:t>Example</a:t>
            </a:r>
            <a:r>
              <a:rPr lang="fr-FR" sz="2400" b="1" dirty="0"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Two sessions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4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4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4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031570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513909" y="193273"/>
            <a:ext cx="4990011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and 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34" y="1201783"/>
            <a:ext cx="9452666" cy="56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539385" y="94185"/>
            <a:ext cx="609867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2100002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82" y="1254034"/>
            <a:ext cx="8830218" cy="56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6369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635624" y="266642"/>
            <a:ext cx="6971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" t="-876" r="42357" b="876"/>
          <a:stretch/>
        </p:blipFill>
        <p:spPr>
          <a:xfrm>
            <a:off x="3142898" y="1012444"/>
            <a:ext cx="9049102" cy="58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758231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trigger.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115521" y="192185"/>
            <a:ext cx="6296298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62" y="1407505"/>
            <a:ext cx="9423037" cy="54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a Programmable interface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Which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is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SQLite DBMS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a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programming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language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b="1" dirty="0" err="1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with</a:t>
            </a: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SQLite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introduction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7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75135" y="237404"/>
            <a:ext cx="2325188" cy="8409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1078342"/>
            <a:ext cx="8470900" cy="5779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05065"/>
            <a:ext cx="361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“pragma </a:t>
            </a:r>
            <a:r>
              <a:rPr lang="en-US" sz="2400" dirty="0" err="1"/>
              <a:t>table_info</a:t>
            </a:r>
            <a:r>
              <a:rPr lang="en-US" sz="2400" dirty="0"/>
              <a:t>()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about the table “master”</a:t>
            </a:r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212968"/>
            <a:ext cx="8039099" cy="5645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46365"/>
            <a:ext cx="4000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 types that like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table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911634" y="245524"/>
            <a:ext cx="22860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679665"/>
            <a:ext cx="401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1" y="1122680"/>
            <a:ext cx="8267700" cy="5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46365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*” and specify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tables “master” in the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238695"/>
            <a:ext cx="8191500" cy="5619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" y="1109409"/>
            <a:ext cx="3886200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same as the last slide </a:t>
            </a:r>
          </a:p>
        </p:txBody>
      </p:sp>
    </p:spTree>
    <p:extLst>
      <p:ext uri="{BB962C8B-B14F-4D97-AF65-F5344CB8AC3E}">
        <p14:creationId xmlns:p14="http://schemas.microsoft.com/office/powerpoint/2010/main" val="2806808841"/>
      </p:ext>
    </p:extLst>
  </p:cSld>
  <p:clrMapOvr>
    <a:masterClrMapping/>
  </p:clrMapOvr>
  <p:transition spd="med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133703" y="208976"/>
            <a:ext cx="237744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977555"/>
            <a:ext cx="8521700" cy="5880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39965"/>
            <a:ext cx="3771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*” types index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result is all the indexes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3793097641"/>
      </p:ext>
    </p:extLst>
  </p:cSld>
  <p:clrMapOvr>
    <a:masterClrMapping/>
  </p:clrMapOvr>
  <p:transition spd="med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92" y="2100002"/>
            <a:ext cx="9874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/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Data </a:t>
            </a:r>
            <a:r>
              <a:rPr lang="fr-FR" sz="2400" dirty="0" err="1"/>
              <a:t>Integrality</a:t>
            </a: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Block </a:t>
            </a:r>
            <a:r>
              <a:rPr lang="fr-FR" sz="2400" dirty="0" err="1"/>
              <a:t>unauthorized</a:t>
            </a:r>
            <a:r>
              <a:rPr lang="fr-FR" sz="2400" dirty="0"/>
              <a:t>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8658" y="2089549"/>
            <a:ext cx="9933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SQLite has no way </a:t>
            </a:r>
            <a:r>
              <a:rPr lang="en-US" sz="2400"/>
              <a:t>to defend the database file </a:t>
            </a:r>
            <a:r>
              <a:rPr lang="en-US" sz="2400" dirty="0"/>
              <a:t>and overwrite 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best solution for storing sensitive data in SQLite is to encrypt it before storage.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you prefer not to encrypt the data yourself, SQLite has an extension called </a:t>
            </a:r>
            <a:r>
              <a:rPr lang="en-US" sz="2400" dirty="0" err="1"/>
              <a:t>SQLCipher</a:t>
            </a:r>
            <a:r>
              <a:rPr lang="en-US" sz="2400" dirty="0"/>
              <a:t> that will perform encryption. the community edition is open source.</a:t>
            </a:r>
            <a:endParaRPr lang="fr-FR" sz="24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AC4143-6A75-46E9-B24A-D49612AD6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7" y="2406911"/>
            <a:ext cx="11789546" cy="41915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75E5FD0-FD18-46F7-AAC2-9D6AF1135DC3}"/>
              </a:ext>
            </a:extLst>
          </p:cNvPr>
          <p:cNvSpPr txBox="1"/>
          <p:nvPr/>
        </p:nvSpPr>
        <p:spPr>
          <a:xfrm>
            <a:off x="1887100" y="1407305"/>
            <a:ext cx="871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This </a:t>
            </a:r>
            <a:r>
              <a:rPr lang="fr-FR" sz="2000" dirty="0" err="1"/>
              <a:t>is</a:t>
            </a:r>
            <a:r>
              <a:rPr lang="fr-FR" sz="2000" dirty="0"/>
              <a:t> an </a:t>
            </a:r>
            <a:r>
              <a:rPr lang="fr-FR" sz="2000" dirty="0" err="1"/>
              <a:t>example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coded</a:t>
            </a:r>
            <a:r>
              <a:rPr lang="fr-FR" sz="2000" dirty="0"/>
              <a:t> to </a:t>
            </a:r>
            <a:r>
              <a:rPr lang="fr-FR" sz="2000" dirty="0" err="1"/>
              <a:t>encrypt</a:t>
            </a:r>
            <a:r>
              <a:rPr lang="fr-FR" sz="2000" dirty="0"/>
              <a:t> data </a:t>
            </a:r>
            <a:r>
              <a:rPr lang="fr-FR" sz="2000" dirty="0" err="1"/>
              <a:t>before</a:t>
            </a:r>
            <a:r>
              <a:rPr lang="fr-FR" sz="2000" dirty="0"/>
              <a:t> </a:t>
            </a:r>
            <a:r>
              <a:rPr lang="fr-FR" sz="2000" dirty="0" err="1"/>
              <a:t>Storing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in the </a:t>
            </a:r>
            <a:r>
              <a:rPr lang="fr-FR" sz="2000" dirty="0" err="1"/>
              <a:t>DataBase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8270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5E5FD0-FD18-46F7-AAC2-9D6AF1135DC3}"/>
              </a:ext>
            </a:extLst>
          </p:cNvPr>
          <p:cNvSpPr txBox="1"/>
          <p:nvPr/>
        </p:nvSpPr>
        <p:spPr>
          <a:xfrm>
            <a:off x="2248023" y="1305355"/>
            <a:ext cx="8051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This </a:t>
            </a:r>
            <a:r>
              <a:rPr lang="fr-FR" sz="2000" dirty="0" err="1"/>
              <a:t>is</a:t>
            </a:r>
            <a:r>
              <a:rPr lang="fr-FR" sz="2000" dirty="0"/>
              <a:t> the class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coded</a:t>
            </a:r>
            <a:r>
              <a:rPr lang="fr-FR" sz="2000" dirty="0"/>
              <a:t> in Java,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used</a:t>
            </a:r>
            <a:r>
              <a:rPr lang="fr-FR" sz="2000" dirty="0"/>
              <a:t> AES </a:t>
            </a:r>
            <a:r>
              <a:rPr lang="fr-FR" sz="2000" dirty="0" err="1"/>
              <a:t>Encryption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16byte keys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C8A835-60C8-46E3-B642-6ACB37D2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34" y="2203012"/>
            <a:ext cx="7751347" cy="43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1" y="1049861"/>
            <a:ext cx="11470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SQLite is a software library that provides relational database management system, the lite in SQLite means that it is lightweight when setting it up, administrating it and its required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ressources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Dr Richard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Written in C and </a:t>
            </a:r>
            <a:r>
              <a:rPr lang="en-US" sz="2200" dirty="0" err="1">
                <a:latin typeface="Calibri" panose="020F0502020204030204" pitchFamily="34" charset="0"/>
                <a:cs typeface="Arial" panose="020B0604020202020204" pitchFamily="34" charset="0"/>
              </a:rPr>
              <a:t>queryable</a:t>
            </a:r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 with conventional SQL,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Is an embeddable open source database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Does not reproduce the usual client-server scheme but is directly integrated into programs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274" y="3475972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803" y="2224268"/>
            <a:ext cx="10113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SQLite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provide</a:t>
            </a:r>
            <a:r>
              <a:rPr lang="fr-FR" sz="2400" dirty="0"/>
              <a:t> a control </a:t>
            </a:r>
            <a:r>
              <a:rPr lang="fr-FR" sz="2400" dirty="0" err="1"/>
              <a:t>mechanism</a:t>
            </a:r>
            <a:r>
              <a:rPr lang="fr-FR" sz="2400" dirty="0"/>
              <a:t> to </a:t>
            </a:r>
            <a:r>
              <a:rPr lang="fr-FR" sz="2400" dirty="0" err="1"/>
              <a:t>access</a:t>
            </a:r>
            <a:r>
              <a:rPr lang="fr-FR" sz="2400" dirty="0"/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dirty="0" err="1"/>
              <a:t>only</a:t>
            </a:r>
            <a:r>
              <a:rPr lang="fr-FR" sz="2400" dirty="0"/>
              <a:t> Access Permission </a:t>
            </a:r>
            <a:r>
              <a:rPr lang="fr-FR" sz="2400" dirty="0" err="1"/>
              <a:t>is</a:t>
            </a:r>
            <a:r>
              <a:rPr lang="fr-FR" sz="2400" dirty="0"/>
              <a:t> the one </a:t>
            </a:r>
            <a:r>
              <a:rPr lang="fr-FR" sz="2400" dirty="0" err="1"/>
              <a:t>provided</a:t>
            </a:r>
            <a:r>
              <a:rPr lang="fr-FR" sz="2400" dirty="0"/>
              <a:t> by the Operating System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sage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</TotalTime>
  <Words>2057</Words>
  <Application>Microsoft Office PowerPoint</Application>
  <PresentationFormat>Grand écran</PresentationFormat>
  <Paragraphs>405</Paragraphs>
  <Slides>80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80</vt:i4>
      </vt:variant>
    </vt:vector>
  </HeadingPairs>
  <TitlesOfParts>
    <vt:vector size="93" baseType="lpstr">
      <vt:lpstr>Arial</vt:lpstr>
      <vt:lpstr>Avenir</vt:lpstr>
      <vt:lpstr>Calibri</vt:lpstr>
      <vt:lpstr>Calibri (Body)</vt:lpstr>
      <vt:lpstr>Calibri Light</vt:lpstr>
      <vt:lpstr>Constantia</vt:lpstr>
      <vt:lpstr>Courier New</vt:lpstr>
      <vt:lpstr>Lao UI</vt:lpstr>
      <vt:lpstr>Lato Black</vt:lpstr>
      <vt:lpstr>Segoe UI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Yoga</cp:lastModifiedBy>
  <cp:revision>299</cp:revision>
  <dcterms:created xsi:type="dcterms:W3CDTF">2018-11-23T17:28:28Z</dcterms:created>
  <dcterms:modified xsi:type="dcterms:W3CDTF">2021-03-11T09:30:39Z</dcterms:modified>
</cp:coreProperties>
</file>