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notesMasterIdLst>
    <p:notesMasterId r:id="rId14"/>
  </p:notesMasterIdLst>
  <p:sldIdLst>
    <p:sldId id="268" r:id="rId5"/>
    <p:sldId id="270" r:id="rId6"/>
    <p:sldId id="271" r:id="rId7"/>
    <p:sldId id="272" r:id="rId8"/>
    <p:sldId id="285" r:id="rId9"/>
    <p:sldId id="286" r:id="rId10"/>
    <p:sldId id="290" r:id="rId11"/>
    <p:sldId id="289" r:id="rId12"/>
    <p:sldId id="28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577" autoAdjust="0"/>
    <p:restoredTop sz="94660"/>
  </p:normalViewPr>
  <p:slideViewPr>
    <p:cSldViewPr snapToGrid="0">
      <p:cViewPr varScale="1">
        <p:scale>
          <a:sx n="77" d="100"/>
          <a:sy n="77" d="100"/>
        </p:scale>
        <p:origin x="1162"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176FF-F5B4-4D45-8779-9F0F455743E8}" type="datetimeFigureOut">
              <a:rPr lang="en-US" smtClean="0"/>
              <a:t>11/23/2021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7FBCA-4BE8-4FB5-91BD-69C6AC6BDB5D}" type="slidenum">
              <a:rPr lang="en-US" smtClean="0"/>
              <a:t>‹#›</a:t>
            </a:fld>
            <a:endParaRPr lang="en-US" dirty="0"/>
          </a:p>
        </p:txBody>
      </p:sp>
    </p:spTree>
    <p:extLst>
      <p:ext uri="{BB962C8B-B14F-4D97-AF65-F5344CB8AC3E}">
        <p14:creationId xmlns:p14="http://schemas.microsoft.com/office/powerpoint/2010/main" val="711236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0ADF3C0-B1FB-42DC-B478-AF84C3CE5C3C}" type="datetime1">
              <a:rPr lang="en-US" smtClean="0"/>
              <a:t>11/23/2021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1DA58D-CE36-42FB-A681-D4975774D88C}" type="datetime1">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05E26B-855B-4DB6-BFA6-A35E4D51FCF3}" type="datetime1">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EDD5F4-8AF8-46B9-B655-FECF27EF63FD}" type="datetime1">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19408-9C27-42D0-A3E3-2484768A8F22}" type="datetime1">
              <a:rPr lang="en-US" smtClean="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9DC33F-8D7B-46CC-9F59-1A17976147CE}" type="datetime1">
              <a:rPr lang="en-US" smtClean="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82513A-523B-4CD2-9C8B-D457F28F4ABD}" type="datetime1">
              <a:rPr lang="en-US" smtClean="0"/>
              <a:t>11/23/2021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5548E7-81A7-49BE-B31E-01672C55CDBE}" type="datetime1">
              <a:rPr lang="en-US" smtClean="0"/>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8A03C-BA82-4F79-A730-B582D55F1D51}" type="datetime1">
              <a:rPr lang="en-US" smtClean="0"/>
              <a:t>11/23/2021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417FC7-A8BD-4D51-8A8C-57C129BB2ED5}" type="datetime1">
              <a:rPr lang="en-US" smtClean="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1B8F2-452F-47BB-A0B0-A22052EA7BBF}" type="datetime1">
              <a:rPr lang="en-US" smtClean="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A4FA73F-E3AE-4666-833E-DAC3CC7447FA}" type="datetime1">
              <a:rPr lang="en-US" smtClean="0"/>
              <a:t>11/23/2021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observatory.tec.mx/edu-news/university-of-waterloo-launches-institute-ai"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finsmes.com/2017/03/vizual-ai-closes-seed-funding-round.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owardsdatascience.com/what-is-artificial-intelligence-ai-ad5ba87b55dd"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n5d.com/ai-technology-and-brain-mapping/"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ursuit.unimelb.edu.au/articles/the-very-human-language-of-ai"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ursuit.unimelb.edu.au/articles/the-very-human-language-of-ai"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38086784_Low-Code_as_Enabler_of_Digital_Transformation_in_Manufacturing_Industry" TargetMode="External"/><Relationship Id="rId7" Type="http://schemas.openxmlformats.org/officeDocument/2006/relationships/hyperlink" Target="https://www.wipro.com/business-process/enterprise-low-code-and-hyper-automation-a-revolution-in-digital-transformation/" TargetMode="External"/><Relationship Id="rId2" Type="http://schemas.openxmlformats.org/officeDocument/2006/relationships/hyperlink" Target="https://www.outsystems.com/blog/posts/ai-machine-learning-future-low-code/" TargetMode="External"/><Relationship Id="rId1" Type="http://schemas.openxmlformats.org/officeDocument/2006/relationships/slideLayout" Target="../slideLayouts/slideLayout2.xml"/><Relationship Id="rId6" Type="http://schemas.openxmlformats.org/officeDocument/2006/relationships/hyperlink" Target="https://towardsai.net/p/technology/the-state-of-low-code-and-no-code-in-2020" TargetMode="External"/><Relationship Id="rId5" Type="http://schemas.openxmlformats.org/officeDocument/2006/relationships/hyperlink" Target="https://federalnewsnetwork.com/modern-government/2020/12/low-code-platforms-apis-democratizing-intelligent-automation/" TargetMode="External"/><Relationship Id="rId4" Type="http://schemas.openxmlformats.org/officeDocument/2006/relationships/hyperlink" Target="https://towardsdatascience.com/low-code-ai-in-enterprise-benefits-and-use-cases-b9692ee13168"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flickr.com/photos/mikemacmarketing/30212411048"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64F97EC1-3569-4A79-9DB8-CC79407DF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pic>
        <p:nvPicPr>
          <p:cNvPr id="6" name="Picture 5" descr="A picture containing text, person, hand&#10;&#10;Description automatically generated">
            <a:extLst>
              <a:ext uri="{FF2B5EF4-FFF2-40B4-BE49-F238E27FC236}">
                <a16:creationId xmlns:a16="http://schemas.microsoft.com/office/drawing/2014/main" id="{27B577A8-507B-45A4-A875-C18B03E17FA1}"/>
              </a:ext>
            </a:extLst>
          </p:cNvPr>
          <p:cNvPicPr>
            <a:picLocks noChangeAspect="1"/>
          </p:cNvPicPr>
          <p:nvPr/>
        </p:nvPicPr>
        <p:blipFill rotWithShape="1">
          <a:blip r:embed="rId2"/>
          <a:srcRect l="1632" r="13118"/>
          <a:stretch/>
        </p:blipFill>
        <p:spPr>
          <a:xfrm>
            <a:off x="185093" y="0"/>
            <a:ext cx="4996800" cy="6858000"/>
          </a:xfrm>
          <a:prstGeom prst="rect">
            <a:avLst/>
          </a:prstGeom>
        </p:spPr>
      </p:pic>
      <p:sp>
        <p:nvSpPr>
          <p:cNvPr id="13" name="Rectangle 12">
            <a:extLst>
              <a:ext uri="{FF2B5EF4-FFF2-40B4-BE49-F238E27FC236}">
                <a16:creationId xmlns:a16="http://schemas.microsoft.com/office/drawing/2014/main" id="{13E08444-43C3-4332-B02D-F2DBC8C1D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80" cy="6858000"/>
          </a:xfrm>
          <a:prstGeom prst="rect">
            <a:avLst/>
          </a:pr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DAE48B8D-7A59-42A4-A61B-B66E6063DD0D}"/>
              </a:ext>
            </a:extLst>
          </p:cNvPr>
          <p:cNvSpPr>
            <a:spLocks noGrp="1"/>
          </p:cNvSpPr>
          <p:nvPr>
            <p:ph type="ctrTitle"/>
          </p:nvPr>
        </p:nvSpPr>
        <p:spPr>
          <a:xfrm>
            <a:off x="4444409" y="194405"/>
            <a:ext cx="7622791" cy="5203096"/>
          </a:xfrm>
          <a:noFill/>
        </p:spPr>
        <p:txBody>
          <a:bodyPr anchor="ctr">
            <a:normAutofit/>
          </a:bodyPr>
          <a:lstStyle/>
          <a:p>
            <a:pPr algn="ctr"/>
            <a:r>
              <a:rPr lang="en-US" sz="8000" dirty="0">
                <a:solidFill>
                  <a:srgbClr val="FFFFFF"/>
                </a:solidFill>
              </a:rPr>
              <a:t>Low-Code Technology With AI</a:t>
            </a:r>
          </a:p>
        </p:txBody>
      </p:sp>
      <p:sp>
        <p:nvSpPr>
          <p:cNvPr id="3" name="Subtitle 2">
            <a:extLst>
              <a:ext uri="{FF2B5EF4-FFF2-40B4-BE49-F238E27FC236}">
                <a16:creationId xmlns:a16="http://schemas.microsoft.com/office/drawing/2014/main" id="{93871044-9D2C-42D1-8B31-E3D6F11C6013}"/>
              </a:ext>
            </a:extLst>
          </p:cNvPr>
          <p:cNvSpPr>
            <a:spLocks noGrp="1"/>
          </p:cNvSpPr>
          <p:nvPr>
            <p:ph type="subTitle" idx="1"/>
          </p:nvPr>
        </p:nvSpPr>
        <p:spPr>
          <a:xfrm>
            <a:off x="8066568" y="5595582"/>
            <a:ext cx="2984204" cy="896658"/>
          </a:xfrm>
        </p:spPr>
        <p:txBody>
          <a:bodyPr>
            <a:normAutofit/>
          </a:bodyPr>
          <a:lstStyle/>
          <a:p>
            <a:r>
              <a:rPr lang="en-US" sz="2000" dirty="0" err="1">
                <a:solidFill>
                  <a:srgbClr val="FFFFFF"/>
                </a:solidFill>
              </a:rPr>
              <a:t>B.G.Lahiru</a:t>
            </a:r>
            <a:r>
              <a:rPr lang="en-US" sz="2000" dirty="0">
                <a:solidFill>
                  <a:srgbClr val="FFFFFF"/>
                </a:solidFill>
              </a:rPr>
              <a:t> Sandeepa.</a:t>
            </a:r>
          </a:p>
          <a:p>
            <a:r>
              <a:rPr lang="en-US" sz="2000" dirty="0">
                <a:solidFill>
                  <a:srgbClr val="FFFFFF"/>
                </a:solidFill>
              </a:rPr>
              <a:t>IT20753726</a:t>
            </a:r>
          </a:p>
        </p:txBody>
      </p:sp>
      <p:cxnSp>
        <p:nvCxnSpPr>
          <p:cNvPr id="15" name="Straight Connector 14">
            <a:extLst>
              <a:ext uri="{FF2B5EF4-FFF2-40B4-BE49-F238E27FC236}">
                <a16:creationId xmlns:a16="http://schemas.microsoft.com/office/drawing/2014/main" id="{4D848F31-B9E9-4B45-86EB-66A7D70D48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97500"/>
            <a:ext cx="255031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64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BABA-6BFF-4FE1-92EC-96E5906F5BC4}"/>
              </a:ext>
            </a:extLst>
          </p:cNvPr>
          <p:cNvSpPr>
            <a:spLocks noGrp="1"/>
          </p:cNvSpPr>
          <p:nvPr>
            <p:ph type="title"/>
          </p:nvPr>
        </p:nvSpPr>
        <p:spPr>
          <a:xfrm>
            <a:off x="1237489" y="566382"/>
            <a:ext cx="4858511" cy="1037566"/>
          </a:xfrm>
        </p:spPr>
        <p:txBody>
          <a:bodyPr>
            <a:normAutofit/>
          </a:bodyPr>
          <a:lstStyle/>
          <a:p>
            <a:r>
              <a:rPr lang="en-US" dirty="0"/>
              <a:t>What is low code</a:t>
            </a:r>
          </a:p>
        </p:txBody>
      </p:sp>
      <p:sp>
        <p:nvSpPr>
          <p:cNvPr id="46" name="Rectangle 45">
            <a:extLst>
              <a:ext uri="{FF2B5EF4-FFF2-40B4-BE49-F238E27FC236}">
                <a16:creationId xmlns:a16="http://schemas.microsoft.com/office/drawing/2014/main" id="{50CF6C96-4596-4D83-A9F9-A3AB22AB4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BBA5500F-7321-48BF-8EAE-1A6A6B50AE09}"/>
              </a:ext>
            </a:extLst>
          </p:cNvPr>
          <p:cNvSpPr>
            <a:spLocks noGrp="1"/>
          </p:cNvSpPr>
          <p:nvPr>
            <p:ph idx="1"/>
          </p:nvPr>
        </p:nvSpPr>
        <p:spPr>
          <a:xfrm>
            <a:off x="1199535" y="2438399"/>
            <a:ext cx="4572002" cy="3853219"/>
          </a:xfrm>
        </p:spPr>
        <p:txBody>
          <a:bodyPr>
            <a:normAutofit/>
          </a:bodyPr>
          <a:lstStyle/>
          <a:p>
            <a:pPr>
              <a:lnSpc>
                <a:spcPct val="150000"/>
              </a:lnSpc>
            </a:pPr>
            <a:r>
              <a:rPr lang="en-US" dirty="0"/>
              <a:t>Low-code is a software development technique that promotes faster app deliveries with little to no coding required.</a:t>
            </a:r>
          </a:p>
        </p:txBody>
      </p:sp>
      <p:pic>
        <p:nvPicPr>
          <p:cNvPr id="6" name="Picture 5" descr="Graphical user interface, application&#10;&#10;Description automatically generated">
            <a:extLst>
              <a:ext uri="{FF2B5EF4-FFF2-40B4-BE49-F238E27FC236}">
                <a16:creationId xmlns:a16="http://schemas.microsoft.com/office/drawing/2014/main" id="{FDCCB70A-3495-4555-AD14-5EA9592DFB4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9230" r="21448" b="-1"/>
          <a:stretch/>
        </p:blipFill>
        <p:spPr>
          <a:xfrm>
            <a:off x="6265889" y="10"/>
            <a:ext cx="5773176" cy="6857990"/>
          </a:xfrm>
          <a:prstGeom prst="rect">
            <a:avLst/>
          </a:prstGeom>
        </p:spPr>
      </p:pic>
    </p:spTree>
    <p:extLst>
      <p:ext uri="{BB962C8B-B14F-4D97-AF65-F5344CB8AC3E}">
        <p14:creationId xmlns:p14="http://schemas.microsoft.com/office/powerpoint/2010/main" val="69209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5">
            <a:extLst>
              <a:ext uri="{FF2B5EF4-FFF2-40B4-BE49-F238E27FC236}">
                <a16:creationId xmlns:a16="http://schemas.microsoft.com/office/drawing/2014/main" id="{9163A971-857A-4D4D-B458-BADAF926F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37169" cy="68580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CCB5BABA-6BFF-4FE1-92EC-96E5906F5BC4}"/>
              </a:ext>
            </a:extLst>
          </p:cNvPr>
          <p:cNvSpPr>
            <a:spLocks noGrp="1"/>
          </p:cNvSpPr>
          <p:nvPr>
            <p:ph type="title"/>
          </p:nvPr>
        </p:nvSpPr>
        <p:spPr>
          <a:xfrm>
            <a:off x="4890977" y="289913"/>
            <a:ext cx="5944171" cy="1163611"/>
          </a:xfrm>
        </p:spPr>
        <p:txBody>
          <a:bodyPr>
            <a:normAutofit/>
          </a:bodyPr>
          <a:lstStyle/>
          <a:p>
            <a:r>
              <a:rPr lang="en-US" dirty="0"/>
              <a:t>How Does It Work?</a:t>
            </a:r>
          </a:p>
        </p:txBody>
      </p:sp>
      <p:sp>
        <p:nvSpPr>
          <p:cNvPr id="4" name="Content Placeholder 3">
            <a:extLst>
              <a:ext uri="{FF2B5EF4-FFF2-40B4-BE49-F238E27FC236}">
                <a16:creationId xmlns:a16="http://schemas.microsoft.com/office/drawing/2014/main" id="{BBA5500F-7321-48BF-8EAE-1A6A6B50AE09}"/>
              </a:ext>
            </a:extLst>
          </p:cNvPr>
          <p:cNvSpPr>
            <a:spLocks noGrp="1"/>
          </p:cNvSpPr>
          <p:nvPr>
            <p:ph idx="1"/>
          </p:nvPr>
        </p:nvSpPr>
        <p:spPr>
          <a:xfrm>
            <a:off x="4890977" y="2091071"/>
            <a:ext cx="5944171" cy="4129382"/>
          </a:xfrm>
        </p:spPr>
        <p:txBody>
          <a:bodyPr>
            <a:normAutofit/>
          </a:bodyPr>
          <a:lstStyle/>
          <a:p>
            <a:pPr>
              <a:lnSpc>
                <a:spcPct val="200000"/>
              </a:lnSpc>
              <a:buClr>
                <a:schemeClr val="tx1"/>
              </a:buClr>
              <a:buFont typeface="Wingdings" panose="05000000000000000000" pitchFamily="2" charset="2"/>
              <a:buChar char="v"/>
            </a:pPr>
            <a:r>
              <a:rPr lang="en-US" dirty="0"/>
              <a:t>Graphical User Interface (GUI)</a:t>
            </a:r>
          </a:p>
          <a:p>
            <a:pPr>
              <a:lnSpc>
                <a:spcPct val="200000"/>
              </a:lnSpc>
              <a:buClr>
                <a:schemeClr val="tx1"/>
              </a:buClr>
              <a:buFont typeface="Wingdings" panose="05000000000000000000" pitchFamily="2" charset="2"/>
              <a:buChar char="v"/>
            </a:pPr>
            <a:r>
              <a:rPr lang="en-US" dirty="0"/>
              <a:t>Integrations</a:t>
            </a:r>
          </a:p>
          <a:p>
            <a:pPr>
              <a:lnSpc>
                <a:spcPct val="200000"/>
              </a:lnSpc>
              <a:buClr>
                <a:schemeClr val="tx1"/>
              </a:buClr>
              <a:buFont typeface="Wingdings" panose="05000000000000000000" pitchFamily="2" charset="2"/>
              <a:buChar char="v"/>
            </a:pPr>
            <a:r>
              <a:rPr lang="en-US" dirty="0"/>
              <a:t>Application Manager</a:t>
            </a:r>
          </a:p>
        </p:txBody>
      </p:sp>
      <p:pic>
        <p:nvPicPr>
          <p:cNvPr id="6" name="Picture 5" descr="A picture containing night, light, rainy&#10;&#10;Description automatically generated">
            <a:extLst>
              <a:ext uri="{FF2B5EF4-FFF2-40B4-BE49-F238E27FC236}">
                <a16:creationId xmlns:a16="http://schemas.microsoft.com/office/drawing/2014/main" id="{59C03068-4D31-47E8-AF03-71D74C5DC4C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9979" y="-1"/>
            <a:ext cx="4685054" cy="6857999"/>
          </a:xfrm>
          <a:prstGeom prst="rect">
            <a:avLst/>
          </a:prstGeom>
        </p:spPr>
      </p:pic>
    </p:spTree>
    <p:extLst>
      <p:ext uri="{BB962C8B-B14F-4D97-AF65-F5344CB8AC3E}">
        <p14:creationId xmlns:p14="http://schemas.microsoft.com/office/powerpoint/2010/main" val="405482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FF22-07EC-40D2-9208-8DAFCE3FCCDF}"/>
              </a:ext>
            </a:extLst>
          </p:cNvPr>
          <p:cNvSpPr>
            <a:spLocks noGrp="1"/>
          </p:cNvSpPr>
          <p:nvPr>
            <p:ph type="title"/>
          </p:nvPr>
        </p:nvSpPr>
        <p:spPr>
          <a:xfrm>
            <a:off x="1229032" y="365760"/>
            <a:ext cx="5997678" cy="1325562"/>
          </a:xfrm>
        </p:spPr>
        <p:txBody>
          <a:bodyPr>
            <a:normAutofit/>
          </a:bodyPr>
          <a:lstStyle/>
          <a:p>
            <a:r>
              <a:rPr lang="en-US" sz="4100"/>
              <a:t>What are advantages of low-code AI solutions?</a:t>
            </a:r>
          </a:p>
        </p:txBody>
      </p:sp>
      <p:sp>
        <p:nvSpPr>
          <p:cNvPr id="17" name="Rectangle 16">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Content Placeholder 11">
            <a:extLst>
              <a:ext uri="{FF2B5EF4-FFF2-40B4-BE49-F238E27FC236}">
                <a16:creationId xmlns:a16="http://schemas.microsoft.com/office/drawing/2014/main" id="{A1D58DCF-B100-42D2-9B92-33ADFF3402FA}"/>
              </a:ext>
            </a:extLst>
          </p:cNvPr>
          <p:cNvSpPr>
            <a:spLocks noGrp="1"/>
          </p:cNvSpPr>
          <p:nvPr>
            <p:ph idx="1"/>
          </p:nvPr>
        </p:nvSpPr>
        <p:spPr>
          <a:xfrm>
            <a:off x="1211139" y="2005739"/>
            <a:ext cx="6015571" cy="4174398"/>
          </a:xfrm>
        </p:spPr>
        <p:txBody>
          <a:bodyPr>
            <a:normAutofit/>
          </a:bodyPr>
          <a:lstStyle/>
          <a:p>
            <a:pPr>
              <a:lnSpc>
                <a:spcPct val="150000"/>
              </a:lnSpc>
              <a:buClr>
                <a:schemeClr val="tx1"/>
              </a:buClr>
              <a:buFont typeface="Wingdings" panose="05000000000000000000" pitchFamily="2" charset="2"/>
              <a:buChar char="v"/>
            </a:pPr>
            <a:r>
              <a:rPr lang="en-US" dirty="0"/>
              <a:t>Much lower costs.</a:t>
            </a:r>
          </a:p>
          <a:p>
            <a:pPr>
              <a:lnSpc>
                <a:spcPct val="150000"/>
              </a:lnSpc>
              <a:buClr>
                <a:schemeClr val="tx1"/>
              </a:buClr>
              <a:buFont typeface="Wingdings" panose="05000000000000000000" pitchFamily="2" charset="2"/>
              <a:buChar char="v"/>
            </a:pPr>
            <a:r>
              <a:rPr lang="en-US" dirty="0"/>
              <a:t>High accessibility. </a:t>
            </a:r>
          </a:p>
          <a:p>
            <a:pPr>
              <a:lnSpc>
                <a:spcPct val="150000"/>
              </a:lnSpc>
              <a:buClr>
                <a:schemeClr val="tx1"/>
              </a:buClr>
              <a:buFont typeface="Wingdings" panose="05000000000000000000" pitchFamily="2" charset="2"/>
              <a:buChar char="v"/>
            </a:pPr>
            <a:r>
              <a:rPr lang="en-US" dirty="0"/>
              <a:t>High usability. </a:t>
            </a:r>
          </a:p>
          <a:p>
            <a:pPr>
              <a:lnSpc>
                <a:spcPct val="150000"/>
              </a:lnSpc>
              <a:buClr>
                <a:schemeClr val="tx1"/>
              </a:buClr>
              <a:buFont typeface="Wingdings" panose="05000000000000000000" pitchFamily="2" charset="2"/>
              <a:buChar char="v"/>
            </a:pPr>
            <a:r>
              <a:rPr lang="en-US" dirty="0"/>
              <a:t>Great scalability.</a:t>
            </a:r>
          </a:p>
          <a:p>
            <a:pPr>
              <a:lnSpc>
                <a:spcPct val="150000"/>
              </a:lnSpc>
              <a:buClr>
                <a:schemeClr val="tx1"/>
              </a:buClr>
              <a:buFont typeface="Wingdings" panose="05000000000000000000" pitchFamily="2" charset="2"/>
              <a:buChar char="v"/>
            </a:pPr>
            <a:r>
              <a:rPr lang="en-US" dirty="0"/>
              <a:t>Gateway to other tech innovations.</a:t>
            </a:r>
          </a:p>
        </p:txBody>
      </p:sp>
      <p:pic>
        <p:nvPicPr>
          <p:cNvPr id="5" name="Content Placeholder 4" descr="A close up of a person's face&#10;&#10;Description automatically generated with low confidence">
            <a:extLst>
              <a:ext uri="{FF2B5EF4-FFF2-40B4-BE49-F238E27FC236}">
                <a16:creationId xmlns:a16="http://schemas.microsoft.com/office/drawing/2014/main" id="{3D389AA0-FE1D-4F64-B453-2D29754387C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4640" r="24471"/>
          <a:stretch/>
        </p:blipFill>
        <p:spPr>
          <a:xfrm>
            <a:off x="7538689" y="10"/>
            <a:ext cx="4653311" cy="6857990"/>
          </a:xfrm>
          <a:prstGeom prst="rect">
            <a:avLst/>
          </a:prstGeom>
        </p:spPr>
      </p:pic>
    </p:spTree>
    <p:extLst>
      <p:ext uri="{BB962C8B-B14F-4D97-AF65-F5344CB8AC3E}">
        <p14:creationId xmlns:p14="http://schemas.microsoft.com/office/powerpoint/2010/main" val="2284937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B1CEEAD-825F-41AD-B0DB-77CE90932D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erris wheel at night&#10;&#10;Description automatically generated with medium confidence">
            <a:extLst>
              <a:ext uri="{FF2B5EF4-FFF2-40B4-BE49-F238E27FC236}">
                <a16:creationId xmlns:a16="http://schemas.microsoft.com/office/drawing/2014/main" id="{D8454D47-CA16-492D-8191-944093685A3C}"/>
              </a:ext>
            </a:extLst>
          </p:cNvPr>
          <p:cNvPicPr>
            <a:picLocks noChangeAspect="1"/>
          </p:cNvPicPr>
          <p:nvPr/>
        </p:nvPicPr>
        <p:blipFill rotWithShape="1">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l="1200"/>
          <a:stretch/>
        </p:blipFill>
        <p:spPr>
          <a:xfrm>
            <a:off x="304800" y="10"/>
            <a:ext cx="11292820" cy="6857990"/>
          </a:xfrm>
          <a:prstGeom prst="rect">
            <a:avLst/>
          </a:prstGeom>
        </p:spPr>
      </p:pic>
      <p:sp>
        <p:nvSpPr>
          <p:cNvPr id="2" name="Title 1">
            <a:extLst>
              <a:ext uri="{FF2B5EF4-FFF2-40B4-BE49-F238E27FC236}">
                <a16:creationId xmlns:a16="http://schemas.microsoft.com/office/drawing/2014/main" id="{DF21FF22-07EC-40D2-9208-8DAFCE3FCCDF}"/>
              </a:ext>
            </a:extLst>
          </p:cNvPr>
          <p:cNvSpPr>
            <a:spLocks noGrp="1"/>
          </p:cNvSpPr>
          <p:nvPr>
            <p:ph type="title"/>
          </p:nvPr>
        </p:nvSpPr>
        <p:spPr>
          <a:xfrm>
            <a:off x="1261872" y="365760"/>
            <a:ext cx="9692640" cy="1158240"/>
          </a:xfrm>
        </p:spPr>
        <p:txBody>
          <a:bodyPr>
            <a:normAutofit/>
          </a:bodyPr>
          <a:lstStyle/>
          <a:p>
            <a:pPr marL="0" marR="0">
              <a:lnSpc>
                <a:spcPct val="115000"/>
              </a:lnSpc>
              <a:spcBef>
                <a:spcPts val="0"/>
              </a:spcBef>
              <a:spcAft>
                <a:spcPts val="1000"/>
              </a:spcAft>
            </a:pPr>
            <a:r>
              <a:rPr lang="en-US" dirty="0">
                <a:effectLst/>
                <a:latin typeface="Arial" panose="020B0604020202020204" pitchFamily="34" charset="0"/>
                <a:ea typeface="Calibri" panose="020F0502020204030204" pitchFamily="34" charset="0"/>
                <a:cs typeface="Iskoola Pota" panose="02010503010101010104" pitchFamily="2" charset="0"/>
              </a:rPr>
              <a:t>How Low Code is Democratizing AI?</a:t>
            </a:r>
            <a:endParaRPr lang="en-US" dirty="0">
              <a:effectLst/>
              <a:latin typeface="Calibri" panose="020F0502020204030204" pitchFamily="34" charset="0"/>
              <a:ea typeface="Calibri" panose="020F0502020204030204" pitchFamily="34" charset="0"/>
              <a:cs typeface="Iskoola Pota" panose="02010503010101010104" pitchFamily="2" charset="0"/>
            </a:endParaRPr>
          </a:p>
        </p:txBody>
      </p:sp>
      <p:sp>
        <p:nvSpPr>
          <p:cNvPr id="16" name="Content Placeholder 11">
            <a:extLst>
              <a:ext uri="{FF2B5EF4-FFF2-40B4-BE49-F238E27FC236}">
                <a16:creationId xmlns:a16="http://schemas.microsoft.com/office/drawing/2014/main" id="{A1D58DCF-B100-42D2-9B92-33ADFF3402FA}"/>
              </a:ext>
            </a:extLst>
          </p:cNvPr>
          <p:cNvSpPr>
            <a:spLocks noGrp="1"/>
          </p:cNvSpPr>
          <p:nvPr>
            <p:ph idx="1"/>
          </p:nvPr>
        </p:nvSpPr>
        <p:spPr>
          <a:xfrm>
            <a:off x="1261872" y="2289599"/>
            <a:ext cx="8595360" cy="3890537"/>
          </a:xfrm>
        </p:spPr>
        <p:txBody>
          <a:bodyPr>
            <a:normAutofit/>
          </a:bodyPr>
          <a:lstStyle/>
          <a:p>
            <a:pPr marR="0" lvl="0">
              <a:lnSpc>
                <a:spcPct val="150000"/>
              </a:lnSpc>
              <a:spcBef>
                <a:spcPts val="0"/>
              </a:spcBef>
              <a:spcAft>
                <a:spcPts val="1000"/>
              </a:spcAft>
              <a:buClr>
                <a:schemeClr val="tx1"/>
              </a:buClr>
              <a:buSzPts val="1000"/>
              <a:buFont typeface="Wingdings" panose="05000000000000000000" pitchFamily="2" charset="2"/>
              <a:buChar char="v"/>
              <a:tabLst>
                <a:tab pos="457200" algn="l"/>
              </a:tabLst>
            </a:pPr>
            <a:r>
              <a:rPr lang="en-US" sz="2000" dirty="0">
                <a:effectLst/>
                <a:latin typeface="var(--font-OpenSans-Regular)"/>
                <a:ea typeface="Times New Roman" panose="02020603050405020304" pitchFamily="18" charset="0"/>
                <a:cs typeface="Arial" panose="020B0604020202020204" pitchFamily="34" charset="0"/>
              </a:rPr>
              <a:t>Low Code AI in Process Automation</a:t>
            </a:r>
            <a:endParaRPr lang="en-US" sz="2000" dirty="0">
              <a:effectLst/>
              <a:latin typeface="Calibri" panose="020F0502020204030204" pitchFamily="34" charset="0"/>
              <a:ea typeface="Calibri" panose="020F0502020204030204" pitchFamily="34" charset="0"/>
              <a:cs typeface="Iskoola Pota" panose="02010503010101010104" pitchFamily="2" charset="0"/>
            </a:endParaRPr>
          </a:p>
          <a:p>
            <a:pPr marR="0" lvl="0">
              <a:lnSpc>
                <a:spcPct val="150000"/>
              </a:lnSpc>
              <a:spcBef>
                <a:spcPts val="0"/>
              </a:spcBef>
              <a:spcAft>
                <a:spcPts val="1000"/>
              </a:spcAft>
              <a:buClr>
                <a:schemeClr val="tx1"/>
              </a:buClr>
              <a:buSzPts val="1000"/>
              <a:buFont typeface="Wingdings" panose="05000000000000000000" pitchFamily="2" charset="2"/>
              <a:buChar char="v"/>
              <a:tabLst>
                <a:tab pos="457200" algn="l"/>
              </a:tabLst>
            </a:pPr>
            <a:r>
              <a:rPr lang="en-US" sz="2000" dirty="0">
                <a:effectLst/>
                <a:latin typeface="var(--font-OpenSans-Regular)"/>
                <a:ea typeface="Times New Roman" panose="02020603050405020304" pitchFamily="18" charset="0"/>
                <a:cs typeface="Arial" panose="020B0604020202020204" pitchFamily="34" charset="0"/>
              </a:rPr>
              <a:t>Text Analysis</a:t>
            </a:r>
            <a:endParaRPr lang="en-US" sz="2000" dirty="0"/>
          </a:p>
          <a:p>
            <a:pPr marR="0" lvl="0">
              <a:lnSpc>
                <a:spcPct val="150000"/>
              </a:lnSpc>
              <a:spcBef>
                <a:spcPts val="0"/>
              </a:spcBef>
              <a:spcAft>
                <a:spcPts val="1000"/>
              </a:spcAft>
              <a:buClr>
                <a:schemeClr val="tx1"/>
              </a:buClr>
              <a:buSzPts val="1000"/>
              <a:buFont typeface="Wingdings" panose="05000000000000000000" pitchFamily="2" charset="2"/>
              <a:buChar char="v"/>
              <a:tabLst>
                <a:tab pos="457200" algn="l"/>
              </a:tabLst>
            </a:pPr>
            <a:r>
              <a:rPr lang="en-US" sz="2000" dirty="0">
                <a:effectLst/>
                <a:latin typeface="var(--font-OpenSans-Regular)"/>
                <a:ea typeface="Times New Roman" panose="02020603050405020304" pitchFamily="18" charset="0"/>
                <a:cs typeface="Arial" panose="020B0604020202020204" pitchFamily="34" charset="0"/>
              </a:rPr>
              <a:t>In Computer Vision (Field of AI)</a:t>
            </a:r>
            <a:endParaRPr lang="en-US" sz="2000" dirty="0">
              <a:effectLst/>
              <a:latin typeface="Calibri" panose="020F0502020204030204" pitchFamily="34" charset="0"/>
              <a:ea typeface="Calibri" panose="020F0502020204030204" pitchFamily="34" charset="0"/>
              <a:cs typeface="Iskoola Pota" panose="02010503010101010104" pitchFamily="2" charset="0"/>
            </a:endParaRPr>
          </a:p>
          <a:p>
            <a:pPr marR="0" lvl="0">
              <a:lnSpc>
                <a:spcPct val="150000"/>
              </a:lnSpc>
              <a:spcBef>
                <a:spcPts val="0"/>
              </a:spcBef>
              <a:spcAft>
                <a:spcPts val="1000"/>
              </a:spcAft>
              <a:buClr>
                <a:schemeClr val="tx1"/>
              </a:buClr>
              <a:buSzPts val="1000"/>
              <a:buFont typeface="Wingdings" panose="05000000000000000000" pitchFamily="2" charset="2"/>
              <a:buChar char="v"/>
              <a:tabLst>
                <a:tab pos="457200" algn="l"/>
              </a:tabLst>
            </a:pPr>
            <a:r>
              <a:rPr lang="en-US" sz="2000" dirty="0">
                <a:effectLst/>
                <a:latin typeface="var(--font-OpenSans-Regular)"/>
                <a:ea typeface="Times New Roman" panose="02020603050405020304" pitchFamily="18" charset="0"/>
                <a:cs typeface="Arial" panose="020B0604020202020204" pitchFamily="34" charset="0"/>
              </a:rPr>
              <a:t>In Data Science</a:t>
            </a:r>
            <a:endParaRPr lang="en-US" sz="2000" dirty="0">
              <a:effectLst/>
              <a:latin typeface="Calibri" panose="020F0502020204030204" pitchFamily="34" charset="0"/>
              <a:ea typeface="Calibri" panose="020F0502020204030204" pitchFamily="34" charset="0"/>
              <a:cs typeface="Iskoola Pota" panose="02010503010101010104" pitchFamily="2" charset="0"/>
            </a:endParaRPr>
          </a:p>
          <a:p>
            <a:pPr marR="0" lvl="0">
              <a:lnSpc>
                <a:spcPct val="150000"/>
              </a:lnSpc>
              <a:spcBef>
                <a:spcPts val="0"/>
              </a:spcBef>
              <a:spcAft>
                <a:spcPts val="1000"/>
              </a:spcAft>
              <a:buClr>
                <a:schemeClr val="tx1"/>
              </a:buClr>
              <a:buSzPts val="1000"/>
              <a:buFont typeface="Wingdings" panose="05000000000000000000" pitchFamily="2" charset="2"/>
              <a:buChar char="v"/>
              <a:tabLst>
                <a:tab pos="457200" algn="l"/>
              </a:tabLst>
            </a:pPr>
            <a:r>
              <a:rPr lang="en-US" sz="2000" dirty="0">
                <a:effectLst/>
                <a:latin typeface="var(--font-OpenSans-Regular)"/>
                <a:ea typeface="Times New Roman" panose="02020603050405020304" pitchFamily="18" charset="0"/>
                <a:cs typeface="Arial" panose="020B0604020202020204" pitchFamily="34" charset="0"/>
              </a:rPr>
              <a:t>In Image analysis</a:t>
            </a:r>
          </a:p>
        </p:txBody>
      </p:sp>
    </p:spTree>
    <p:extLst>
      <p:ext uri="{BB962C8B-B14F-4D97-AF65-F5344CB8AC3E}">
        <p14:creationId xmlns:p14="http://schemas.microsoft.com/office/powerpoint/2010/main" val="155895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FF22-07EC-40D2-9208-8DAFCE3FCCDF}"/>
              </a:ext>
            </a:extLst>
          </p:cNvPr>
          <p:cNvSpPr>
            <a:spLocks noGrp="1"/>
          </p:cNvSpPr>
          <p:nvPr>
            <p:ph type="title"/>
          </p:nvPr>
        </p:nvSpPr>
        <p:spPr>
          <a:xfrm>
            <a:off x="1229032" y="365760"/>
            <a:ext cx="5997678" cy="974603"/>
          </a:xfrm>
        </p:spPr>
        <p:txBody>
          <a:bodyPr>
            <a:normAutofit/>
          </a:bodyPr>
          <a:lstStyle/>
          <a:p>
            <a:r>
              <a:rPr lang="en-US" sz="3400" dirty="0"/>
              <a:t>Future of Low Code AI</a:t>
            </a:r>
          </a:p>
        </p:txBody>
      </p:sp>
      <p:sp>
        <p:nvSpPr>
          <p:cNvPr id="17" name="Rectangle 16">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Content Placeholder 11">
            <a:extLst>
              <a:ext uri="{FF2B5EF4-FFF2-40B4-BE49-F238E27FC236}">
                <a16:creationId xmlns:a16="http://schemas.microsoft.com/office/drawing/2014/main" id="{A1D58DCF-B100-42D2-9B92-33ADFF3402FA}"/>
              </a:ext>
            </a:extLst>
          </p:cNvPr>
          <p:cNvSpPr>
            <a:spLocks noGrp="1"/>
          </p:cNvSpPr>
          <p:nvPr>
            <p:ph idx="1"/>
          </p:nvPr>
        </p:nvSpPr>
        <p:spPr>
          <a:xfrm>
            <a:off x="1211139" y="2005739"/>
            <a:ext cx="6015571" cy="4174398"/>
          </a:xfrm>
        </p:spPr>
        <p:txBody>
          <a:bodyPr>
            <a:normAutofit/>
          </a:bodyPr>
          <a:lstStyle/>
          <a:p>
            <a:pPr marL="102870" marR="0" indent="-285750">
              <a:lnSpc>
                <a:spcPct val="150000"/>
              </a:lnSpc>
              <a:spcBef>
                <a:spcPts val="0"/>
              </a:spcBef>
              <a:spcAft>
                <a:spcPts val="1000"/>
              </a:spcAft>
              <a:buClr>
                <a:schemeClr val="tx1"/>
              </a:buClr>
              <a:buFont typeface="Wingdings" panose="05000000000000000000" pitchFamily="2" charset="2"/>
              <a:buChar char="v"/>
            </a:pPr>
            <a:r>
              <a:rPr lang="en-US" sz="1600" dirty="0">
                <a:solidFill>
                  <a:srgbClr val="4B4B4B"/>
                </a:solidFill>
                <a:effectLst/>
                <a:latin typeface="Arial" panose="020B0604020202020204" pitchFamily="34" charset="0"/>
                <a:ea typeface="Times New Roman" panose="02020603050405020304" pitchFamily="18" charset="0"/>
                <a:cs typeface="Iskoola Pota" panose="02010503010101010104" pitchFamily="2" charset="0"/>
              </a:rPr>
              <a:t>Low-code is ushering in a brand new technology of AI democratization. Citizen and professional AI builders can use those gear to boost up AI manufacturing. Enterprises and organizations must put more energy towards developing AI models with professionals and find better ways to implement Low Code with AI to enhance software development</a:t>
            </a:r>
            <a:endParaRPr lang="en-US" sz="1600" dirty="0">
              <a:effectLst/>
              <a:latin typeface="Calibri" panose="020F0502020204030204" pitchFamily="34" charset="0"/>
              <a:ea typeface="Calibri" panose="020F0502020204030204" pitchFamily="34" charset="0"/>
              <a:cs typeface="Iskoola Pota" panose="02010503010101010104" pitchFamily="2" charset="0"/>
            </a:endParaRPr>
          </a:p>
        </p:txBody>
      </p:sp>
      <p:pic>
        <p:nvPicPr>
          <p:cNvPr id="5" name="Picture 4" descr="A picture containing keyboard, computer, indoor, sitting&#10;&#10;Description automatically generated">
            <a:extLst>
              <a:ext uri="{FF2B5EF4-FFF2-40B4-BE49-F238E27FC236}">
                <a16:creationId xmlns:a16="http://schemas.microsoft.com/office/drawing/2014/main" id="{BE84F68F-110E-4B14-AC81-904FC9682D5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44537" r="19840"/>
          <a:stretch/>
        </p:blipFill>
        <p:spPr>
          <a:xfrm>
            <a:off x="7538689" y="10"/>
            <a:ext cx="4653311" cy="6857990"/>
          </a:xfrm>
          <a:prstGeom prst="rect">
            <a:avLst/>
          </a:prstGeom>
        </p:spPr>
      </p:pic>
    </p:spTree>
    <p:extLst>
      <p:ext uri="{BB962C8B-B14F-4D97-AF65-F5344CB8AC3E}">
        <p14:creationId xmlns:p14="http://schemas.microsoft.com/office/powerpoint/2010/main" val="159651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FF22-07EC-40D2-9208-8DAFCE3FCCDF}"/>
              </a:ext>
            </a:extLst>
          </p:cNvPr>
          <p:cNvSpPr>
            <a:spLocks noGrp="1"/>
          </p:cNvSpPr>
          <p:nvPr>
            <p:ph type="title"/>
          </p:nvPr>
        </p:nvSpPr>
        <p:spPr>
          <a:xfrm>
            <a:off x="1229032" y="365760"/>
            <a:ext cx="5997678" cy="775820"/>
          </a:xfrm>
        </p:spPr>
        <p:txBody>
          <a:bodyPr>
            <a:normAutofit/>
          </a:bodyPr>
          <a:lstStyle/>
          <a:p>
            <a:r>
              <a:rPr lang="en-US" sz="3400" dirty="0"/>
              <a:t>Limitations of Low Code AI</a:t>
            </a:r>
          </a:p>
        </p:txBody>
      </p:sp>
      <p:sp>
        <p:nvSpPr>
          <p:cNvPr id="17" name="Rectangle 16">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Content Placeholder 11">
            <a:extLst>
              <a:ext uri="{FF2B5EF4-FFF2-40B4-BE49-F238E27FC236}">
                <a16:creationId xmlns:a16="http://schemas.microsoft.com/office/drawing/2014/main" id="{A1D58DCF-B100-42D2-9B92-33ADFF3402FA}"/>
              </a:ext>
            </a:extLst>
          </p:cNvPr>
          <p:cNvSpPr>
            <a:spLocks noGrp="1"/>
          </p:cNvSpPr>
          <p:nvPr>
            <p:ph idx="1"/>
          </p:nvPr>
        </p:nvSpPr>
        <p:spPr>
          <a:xfrm>
            <a:off x="1211139" y="1806082"/>
            <a:ext cx="6015571" cy="4374055"/>
          </a:xfrm>
        </p:spPr>
        <p:txBody>
          <a:bodyPr>
            <a:normAutofit/>
          </a:bodyPr>
          <a:lstStyle/>
          <a:p>
            <a:pPr>
              <a:lnSpc>
                <a:spcPct val="150000"/>
              </a:lnSpc>
              <a:buClr>
                <a:schemeClr val="tx1"/>
              </a:buClr>
              <a:buFont typeface="Wingdings" panose="05000000000000000000" pitchFamily="2" charset="2"/>
              <a:buChar char="v"/>
            </a:pPr>
            <a:r>
              <a:rPr lang="en-US" sz="1800" dirty="0">
                <a:effectLst/>
                <a:latin typeface="var(--font-OpenSans-Regular)"/>
                <a:ea typeface="Times New Roman" panose="02020603050405020304" pitchFamily="18" charset="0"/>
                <a:cs typeface="Arial" panose="020B0604020202020204" pitchFamily="34" charset="0"/>
              </a:rPr>
              <a:t>Limited Customization</a:t>
            </a:r>
            <a:endParaRPr lang="en-US" dirty="0"/>
          </a:p>
          <a:p>
            <a:pPr>
              <a:lnSpc>
                <a:spcPct val="150000"/>
              </a:lnSpc>
              <a:buClr>
                <a:schemeClr val="tx1"/>
              </a:buClr>
              <a:buFont typeface="Wingdings" panose="05000000000000000000" pitchFamily="2" charset="2"/>
              <a:buChar char="v"/>
            </a:pPr>
            <a:r>
              <a:rPr lang="en-US" sz="1800" dirty="0">
                <a:effectLst/>
                <a:latin typeface="var(--font-OpenSans-Regular)"/>
                <a:ea typeface="Times New Roman" panose="02020603050405020304" pitchFamily="18" charset="0"/>
                <a:cs typeface="Arial" panose="020B0604020202020204" pitchFamily="34" charset="0"/>
              </a:rPr>
              <a:t>Migration Issue</a:t>
            </a:r>
            <a:endParaRPr lang="en-US" dirty="0"/>
          </a:p>
          <a:p>
            <a:pPr>
              <a:lnSpc>
                <a:spcPct val="150000"/>
              </a:lnSpc>
              <a:buClr>
                <a:schemeClr val="tx1"/>
              </a:buClr>
              <a:buFont typeface="Wingdings" panose="05000000000000000000" pitchFamily="2" charset="2"/>
              <a:buChar char="v"/>
            </a:pPr>
            <a:r>
              <a:rPr lang="en-US" sz="1800" dirty="0">
                <a:effectLst/>
                <a:latin typeface="var(--font-OpenSans-Regular)"/>
                <a:ea typeface="Times New Roman" panose="02020603050405020304" pitchFamily="18" charset="0"/>
                <a:cs typeface="Arial" panose="020B0604020202020204" pitchFamily="34" charset="0"/>
              </a:rPr>
              <a:t>Performance</a:t>
            </a:r>
          </a:p>
          <a:p>
            <a:pPr>
              <a:lnSpc>
                <a:spcPct val="150000"/>
              </a:lnSpc>
              <a:buClr>
                <a:schemeClr val="tx1"/>
              </a:buClr>
              <a:buFont typeface="Wingdings" panose="05000000000000000000" pitchFamily="2" charset="2"/>
              <a:buChar char="v"/>
            </a:pPr>
            <a:r>
              <a:rPr lang="en-US" sz="1800" dirty="0">
                <a:effectLst/>
                <a:latin typeface="var(--font-OpenSans-Regular)"/>
                <a:ea typeface="Times New Roman" panose="02020603050405020304" pitchFamily="18" charset="0"/>
                <a:cs typeface="Arial" panose="020B0604020202020204" pitchFamily="34" charset="0"/>
              </a:rPr>
              <a:t>Security Issue</a:t>
            </a:r>
          </a:p>
          <a:p>
            <a:pPr>
              <a:lnSpc>
                <a:spcPct val="150000"/>
              </a:lnSpc>
              <a:buClr>
                <a:schemeClr val="tx1"/>
              </a:buClr>
              <a:buFont typeface="Wingdings" panose="05000000000000000000" pitchFamily="2" charset="2"/>
              <a:buChar char="v"/>
            </a:pPr>
            <a:r>
              <a:rPr lang="en-US" sz="1800" dirty="0">
                <a:effectLst/>
                <a:latin typeface="var(--font-OpenSans-Regular)"/>
                <a:ea typeface="Times New Roman" panose="02020603050405020304" pitchFamily="18" charset="0"/>
                <a:cs typeface="Arial" panose="020B0604020202020204" pitchFamily="34" charset="0"/>
              </a:rPr>
              <a:t>You don’t own Your Source Code</a:t>
            </a:r>
            <a:endParaRPr lang="en-US" dirty="0"/>
          </a:p>
        </p:txBody>
      </p:sp>
      <p:pic>
        <p:nvPicPr>
          <p:cNvPr id="5" name="Picture 4" descr="A picture containing keyboard, computer, indoor, sitting&#10;&#10;Description automatically generated">
            <a:extLst>
              <a:ext uri="{FF2B5EF4-FFF2-40B4-BE49-F238E27FC236}">
                <a16:creationId xmlns:a16="http://schemas.microsoft.com/office/drawing/2014/main" id="{BE84F68F-110E-4B14-AC81-904FC9682D5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44537" r="19840"/>
          <a:stretch/>
        </p:blipFill>
        <p:spPr>
          <a:xfrm>
            <a:off x="7538689" y="10"/>
            <a:ext cx="4653311" cy="6857990"/>
          </a:xfrm>
          <a:prstGeom prst="rect">
            <a:avLst/>
          </a:prstGeom>
        </p:spPr>
      </p:pic>
    </p:spTree>
    <p:extLst>
      <p:ext uri="{BB962C8B-B14F-4D97-AF65-F5344CB8AC3E}">
        <p14:creationId xmlns:p14="http://schemas.microsoft.com/office/powerpoint/2010/main" val="375964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C6024-E03F-4B7F-8984-E609D7B9D784}"/>
              </a:ext>
            </a:extLst>
          </p:cNvPr>
          <p:cNvSpPr>
            <a:spLocks noGrp="1"/>
          </p:cNvSpPr>
          <p:nvPr>
            <p:ph type="title"/>
          </p:nvPr>
        </p:nvSpPr>
        <p:spPr>
          <a:xfrm>
            <a:off x="1261872" y="365760"/>
            <a:ext cx="9692640" cy="881793"/>
          </a:xfrm>
        </p:spPr>
        <p:txBody>
          <a:bodyPr/>
          <a:lstStyle/>
          <a:p>
            <a:r>
              <a:rPr lang="en-US" dirty="0"/>
              <a:t>References</a:t>
            </a:r>
          </a:p>
        </p:txBody>
      </p:sp>
      <p:sp>
        <p:nvSpPr>
          <p:cNvPr id="3" name="Content Placeholder 2">
            <a:extLst>
              <a:ext uri="{FF2B5EF4-FFF2-40B4-BE49-F238E27FC236}">
                <a16:creationId xmlns:a16="http://schemas.microsoft.com/office/drawing/2014/main" id="{C12E667C-A178-4974-877F-BFF7E8E9739D}"/>
              </a:ext>
            </a:extLst>
          </p:cNvPr>
          <p:cNvSpPr>
            <a:spLocks noGrp="1"/>
          </p:cNvSpPr>
          <p:nvPr>
            <p:ph idx="1"/>
          </p:nvPr>
        </p:nvSpPr>
        <p:spPr/>
        <p:txBody>
          <a:bodyPr/>
          <a:lstStyle/>
          <a:p>
            <a:pPr marL="342900" indent="-342900">
              <a:buClr>
                <a:schemeClr val="tx1"/>
              </a:buClr>
              <a:buFont typeface="+mj-lt"/>
              <a:buAutoNum type="arabicPeriod"/>
            </a:pPr>
            <a:r>
              <a:rPr lang="en-US" dirty="0">
                <a:solidFill>
                  <a:schemeClr val="tx1">
                    <a:lumMod val="95000"/>
                    <a:lumOff val="5000"/>
                  </a:schemeClr>
                </a:solidFill>
                <a:hlinkClick r:id="rId2">
                  <a:extLst>
                    <a:ext uri="{A12FA001-AC4F-418D-AE19-62706E023703}">
                      <ahyp:hlinkClr xmlns:ahyp="http://schemas.microsoft.com/office/drawing/2018/hyperlinkcolor" val="tx"/>
                    </a:ext>
                  </a:extLst>
                </a:hlinkClick>
              </a:rPr>
              <a:t>https://www.outsystems.com/blog/posts/ai-machine-learning-future-low-code/</a:t>
            </a:r>
            <a:endParaRPr lang="en-US" dirty="0">
              <a:solidFill>
                <a:schemeClr val="tx1">
                  <a:lumMod val="95000"/>
                  <a:lumOff val="5000"/>
                </a:schemeClr>
              </a:solidFill>
            </a:endParaRPr>
          </a:p>
          <a:p>
            <a:pPr marL="342900" indent="-342900">
              <a:buClr>
                <a:schemeClr val="tx1"/>
              </a:buClr>
              <a:buFont typeface="+mj-lt"/>
              <a:buAutoNum type="arabicPeriod"/>
            </a:pPr>
            <a:r>
              <a:rPr lang="en-US" dirty="0">
                <a:solidFill>
                  <a:schemeClr val="tx1">
                    <a:lumMod val="95000"/>
                    <a:lumOff val="5000"/>
                  </a:schemeClr>
                </a:solidFill>
                <a:hlinkClick r:id="rId3">
                  <a:extLst>
                    <a:ext uri="{A12FA001-AC4F-418D-AE19-62706E023703}">
                      <ahyp:hlinkClr xmlns:ahyp="http://schemas.microsoft.com/office/drawing/2018/hyperlinkcolor" val="tx"/>
                    </a:ext>
                  </a:extLst>
                </a:hlinkClick>
              </a:rPr>
              <a:t>https://www.researchgate.net/publication/338086784_Low-Code_as_Enabler_of_Digital_Transformation_in_Manufacturing_Industry</a:t>
            </a:r>
            <a:endParaRPr lang="en-US" dirty="0">
              <a:solidFill>
                <a:schemeClr val="tx1">
                  <a:lumMod val="95000"/>
                  <a:lumOff val="5000"/>
                </a:schemeClr>
              </a:solidFill>
            </a:endParaRPr>
          </a:p>
          <a:p>
            <a:pPr marL="342900" indent="-342900">
              <a:buClr>
                <a:schemeClr val="tx1"/>
              </a:buClr>
              <a:buFont typeface="+mj-lt"/>
              <a:buAutoNum type="arabicPeriod"/>
            </a:pPr>
            <a:r>
              <a:rPr lang="en-US" dirty="0">
                <a:solidFill>
                  <a:schemeClr val="tx1">
                    <a:lumMod val="95000"/>
                    <a:lumOff val="5000"/>
                  </a:schemeClr>
                </a:solidFill>
                <a:hlinkClick r:id="rId4">
                  <a:extLst>
                    <a:ext uri="{A12FA001-AC4F-418D-AE19-62706E023703}">
                      <ahyp:hlinkClr xmlns:ahyp="http://schemas.microsoft.com/office/drawing/2018/hyperlinkcolor" val="tx"/>
                    </a:ext>
                  </a:extLst>
                </a:hlinkClick>
              </a:rPr>
              <a:t>https://towardsdatascience.com/low-code-ai-in-enterprise-benefits-and-use-cases-b9692ee13168</a:t>
            </a:r>
            <a:endParaRPr lang="en-US" dirty="0">
              <a:solidFill>
                <a:schemeClr val="tx1">
                  <a:lumMod val="95000"/>
                  <a:lumOff val="5000"/>
                </a:schemeClr>
              </a:solidFill>
            </a:endParaRPr>
          </a:p>
          <a:p>
            <a:pPr marL="342900" indent="-342900">
              <a:buClr>
                <a:schemeClr val="tx1"/>
              </a:buClr>
              <a:buFont typeface="+mj-lt"/>
              <a:buAutoNum type="arabicPeriod"/>
            </a:pPr>
            <a:r>
              <a:rPr lang="en-US" dirty="0">
                <a:solidFill>
                  <a:schemeClr val="tx1">
                    <a:lumMod val="95000"/>
                    <a:lumOff val="5000"/>
                  </a:schemeClr>
                </a:solidFill>
                <a:hlinkClick r:id="rId5">
                  <a:extLst>
                    <a:ext uri="{A12FA001-AC4F-418D-AE19-62706E023703}">
                      <ahyp:hlinkClr xmlns:ahyp="http://schemas.microsoft.com/office/drawing/2018/hyperlinkcolor" val="tx"/>
                    </a:ext>
                  </a:extLst>
                </a:hlinkClick>
              </a:rPr>
              <a:t>https://federalnewsnetwork.com/modern-government/2020/12/low-code-platforms-</a:t>
            </a:r>
            <a:r>
              <a:rPr lang="en-US" dirty="0" err="1">
                <a:solidFill>
                  <a:schemeClr val="tx1">
                    <a:lumMod val="95000"/>
                    <a:lumOff val="5000"/>
                  </a:schemeClr>
                </a:solidFill>
                <a:hlinkClick r:id="rId5">
                  <a:extLst>
                    <a:ext uri="{A12FA001-AC4F-418D-AE19-62706E023703}">
                      <ahyp:hlinkClr xmlns:ahyp="http://schemas.microsoft.com/office/drawing/2018/hyperlinkcolor" val="tx"/>
                    </a:ext>
                  </a:extLst>
                </a:hlinkClick>
              </a:rPr>
              <a:t>apis</a:t>
            </a:r>
            <a:r>
              <a:rPr lang="en-US" dirty="0">
                <a:solidFill>
                  <a:schemeClr val="tx1">
                    <a:lumMod val="95000"/>
                    <a:lumOff val="5000"/>
                  </a:schemeClr>
                </a:solidFill>
                <a:hlinkClick r:id="rId5">
                  <a:extLst>
                    <a:ext uri="{A12FA001-AC4F-418D-AE19-62706E023703}">
                      <ahyp:hlinkClr xmlns:ahyp="http://schemas.microsoft.com/office/drawing/2018/hyperlinkcolor" val="tx"/>
                    </a:ext>
                  </a:extLst>
                </a:hlinkClick>
              </a:rPr>
              <a:t>-democratizing-intelligent-automation/</a:t>
            </a:r>
            <a:r>
              <a:rPr lang="en-US" dirty="0">
                <a:solidFill>
                  <a:schemeClr val="tx1">
                    <a:lumMod val="95000"/>
                    <a:lumOff val="5000"/>
                  </a:schemeClr>
                </a:solidFill>
              </a:rPr>
              <a:t>’</a:t>
            </a:r>
          </a:p>
          <a:p>
            <a:pPr marL="342900" indent="-342900">
              <a:buClr>
                <a:schemeClr val="tx1"/>
              </a:buClr>
              <a:buFont typeface="+mj-lt"/>
              <a:buAutoNum type="arabicPeriod"/>
            </a:pPr>
            <a:r>
              <a:rPr lang="en-US" dirty="0">
                <a:solidFill>
                  <a:schemeClr val="tx1">
                    <a:lumMod val="95000"/>
                    <a:lumOff val="5000"/>
                  </a:schemeClr>
                </a:solidFill>
                <a:hlinkClick r:id="rId6">
                  <a:extLst>
                    <a:ext uri="{A12FA001-AC4F-418D-AE19-62706E023703}">
                      <ahyp:hlinkClr xmlns:ahyp="http://schemas.microsoft.com/office/drawing/2018/hyperlinkcolor" val="tx"/>
                    </a:ext>
                  </a:extLst>
                </a:hlinkClick>
              </a:rPr>
              <a:t>https://towardsai.net/p/technology/the-state-of-low-code-and-no-code-in-2020</a:t>
            </a:r>
            <a:endParaRPr lang="en-US" dirty="0">
              <a:solidFill>
                <a:schemeClr val="tx1">
                  <a:lumMod val="95000"/>
                  <a:lumOff val="5000"/>
                </a:schemeClr>
              </a:solidFill>
            </a:endParaRPr>
          </a:p>
          <a:p>
            <a:pPr marL="342900" indent="-342900">
              <a:buClr>
                <a:schemeClr val="tx1"/>
              </a:buClr>
              <a:buFont typeface="+mj-lt"/>
              <a:buAutoNum type="arabicPeriod"/>
            </a:pPr>
            <a:r>
              <a:rPr lang="en-US" dirty="0">
                <a:solidFill>
                  <a:schemeClr val="tx1">
                    <a:lumMod val="95000"/>
                    <a:lumOff val="5000"/>
                  </a:schemeClr>
                </a:solidFill>
                <a:hlinkClick r:id="rId7">
                  <a:extLst>
                    <a:ext uri="{A12FA001-AC4F-418D-AE19-62706E023703}">
                      <ahyp:hlinkClr xmlns:ahyp="http://schemas.microsoft.com/office/drawing/2018/hyperlinkcolor" val="tx"/>
                    </a:ext>
                  </a:extLst>
                </a:hlinkClick>
              </a:rPr>
              <a:t>https://www.wipro.com/business-process/enterprise-low-code-and-hyper-automation-a-revolution-in-digital-transformation/</a:t>
            </a:r>
            <a:endParaRPr lang="en-US" dirty="0">
              <a:solidFill>
                <a:schemeClr val="tx1">
                  <a:lumMod val="95000"/>
                  <a:lumOff val="5000"/>
                </a:schemeClr>
              </a:solidFill>
            </a:endParaRPr>
          </a:p>
          <a:p>
            <a:pPr marL="0" indent="0">
              <a:buClr>
                <a:schemeClr val="tx1"/>
              </a:buClr>
              <a:buNone/>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316055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3E34B570-5AF7-4935-B74A-C42569E4D6B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7602" r="1300" b="-1"/>
          <a:stretch/>
        </p:blipFill>
        <p:spPr>
          <a:xfrm>
            <a:off x="21" y="10"/>
            <a:ext cx="4841337" cy="6857990"/>
          </a:xfrm>
          <a:prstGeom prst="rect">
            <a:avLst/>
          </a:prstGeom>
        </p:spPr>
      </p:pic>
      <p:sp>
        <p:nvSpPr>
          <p:cNvPr id="13" name="TextBox 12">
            <a:extLst>
              <a:ext uri="{FF2B5EF4-FFF2-40B4-BE49-F238E27FC236}">
                <a16:creationId xmlns:a16="http://schemas.microsoft.com/office/drawing/2014/main" id="{80F84141-6704-4696-8C69-F48A7838A2AC}"/>
              </a:ext>
            </a:extLst>
          </p:cNvPr>
          <p:cNvSpPr txBox="1"/>
          <p:nvPr/>
        </p:nvSpPr>
        <p:spPr>
          <a:xfrm>
            <a:off x="5387163" y="2962018"/>
            <a:ext cx="5082363" cy="1107996"/>
          </a:xfrm>
          <a:prstGeom prst="rect">
            <a:avLst/>
          </a:prstGeom>
          <a:noFill/>
        </p:spPr>
        <p:txBody>
          <a:bodyPr wrap="square">
            <a:spAutoFit/>
          </a:bodyPr>
          <a:lstStyle/>
          <a:p>
            <a:r>
              <a:rPr lang="en-US" sz="6600" dirty="0"/>
              <a:t>Thank You!</a:t>
            </a:r>
          </a:p>
        </p:txBody>
      </p:sp>
    </p:spTree>
    <p:extLst>
      <p:ext uri="{BB962C8B-B14F-4D97-AF65-F5344CB8AC3E}">
        <p14:creationId xmlns:p14="http://schemas.microsoft.com/office/powerpoint/2010/main" val="172471560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5f323661-5663-4bea-84f9-111170f15c0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D466750C2B744FA7827DEF279D86A7" ma:contentTypeVersion="4" ma:contentTypeDescription="Create a new document." ma:contentTypeScope="" ma:versionID="0b142345845dd48ef7cbde0d554301f2">
  <xsd:schema xmlns:xsd="http://www.w3.org/2001/XMLSchema" xmlns:xs="http://www.w3.org/2001/XMLSchema" xmlns:p="http://schemas.microsoft.com/office/2006/metadata/properties" xmlns:ns3="5f323661-5663-4bea-84f9-111170f15c07" targetNamespace="http://schemas.microsoft.com/office/2006/metadata/properties" ma:root="true" ma:fieldsID="ee0e95b1b5eca4e2e8ea3a23702bc231" ns3:_="">
    <xsd:import namespace="5f323661-5663-4bea-84f9-111170f15c0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323661-5663-4bea-84f9-111170f15c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274086-DBC4-4534-ADD1-A99867C702D6}">
  <ds:schemaRefs>
    <ds:schemaRef ds:uri="http://schemas.microsoft.com/sharepoint/v3/contenttype/forms"/>
  </ds:schemaRefs>
</ds:datastoreItem>
</file>

<file path=customXml/itemProps2.xml><?xml version="1.0" encoding="utf-8"?>
<ds:datastoreItem xmlns:ds="http://schemas.openxmlformats.org/officeDocument/2006/customXml" ds:itemID="{7BC17B96-44E1-4D27-8275-49488FA5EBD9}">
  <ds:schemaRefs>
    <ds:schemaRef ds:uri="http://schemas.microsoft.com/office/2006/metadata/properties"/>
    <ds:schemaRef ds:uri="http://schemas.microsoft.com/office/2006/documentManagement/types"/>
    <ds:schemaRef ds:uri="http://purl.org/dc/elements/1.1/"/>
    <ds:schemaRef ds:uri="http://www.w3.org/XML/1998/namespace"/>
    <ds:schemaRef ds:uri="http://schemas.microsoft.com/office/infopath/2007/PartnerControls"/>
    <ds:schemaRef ds:uri="http://purl.org/dc/dcmitype/"/>
    <ds:schemaRef ds:uri="http://schemas.openxmlformats.org/package/2006/metadata/core-properties"/>
    <ds:schemaRef ds:uri="5f323661-5663-4bea-84f9-111170f15c07"/>
    <ds:schemaRef ds:uri="http://purl.org/dc/terms/"/>
  </ds:schemaRefs>
</ds:datastoreItem>
</file>

<file path=customXml/itemProps3.xml><?xml version="1.0" encoding="utf-8"?>
<ds:datastoreItem xmlns:ds="http://schemas.openxmlformats.org/officeDocument/2006/customXml" ds:itemID="{E14220D1-A422-4B1C-AA9F-BFB66C6FD1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323661-5663-4bea-84f9-111170f15c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View design</Template>
  <TotalTime>117</TotalTime>
  <Words>270</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Schoolbook</vt:lpstr>
      <vt:lpstr>var(--font-OpenSans-Regular)</vt:lpstr>
      <vt:lpstr>Wingdings</vt:lpstr>
      <vt:lpstr>Wingdings 2</vt:lpstr>
      <vt:lpstr>View</vt:lpstr>
      <vt:lpstr>Low-Code Technology With AI</vt:lpstr>
      <vt:lpstr>What is low code</vt:lpstr>
      <vt:lpstr>How Does It Work?</vt:lpstr>
      <vt:lpstr>What are advantages of low-code AI solutions?</vt:lpstr>
      <vt:lpstr>How Low Code is Democratizing AI?</vt:lpstr>
      <vt:lpstr>Future of Low Code AI</vt:lpstr>
      <vt:lpstr>Limitations of Low Code AI</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Low-Code Technology With AI</dc:title>
  <dc:creator>B.G.L Sandeepa</dc:creator>
  <cp:lastModifiedBy>B.G.L Sandeepa</cp:lastModifiedBy>
  <cp:revision>2</cp:revision>
  <dcterms:created xsi:type="dcterms:W3CDTF">2021-11-20T17:48:40Z</dcterms:created>
  <dcterms:modified xsi:type="dcterms:W3CDTF">2021-11-23T12:29:08Z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0x010100AAD466750C2B744FA7827DEF279D86A7</vt:lpwstr>
  </property>
</Properties>
</file>