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6" r:id="rId3"/>
    <p:sldId id="265" r:id="rId4"/>
    <p:sldId id="269" r:id="rId5"/>
    <p:sldId id="270" r:id="rId6"/>
    <p:sldId id="271" r:id="rId7"/>
    <p:sldId id="272" r:id="rId8"/>
    <p:sldId id="273" r:id="rId9"/>
    <p:sldId id="274" r:id="rId10"/>
    <p:sldId id="275" r:id="rId11"/>
    <p:sldId id="276" r:id="rId12"/>
    <p:sldId id="277" r:id="rId13"/>
    <p:sldId id="278" r:id="rId14"/>
    <p:sldId id="27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8/10/2016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8/10/2016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8/10/2016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8/10/2016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8/10/2016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8/10/2016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8/10/2016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8/10/2016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8/10/2016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8/10/2016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9525000" cy="2362199"/>
          </a:xfrm>
        </p:spPr>
        <p:txBody>
          <a:bodyPr/>
          <a:lstStyle/>
          <a:p>
            <a:pPr algn="ctr"/>
            <a:r>
              <a:rPr lang="en-US" dirty="0"/>
              <a:t>Learning Management System </a:t>
            </a:r>
            <a:r>
              <a:rPr lang="en-US" dirty="0" smtClean="0"/>
              <a:t>– </a:t>
            </a:r>
            <a:br>
              <a:rPr lang="en-US" dirty="0" smtClean="0"/>
            </a:br>
            <a:r>
              <a:rPr lang="en-US" dirty="0" smtClean="0"/>
              <a:t>NSBM</a:t>
            </a:r>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1066800"/>
            <a:ext cx="8974138" cy="5045488"/>
          </a:xfrm>
          <a:prstGeom prst="rect">
            <a:avLst/>
          </a:prstGeom>
        </p:spPr>
      </p:pic>
      <p:sp>
        <p:nvSpPr>
          <p:cNvPr id="6" name="TextBox 5"/>
          <p:cNvSpPr txBox="1"/>
          <p:nvPr/>
        </p:nvSpPr>
        <p:spPr>
          <a:xfrm>
            <a:off x="5332412" y="304800"/>
            <a:ext cx="6477000" cy="338554"/>
          </a:xfrm>
          <a:prstGeom prst="rect">
            <a:avLst/>
          </a:prstGeom>
          <a:noFill/>
        </p:spPr>
        <p:txBody>
          <a:bodyPr wrap="square" rtlCol="0">
            <a:spAutoFit/>
          </a:bodyPr>
          <a:lstStyle/>
          <a:p>
            <a:r>
              <a:rPr lang="en-US" sz="1600" dirty="0" smtClean="0"/>
              <a:t>Sample File</a:t>
            </a:r>
            <a:endParaRPr lang="en-US" sz="1600" dirty="0"/>
          </a:p>
        </p:txBody>
      </p:sp>
    </p:spTree>
    <p:extLst>
      <p:ext uri="{BB962C8B-B14F-4D97-AF65-F5344CB8AC3E}">
        <p14:creationId xmlns:p14="http://schemas.microsoft.com/office/powerpoint/2010/main" val="165418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1371600"/>
            <a:ext cx="5867400" cy="38288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12" y="1371600"/>
            <a:ext cx="5541180" cy="3828854"/>
          </a:xfrm>
          <a:prstGeom prst="rect">
            <a:avLst/>
          </a:prstGeom>
        </p:spPr>
      </p:pic>
      <p:sp>
        <p:nvSpPr>
          <p:cNvPr id="7" name="TextBox 6"/>
          <p:cNvSpPr txBox="1"/>
          <p:nvPr/>
        </p:nvSpPr>
        <p:spPr>
          <a:xfrm>
            <a:off x="1293812" y="728730"/>
            <a:ext cx="4038600" cy="338554"/>
          </a:xfrm>
          <a:prstGeom prst="rect">
            <a:avLst/>
          </a:prstGeom>
          <a:noFill/>
        </p:spPr>
        <p:txBody>
          <a:bodyPr wrap="square" rtlCol="0">
            <a:spAutoFit/>
          </a:bodyPr>
          <a:lstStyle/>
          <a:p>
            <a:r>
              <a:rPr lang="en-US" sz="1600" dirty="0" smtClean="0"/>
              <a:t>Management Page – Standard View</a:t>
            </a:r>
            <a:endParaRPr lang="en-US" sz="1600" dirty="0"/>
          </a:p>
        </p:txBody>
      </p:sp>
      <p:sp>
        <p:nvSpPr>
          <p:cNvPr id="8" name="TextBox 7"/>
          <p:cNvSpPr txBox="1"/>
          <p:nvPr/>
        </p:nvSpPr>
        <p:spPr>
          <a:xfrm>
            <a:off x="7313612" y="728730"/>
            <a:ext cx="4038600" cy="338554"/>
          </a:xfrm>
          <a:prstGeom prst="rect">
            <a:avLst/>
          </a:prstGeom>
          <a:noFill/>
        </p:spPr>
        <p:txBody>
          <a:bodyPr wrap="square" rtlCol="0">
            <a:spAutoFit/>
          </a:bodyPr>
          <a:lstStyle/>
          <a:p>
            <a:r>
              <a:rPr lang="en-US" sz="1600" dirty="0" smtClean="0"/>
              <a:t>Management Page – Mobile View</a:t>
            </a:r>
            <a:endParaRPr lang="en-US" sz="1600" dirty="0"/>
          </a:p>
        </p:txBody>
      </p:sp>
    </p:spTree>
    <p:extLst>
      <p:ext uri="{BB962C8B-B14F-4D97-AF65-F5344CB8AC3E}">
        <p14:creationId xmlns:p14="http://schemas.microsoft.com/office/powerpoint/2010/main" val="395255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3812" y="728730"/>
            <a:ext cx="4038600" cy="338554"/>
          </a:xfrm>
          <a:prstGeom prst="rect">
            <a:avLst/>
          </a:prstGeom>
          <a:noFill/>
        </p:spPr>
        <p:txBody>
          <a:bodyPr wrap="square" rtlCol="0">
            <a:spAutoFit/>
          </a:bodyPr>
          <a:lstStyle/>
          <a:p>
            <a:r>
              <a:rPr lang="en-US" sz="1600" dirty="0" smtClean="0"/>
              <a:t>E-Library Page </a:t>
            </a:r>
            <a:r>
              <a:rPr lang="en-US" sz="1600" dirty="0" smtClean="0"/>
              <a:t>– Standard View</a:t>
            </a:r>
            <a:endParaRPr lang="en-US" sz="1600" dirty="0"/>
          </a:p>
        </p:txBody>
      </p:sp>
      <p:sp>
        <p:nvSpPr>
          <p:cNvPr id="7" name="TextBox 6"/>
          <p:cNvSpPr txBox="1"/>
          <p:nvPr/>
        </p:nvSpPr>
        <p:spPr>
          <a:xfrm>
            <a:off x="7313612" y="728730"/>
            <a:ext cx="4038600" cy="338554"/>
          </a:xfrm>
          <a:prstGeom prst="rect">
            <a:avLst/>
          </a:prstGeom>
          <a:noFill/>
        </p:spPr>
        <p:txBody>
          <a:bodyPr wrap="square" rtlCol="0">
            <a:spAutoFit/>
          </a:bodyPr>
          <a:lstStyle/>
          <a:p>
            <a:r>
              <a:rPr lang="en-US" sz="1600" dirty="0"/>
              <a:t>E-Library Page </a:t>
            </a:r>
            <a:r>
              <a:rPr lang="en-US" sz="1600" dirty="0" err="1"/>
              <a:t>Page</a:t>
            </a:r>
            <a:r>
              <a:rPr lang="en-US" sz="1600" dirty="0"/>
              <a:t> </a:t>
            </a:r>
            <a:r>
              <a:rPr lang="en-US" sz="1600" dirty="0" smtClean="0"/>
              <a:t>– Mobile View</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828633"/>
            <a:ext cx="5334000" cy="337165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1828633"/>
            <a:ext cx="5692179" cy="3371654"/>
          </a:xfrm>
          <a:prstGeom prst="rect">
            <a:avLst/>
          </a:prstGeom>
        </p:spPr>
      </p:pic>
    </p:spTree>
    <p:extLst>
      <p:ext uri="{BB962C8B-B14F-4D97-AF65-F5344CB8AC3E}">
        <p14:creationId xmlns:p14="http://schemas.microsoft.com/office/powerpoint/2010/main" val="11831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13612" y="728730"/>
            <a:ext cx="4038600" cy="338554"/>
          </a:xfrm>
          <a:prstGeom prst="rect">
            <a:avLst/>
          </a:prstGeom>
          <a:noFill/>
        </p:spPr>
        <p:txBody>
          <a:bodyPr wrap="square" rtlCol="0">
            <a:spAutoFit/>
          </a:bodyPr>
          <a:lstStyle/>
          <a:p>
            <a:r>
              <a:rPr lang="en-US" sz="1600" dirty="0"/>
              <a:t>Library Computing Page </a:t>
            </a:r>
            <a:r>
              <a:rPr lang="en-US" sz="1600" dirty="0" smtClean="0"/>
              <a:t>– Mobile View</a:t>
            </a:r>
            <a:endParaRPr lang="en-US" sz="1600" dirty="0"/>
          </a:p>
        </p:txBody>
      </p:sp>
      <p:sp>
        <p:nvSpPr>
          <p:cNvPr id="6" name="TextBox 5"/>
          <p:cNvSpPr txBox="1"/>
          <p:nvPr/>
        </p:nvSpPr>
        <p:spPr>
          <a:xfrm>
            <a:off x="1293812" y="728730"/>
            <a:ext cx="4038600" cy="338554"/>
          </a:xfrm>
          <a:prstGeom prst="rect">
            <a:avLst/>
          </a:prstGeom>
          <a:noFill/>
        </p:spPr>
        <p:txBody>
          <a:bodyPr wrap="square" rtlCol="0">
            <a:spAutoFit/>
          </a:bodyPr>
          <a:lstStyle/>
          <a:p>
            <a:r>
              <a:rPr lang="en-US" sz="1600" dirty="0" smtClean="0"/>
              <a:t>Library Computing Page </a:t>
            </a:r>
            <a:r>
              <a:rPr lang="en-US" sz="1600" dirty="0" smtClean="0"/>
              <a:t>– Mobile View</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1676400"/>
            <a:ext cx="5640388" cy="33716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12" y="1676400"/>
            <a:ext cx="5465166" cy="3371654"/>
          </a:xfrm>
          <a:prstGeom prst="rect">
            <a:avLst/>
          </a:prstGeom>
        </p:spPr>
      </p:pic>
    </p:spTree>
    <p:extLst>
      <p:ext uri="{BB962C8B-B14F-4D97-AF65-F5344CB8AC3E}">
        <p14:creationId xmlns:p14="http://schemas.microsoft.com/office/powerpoint/2010/main" val="144120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760412" y="685800"/>
            <a:ext cx="8686801" cy="5105400"/>
          </a:xfrm>
        </p:spPr>
        <p:txBody>
          <a:bodyPr>
            <a:normAutofit/>
          </a:bodyPr>
          <a:lstStyle/>
          <a:p>
            <a:r>
              <a:rPr lang="en-US" b="1" dirty="0">
                <a:latin typeface="Times New Roman" panose="02020603050405020304" pitchFamily="18" charset="0"/>
                <a:cs typeface="Times New Roman" panose="02020603050405020304" pitchFamily="18" charset="0"/>
              </a:rPr>
              <a:t>Project </a:t>
            </a:r>
            <a:r>
              <a:rPr lang="en-US" b="1" dirty="0" smtClean="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Learning Management System – </a:t>
            </a:r>
            <a:r>
              <a:rPr lang="en-US" sz="1800" dirty="0" smtClean="0">
                <a:latin typeface="Times New Roman" panose="02020603050405020304" pitchFamily="18" charset="0"/>
                <a:cs typeface="Times New Roman" panose="02020603050405020304" pitchFamily="18" charset="0"/>
              </a:rPr>
              <a:t>NSBM</a:t>
            </a:r>
          </a:p>
          <a:p>
            <a:r>
              <a:rPr lang="en-US" b="1" dirty="0" smtClean="0">
                <a:latin typeface="Times New Roman" panose="02020603050405020304" pitchFamily="18" charset="0"/>
                <a:cs typeface="Times New Roman" panose="02020603050405020304" pitchFamily="18" charset="0"/>
              </a:rPr>
              <a:t>Purpose: </a:t>
            </a:r>
            <a:r>
              <a:rPr lang="en-US" sz="1800" dirty="0">
                <a:latin typeface="Times New Roman" panose="02020603050405020304" pitchFamily="18" charset="0"/>
                <a:cs typeface="Times New Roman" panose="02020603050405020304" pitchFamily="18" charset="0"/>
              </a:rPr>
              <a:t>Learning Management System is a web application for </a:t>
            </a:r>
            <a:r>
              <a:rPr lang="en-US" sz="1800" dirty="0" smtClean="0">
                <a:latin typeface="Times New Roman" panose="02020603050405020304" pitchFamily="18" charset="0"/>
                <a:cs typeface="Times New Roman" panose="02020603050405020304" pitchFamily="18" charset="0"/>
              </a:rPr>
              <a:t>NSBM</a:t>
            </a:r>
            <a:r>
              <a:rPr lang="en-US" sz="1800" dirty="0">
                <a:latin typeface="Times New Roman" panose="02020603050405020304" pitchFamily="18" charset="0"/>
                <a:cs typeface="Times New Roman" panose="02020603050405020304" pitchFamily="18" charset="0"/>
              </a:rPr>
              <a:t>, that </a:t>
            </a:r>
            <a:r>
              <a:rPr lang="en-US" sz="1800" dirty="0" smtClean="0">
                <a:latin typeface="Times New Roman" panose="02020603050405020304" pitchFamily="18" charset="0"/>
                <a:cs typeface="Times New Roman" panose="02020603050405020304" pitchFamily="18" charset="0"/>
              </a:rPr>
              <a:t>manages, 	       retrieves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stores </a:t>
            </a:r>
            <a:r>
              <a:rPr lang="en-US" sz="1800" dirty="0">
                <a:latin typeface="Times New Roman" panose="02020603050405020304" pitchFamily="18" charset="0"/>
                <a:cs typeface="Times New Roman" panose="02020603050405020304" pitchFamily="18" charset="0"/>
              </a:rPr>
              <a:t>the student’s details, course details and module details </a:t>
            </a:r>
            <a:r>
              <a:rPr lang="en-US" sz="1800" dirty="0" smtClean="0">
                <a:latin typeface="Times New Roman" panose="02020603050405020304" pitchFamily="18" charset="0"/>
                <a:cs typeface="Times New Roman" panose="02020603050405020304" pitchFamily="18" charset="0"/>
              </a:rPr>
              <a:t>	     	       also</a:t>
            </a:r>
            <a:r>
              <a:rPr lang="en-US" sz="1800" dirty="0">
                <a:latin typeface="Times New Roman" panose="02020603050405020304" pitchFamily="18" charset="0"/>
                <a:cs typeface="Times New Roman" panose="02020603050405020304" pitchFamily="18" charset="0"/>
              </a:rPr>
              <a:t>. Due to this web </a:t>
            </a:r>
            <a:r>
              <a:rPr lang="en-US" sz="1800" dirty="0" smtClean="0">
                <a:latin typeface="Times New Roman" panose="02020603050405020304" pitchFamily="18" charset="0"/>
                <a:cs typeface="Times New Roman" panose="02020603050405020304" pitchFamily="18" charset="0"/>
              </a:rPr>
              <a:t>application we </a:t>
            </a:r>
            <a:r>
              <a:rPr lang="en-US" sz="1800" dirty="0">
                <a:latin typeface="Times New Roman" panose="02020603050405020304" pitchFamily="18" charset="0"/>
                <a:cs typeface="Times New Roman" panose="02020603050405020304" pitchFamily="18" charset="0"/>
              </a:rPr>
              <a:t>can identify the new suggestions, </a:t>
            </a:r>
            <a:r>
              <a:rPr lang="en-US" sz="1800" dirty="0" smtClean="0">
                <a:latin typeface="Times New Roman" panose="02020603050405020304" pitchFamily="18" charset="0"/>
                <a:cs typeface="Times New Roman" panose="02020603050405020304" pitchFamily="18" charset="0"/>
              </a:rPr>
              <a:t>	     	       drawbacks </a:t>
            </a:r>
            <a:r>
              <a:rPr lang="en-US" sz="1800" dirty="0">
                <a:latin typeface="Times New Roman" panose="02020603050405020304" pitchFamily="18" charset="0"/>
                <a:cs typeface="Times New Roman" panose="02020603050405020304" pitchFamily="18" charset="0"/>
              </a:rPr>
              <a:t>and the views of the students about their </a:t>
            </a:r>
            <a:r>
              <a:rPr lang="en-US" sz="1800" dirty="0" smtClean="0">
                <a:latin typeface="Times New Roman" panose="02020603050405020304" pitchFamily="18" charset="0"/>
                <a:cs typeface="Times New Roman" panose="02020603050405020304" pitchFamily="18" charset="0"/>
              </a:rPr>
              <a:t>modules. Students are 	  	       allowed to find </a:t>
            </a:r>
            <a:r>
              <a:rPr lang="en-US" sz="1800" dirty="0">
                <a:latin typeface="Times New Roman" panose="02020603050405020304" pitchFamily="18" charset="0"/>
                <a:cs typeface="Times New Roman" panose="02020603050405020304" pitchFamily="18" charset="0"/>
              </a:rPr>
              <a:t>u</a:t>
            </a:r>
            <a:r>
              <a:rPr lang="en-US" sz="1800" dirty="0" smtClean="0">
                <a:latin typeface="Times New Roman" panose="02020603050405020304" pitchFamily="18" charset="0"/>
                <a:cs typeface="Times New Roman" panose="02020603050405020304" pitchFamily="18" charset="0"/>
              </a:rPr>
              <a:t>seful </a:t>
            </a:r>
            <a:r>
              <a:rPr lang="en-US" sz="1800" dirty="0">
                <a:latin typeface="Times New Roman" panose="02020603050405020304" pitchFamily="18" charset="0"/>
                <a:cs typeface="Times New Roman" panose="02020603050405020304" pitchFamily="18" charset="0"/>
              </a:rPr>
              <a:t>information for Student Societies, Clubs and Student </a:t>
            </a:r>
            <a:r>
              <a:rPr lang="en-US" sz="1800" dirty="0" smtClean="0">
                <a:latin typeface="Times New Roman" panose="02020603050405020304" pitchFamily="18" charset="0"/>
                <a:cs typeface="Times New Roman" panose="02020603050405020304" pitchFamily="18" charset="0"/>
              </a:rPr>
              <a:t>	       Activities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also, I think that this is a good opportunity to establish the </a:t>
            </a:r>
            <a:r>
              <a:rPr lang="en-US" sz="1800" dirty="0" smtClean="0">
                <a:latin typeface="Times New Roman" panose="02020603050405020304" pitchFamily="18" charset="0"/>
                <a:cs typeface="Times New Roman" panose="02020603050405020304" pitchFamily="18" charset="0"/>
              </a:rPr>
              <a:t>	 	       unity </a:t>
            </a:r>
            <a:r>
              <a:rPr lang="en-US" sz="1800" dirty="0">
                <a:latin typeface="Times New Roman" panose="02020603050405020304" pitchFamily="18" charset="0"/>
                <a:cs typeface="Times New Roman" panose="02020603050405020304" pitchFamily="18" charset="0"/>
              </a:rPr>
              <a:t>of the NSBM .Using this web application make a good bond between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NSBM</a:t>
            </a:r>
            <a:r>
              <a:rPr lang="en-US" sz="1800" dirty="0" smtClean="0">
                <a:latin typeface="Times New Roman" panose="02020603050405020304" pitchFamily="18" charset="0"/>
                <a:cs typeface="Times New Roman" panose="02020603050405020304" pitchFamily="18" charset="0"/>
              </a:rPr>
              <a:t>.</a:t>
            </a:r>
          </a:p>
          <a:p>
            <a:r>
              <a:rPr lang="en-US" sz="1800" b="1" dirty="0" smtClean="0">
                <a:latin typeface="Times New Roman" panose="02020603050405020304" pitchFamily="18" charset="0"/>
                <a:cs typeface="Times New Roman" panose="02020603050405020304" pitchFamily="18" charset="0"/>
              </a:rPr>
              <a:t>Team Name:</a:t>
            </a:r>
          </a:p>
          <a:p>
            <a:r>
              <a:rPr lang="en-US" sz="1800" b="1" dirty="0" smtClean="0">
                <a:latin typeface="Times New Roman" panose="02020603050405020304" pitchFamily="18" charset="0"/>
                <a:cs typeface="Times New Roman" panose="02020603050405020304" pitchFamily="18" charset="0"/>
              </a:rPr>
              <a:t>Team Members: </a:t>
            </a:r>
            <a:r>
              <a:rPr lang="en-US" sz="1800" dirty="0" err="1" smtClean="0">
                <a:latin typeface="Times New Roman" panose="02020603050405020304" pitchFamily="18" charset="0"/>
                <a:cs typeface="Times New Roman" panose="02020603050405020304" pitchFamily="18" charset="0"/>
              </a:rPr>
              <a:t>Dharmarathna</a:t>
            </a:r>
            <a:r>
              <a:rPr lang="en-US" sz="1800" dirty="0" smtClean="0">
                <a:latin typeface="Times New Roman" panose="02020603050405020304" pitchFamily="18" charset="0"/>
                <a:cs typeface="Times New Roman" panose="02020603050405020304" pitchFamily="18" charset="0"/>
              </a:rPr>
              <a:t> R H K P W </a:t>
            </a:r>
            <a:r>
              <a:rPr lang="en-US" sz="1800" dirty="0" err="1" smtClean="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 L Pradeep       BSC-PLY-COM-15.2-019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G </a:t>
            </a:r>
            <a:r>
              <a:rPr lang="en-US" sz="1800" dirty="0" err="1" smtClean="0">
                <a:latin typeface="Times New Roman" panose="02020603050405020304" pitchFamily="18" charset="0"/>
                <a:cs typeface="Times New Roman" panose="02020603050405020304" pitchFamily="18" charset="0"/>
              </a:rPr>
              <a:t>Chamathka</a:t>
            </a:r>
            <a:r>
              <a:rPr lang="en-US" sz="1800" dirty="0" smtClean="0">
                <a:latin typeface="Times New Roman" panose="02020603050405020304" pitchFamily="18" charset="0"/>
                <a:cs typeface="Times New Roman" panose="02020603050405020304" pitchFamily="18" charset="0"/>
              </a:rPr>
              <a:t> D Y                             	         BSC-PLY-COM-15.2-035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Himalka J K Ashan 		         BSC-PLY-COM-15.2-037 </a:t>
            </a:r>
            <a:endParaRPr lang="en-US" sz="1800" b="1"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2812" y="457200"/>
            <a:ext cx="8686800" cy="4800600"/>
          </a:xfrm>
        </p:spPr>
        <p:txBody>
          <a:bodyPr/>
          <a:lstStyle/>
          <a:p>
            <a:r>
              <a:rPr lang="en-US" b="1" dirty="0" smtClean="0">
                <a:latin typeface="Times New Roman" panose="02020603050405020304" pitchFamily="18" charset="0"/>
                <a:cs typeface="Times New Roman" panose="02020603050405020304" pitchFamily="18" charset="0"/>
              </a:rPr>
              <a:t>Contribution of the team members</a:t>
            </a: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Dharmarathna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 H K P W </a:t>
            </a:r>
            <a:r>
              <a:rPr lang="en-US" sz="1800" dirty="0" err="1">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 L </a:t>
            </a:r>
            <a:r>
              <a:rPr lang="en-US" sz="1800" dirty="0" smtClean="0">
                <a:latin typeface="Times New Roman" panose="02020603050405020304" pitchFamily="18" charset="0"/>
                <a:cs typeface="Times New Roman" panose="02020603050405020304" pitchFamily="18" charset="0"/>
              </a:rPr>
              <a:t>Pradeep: Created Login Page and the Responsive 					  Part(Instead of using Bootstrap and used HTML 5, 				  CSS3, Media Quarries).</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Created the </a:t>
            </a:r>
            <a:r>
              <a:rPr lang="en-US" sz="1800" dirty="0">
                <a:latin typeface="Times New Roman" panose="02020603050405020304" pitchFamily="18" charset="0"/>
                <a:cs typeface="Times New Roman" panose="02020603050405020304" pitchFamily="18" charset="0"/>
              </a:rPr>
              <a:t>Comment Box by using </a:t>
            </a:r>
            <a:r>
              <a:rPr lang="en-US" sz="1800" dirty="0" smtClean="0">
                <a:latin typeface="Times New Roman" panose="02020603050405020304" pitchFamily="18" charset="0"/>
                <a:cs typeface="Times New Roman" panose="02020603050405020304" pitchFamily="18" charset="0"/>
              </a:rPr>
              <a:t>PHP.</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G </a:t>
            </a:r>
            <a:r>
              <a:rPr lang="en-US" sz="1800" dirty="0" err="1" smtClean="0">
                <a:latin typeface="Times New Roman" panose="02020603050405020304" pitchFamily="18" charset="0"/>
                <a:cs typeface="Times New Roman" panose="02020603050405020304" pitchFamily="18" charset="0"/>
              </a:rPr>
              <a:t>Chamathka</a:t>
            </a:r>
            <a:r>
              <a:rPr lang="en-US" sz="1800" dirty="0" smtClean="0">
                <a:latin typeface="Times New Roman" panose="02020603050405020304" pitchFamily="18" charset="0"/>
                <a:cs typeface="Times New Roman" panose="02020603050405020304" pitchFamily="18" charset="0"/>
              </a:rPr>
              <a:t> D Y: Created the structures of webpages by using HTML.</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Created the Documentation, and all the designing parts.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Himalka </a:t>
            </a:r>
            <a:r>
              <a:rPr lang="en-US" sz="1800" dirty="0">
                <a:latin typeface="Times New Roman" panose="02020603050405020304" pitchFamily="18" charset="0"/>
                <a:cs typeface="Times New Roman" panose="02020603050405020304" pitchFamily="18" charset="0"/>
              </a:rPr>
              <a:t>J K </a:t>
            </a:r>
            <a:r>
              <a:rPr lang="en-US" sz="1800" dirty="0" smtClean="0">
                <a:latin typeface="Times New Roman" panose="02020603050405020304" pitchFamily="18" charset="0"/>
                <a:cs typeface="Times New Roman" panose="02020603050405020304" pitchFamily="18" charset="0"/>
              </a:rPr>
              <a:t>Ashan: Created all the Internal pages of the website by using HTML and CSS.</a:t>
            </a: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Created the Calendar by using JS Libraries.</a:t>
            </a:r>
          </a:p>
          <a:p>
            <a:r>
              <a:rPr lang="en-US" sz="1800" dirty="0" smtClean="0">
                <a:latin typeface="Times New Roman" panose="02020603050405020304" pitchFamily="18" charset="0"/>
                <a:cs typeface="Times New Roman" panose="02020603050405020304" pitchFamily="18" charset="0"/>
              </a:rPr>
              <a:t>		  Created the Image </a:t>
            </a:r>
            <a:r>
              <a:rPr lang="en-US" sz="1800" dirty="0">
                <a:latin typeface="Times New Roman" panose="02020603050405020304" pitchFamily="18" charset="0"/>
                <a:cs typeface="Times New Roman" panose="02020603050405020304" pitchFamily="18" charset="0"/>
              </a:rPr>
              <a:t>Slider using JS Libraries</a:t>
            </a:r>
          </a:p>
          <a:p>
            <a:endParaRPr lang="en-US"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84212" y="762000"/>
            <a:ext cx="4251960" cy="685801"/>
          </a:xfrm>
        </p:spPr>
        <p:txBody>
          <a:bodyPr/>
          <a:lstStyle/>
          <a:p>
            <a:r>
              <a:rPr lang="en-US" dirty="0" smtClean="0"/>
              <a:t>The colors what we used</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52" y="1314155"/>
            <a:ext cx="8392260" cy="3369044"/>
          </a:xfrm>
          <a:prstGeom prst="rect">
            <a:avLst/>
          </a:prstGeom>
        </p:spPr>
      </p:pic>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1752600"/>
          </a:xfrm>
        </p:spPr>
        <p:txBody>
          <a:bodyPr>
            <a:normAutofit fontScale="90000"/>
          </a:bodyPr>
          <a:lstStyle/>
          <a:p>
            <a:r>
              <a:rPr lang="en-US" sz="1800" b="0" dirty="0" smtClean="0">
                <a:solidFill>
                  <a:schemeClr val="tx1"/>
                </a:solidFill>
              </a:rPr>
              <a:t/>
            </a:r>
            <a:br>
              <a:rPr lang="en-US" sz="1800" b="0" dirty="0" smtClean="0">
                <a:solidFill>
                  <a:schemeClr val="tx1"/>
                </a:solidFill>
              </a:rPr>
            </a:br>
            <a:r>
              <a:rPr lang="en-US" sz="1800" b="0" dirty="0">
                <a:solidFill>
                  <a:schemeClr val="tx1"/>
                </a:solidFill>
              </a:rPr>
              <a:t/>
            </a:r>
            <a:br>
              <a:rPr lang="en-US" sz="1800" b="0" dirty="0">
                <a:solidFill>
                  <a:schemeClr val="tx1"/>
                </a:solidFill>
              </a:rPr>
            </a:br>
            <a:r>
              <a:rPr lang="en-US" sz="1800" b="0" dirty="0" smtClean="0">
                <a:solidFill>
                  <a:schemeClr val="tx1"/>
                </a:solidFill>
              </a:rPr>
              <a:t/>
            </a:r>
            <a:br>
              <a:rPr lang="en-US" sz="1800" b="0" dirty="0" smtClean="0">
                <a:solidFill>
                  <a:schemeClr val="tx1"/>
                </a:solidFill>
              </a:rPr>
            </a:br>
            <a:r>
              <a:rPr lang="en-US" sz="27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Responsive Part</a:t>
            </a:r>
            <a:r>
              <a:rPr lang="en-US" sz="1800" b="0" dirty="0" smtClean="0">
                <a:solidFill>
                  <a:schemeClr val="tx1"/>
                </a:solidFill>
              </a:rPr>
              <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r>
              <a:rPr lang="en-US" sz="1800" b="0" dirty="0">
                <a:solidFill>
                  <a:schemeClr val="tx1"/>
                </a:solidFill>
              </a:rPr>
              <a:t/>
            </a:r>
            <a:br>
              <a:rPr lang="en-US" sz="1800" b="0" dirty="0">
                <a:solidFill>
                  <a:schemeClr val="tx1"/>
                </a:solidFill>
              </a:rPr>
            </a:br>
            <a:r>
              <a:rPr lang="en-US" sz="2000" b="0" dirty="0">
                <a:solidFill>
                  <a:srgbClr val="FF0000"/>
                </a:solidFill>
                <a:latin typeface="Times New Roman" panose="02020603050405020304" pitchFamily="18" charset="0"/>
                <a:cs typeface="Times New Roman" panose="02020603050405020304" pitchFamily="18" charset="0"/>
              </a:rPr>
              <a:t>W</a:t>
            </a:r>
            <a:r>
              <a:rPr lang="en-US" sz="2000" b="0" dirty="0" smtClean="0">
                <a:solidFill>
                  <a:srgbClr val="FF0000"/>
                </a:solidFill>
                <a:latin typeface="Times New Roman" panose="02020603050405020304" pitchFamily="18" charset="0"/>
                <a:cs typeface="Times New Roman" panose="02020603050405020304" pitchFamily="18" charset="0"/>
              </a:rPr>
              <a:t>hen we create the responsive of the webpage we never used Bootstrap, instead of bootstrap we used HTML5 and CSS (media queries) to create our webpages. Using media queries also we can create responsive webpage. We have tried to do this part in a different way. That is why we have created like this. Below images will prove that.</a:t>
            </a:r>
            <a:endParaRPr lang="en-US" sz="2000" b="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3124200"/>
            <a:ext cx="5105400" cy="327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412" y="3124199"/>
            <a:ext cx="5105400" cy="3275819"/>
          </a:xfrm>
          <a:prstGeom prst="rect">
            <a:avLst/>
          </a:prstGeom>
        </p:spPr>
      </p:pic>
      <p:sp>
        <p:nvSpPr>
          <p:cNvPr id="5" name="TextBox 4"/>
          <p:cNvSpPr txBox="1"/>
          <p:nvPr/>
        </p:nvSpPr>
        <p:spPr>
          <a:xfrm>
            <a:off x="1979612" y="2529486"/>
            <a:ext cx="4724400" cy="338554"/>
          </a:xfrm>
          <a:prstGeom prst="rect">
            <a:avLst/>
          </a:prstGeom>
          <a:noFill/>
        </p:spPr>
        <p:txBody>
          <a:bodyPr wrap="square" rtlCol="0">
            <a:spAutoFit/>
          </a:bodyPr>
          <a:lstStyle/>
          <a:p>
            <a:r>
              <a:rPr lang="en-US" sz="1600" dirty="0" smtClean="0"/>
              <a:t>Login Page – Standard View</a:t>
            </a:r>
            <a:endParaRPr lang="en-US" sz="1600" dirty="0"/>
          </a:p>
        </p:txBody>
      </p:sp>
      <p:sp>
        <p:nvSpPr>
          <p:cNvPr id="6" name="TextBox 5"/>
          <p:cNvSpPr txBox="1"/>
          <p:nvPr/>
        </p:nvSpPr>
        <p:spPr>
          <a:xfrm>
            <a:off x="7008812" y="2529486"/>
            <a:ext cx="3657600" cy="338554"/>
          </a:xfrm>
          <a:prstGeom prst="rect">
            <a:avLst/>
          </a:prstGeom>
          <a:noFill/>
        </p:spPr>
        <p:txBody>
          <a:bodyPr wrap="square" rtlCol="0">
            <a:spAutoFit/>
          </a:bodyPr>
          <a:lstStyle/>
          <a:p>
            <a:r>
              <a:rPr lang="en-US" sz="1600" dirty="0"/>
              <a:t>Login Page – </a:t>
            </a:r>
            <a:r>
              <a:rPr lang="en-US" sz="1600" dirty="0" smtClean="0"/>
              <a:t>Mobile View</a:t>
            </a:r>
            <a:endParaRPr lang="en-US" sz="1600" dirty="0"/>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685800"/>
            <a:ext cx="4191000" cy="5901041"/>
          </a:xfrm>
          <a:prstGeom prst="rect">
            <a:avLst/>
          </a:prstGeom>
        </p:spPr>
      </p:pic>
      <p:sp>
        <p:nvSpPr>
          <p:cNvPr id="3" name="TextBox 2"/>
          <p:cNvSpPr txBox="1"/>
          <p:nvPr/>
        </p:nvSpPr>
        <p:spPr>
          <a:xfrm>
            <a:off x="1446212" y="228600"/>
            <a:ext cx="4038600" cy="338554"/>
          </a:xfrm>
          <a:prstGeom prst="rect">
            <a:avLst/>
          </a:prstGeom>
          <a:noFill/>
        </p:spPr>
        <p:txBody>
          <a:bodyPr wrap="square" rtlCol="0">
            <a:spAutoFit/>
          </a:bodyPr>
          <a:lstStyle/>
          <a:p>
            <a:r>
              <a:rPr lang="en-US" sz="1600" dirty="0" smtClean="0"/>
              <a:t>Home Page – Standard View</a:t>
            </a:r>
            <a:endParaRPr lang="en-US" sz="1600" dirty="0"/>
          </a:p>
        </p:txBody>
      </p:sp>
      <p:sp>
        <p:nvSpPr>
          <p:cNvPr id="4" name="TextBox 3"/>
          <p:cNvSpPr txBox="1"/>
          <p:nvPr/>
        </p:nvSpPr>
        <p:spPr>
          <a:xfrm>
            <a:off x="7085012" y="228600"/>
            <a:ext cx="3505200" cy="338554"/>
          </a:xfrm>
          <a:prstGeom prst="rect">
            <a:avLst/>
          </a:prstGeom>
          <a:noFill/>
        </p:spPr>
        <p:txBody>
          <a:bodyPr wrap="square" rtlCol="0">
            <a:spAutoFit/>
          </a:bodyPr>
          <a:lstStyle/>
          <a:p>
            <a:r>
              <a:rPr lang="en-US" sz="1600" dirty="0"/>
              <a:t>Home Page – </a:t>
            </a:r>
            <a:r>
              <a:rPr lang="en-US" sz="1600" dirty="0" smtClean="0"/>
              <a:t>Mobile View</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813" y="696532"/>
            <a:ext cx="6350954" cy="3570668"/>
          </a:xfrm>
          <a:prstGeom prst="rect">
            <a:avLst/>
          </a:prstGeom>
        </p:spPr>
      </p:pic>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1701128"/>
            <a:ext cx="5914897" cy="37852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768" y="1701128"/>
            <a:ext cx="5530844" cy="3785271"/>
          </a:xfrm>
          <a:prstGeom prst="rect">
            <a:avLst/>
          </a:prstGeom>
        </p:spPr>
      </p:pic>
      <p:sp>
        <p:nvSpPr>
          <p:cNvPr id="7" name="TextBox 6"/>
          <p:cNvSpPr txBox="1"/>
          <p:nvPr/>
        </p:nvSpPr>
        <p:spPr>
          <a:xfrm>
            <a:off x="1370012" y="547836"/>
            <a:ext cx="4038600" cy="338554"/>
          </a:xfrm>
          <a:prstGeom prst="rect">
            <a:avLst/>
          </a:prstGeom>
          <a:noFill/>
        </p:spPr>
        <p:txBody>
          <a:bodyPr wrap="square" rtlCol="0">
            <a:spAutoFit/>
          </a:bodyPr>
          <a:lstStyle/>
          <a:p>
            <a:r>
              <a:rPr lang="en-US" sz="1600" dirty="0" smtClean="0"/>
              <a:t>Computing Page – Standard View</a:t>
            </a:r>
            <a:endParaRPr lang="en-US" sz="1600" dirty="0"/>
          </a:p>
        </p:txBody>
      </p:sp>
      <p:sp>
        <p:nvSpPr>
          <p:cNvPr id="8" name="TextBox 7"/>
          <p:cNvSpPr txBox="1"/>
          <p:nvPr/>
        </p:nvSpPr>
        <p:spPr>
          <a:xfrm>
            <a:off x="7466012" y="580517"/>
            <a:ext cx="4038600" cy="338554"/>
          </a:xfrm>
          <a:prstGeom prst="rect">
            <a:avLst/>
          </a:prstGeom>
          <a:noFill/>
        </p:spPr>
        <p:txBody>
          <a:bodyPr wrap="square" rtlCol="0">
            <a:spAutoFit/>
          </a:bodyPr>
          <a:lstStyle/>
          <a:p>
            <a:r>
              <a:rPr lang="en-US" sz="1600" dirty="0" smtClean="0"/>
              <a:t>Computing Page – Mobile View</a:t>
            </a:r>
            <a:endParaRPr lang="en-US" sz="1600" dirty="0"/>
          </a:p>
        </p:txBody>
      </p:sp>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 y="1981200"/>
            <a:ext cx="5789612" cy="36764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1981200"/>
            <a:ext cx="5789614" cy="3676453"/>
          </a:xfrm>
          <a:prstGeom prst="rect">
            <a:avLst/>
          </a:prstGeom>
        </p:spPr>
      </p:pic>
      <p:sp>
        <p:nvSpPr>
          <p:cNvPr id="7" name="TextBox 6"/>
          <p:cNvSpPr txBox="1"/>
          <p:nvPr/>
        </p:nvSpPr>
        <p:spPr>
          <a:xfrm>
            <a:off x="1293812" y="728730"/>
            <a:ext cx="4038600" cy="338554"/>
          </a:xfrm>
          <a:prstGeom prst="rect">
            <a:avLst/>
          </a:prstGeom>
          <a:noFill/>
        </p:spPr>
        <p:txBody>
          <a:bodyPr wrap="square" rtlCol="0">
            <a:spAutoFit/>
          </a:bodyPr>
          <a:lstStyle/>
          <a:p>
            <a:r>
              <a:rPr lang="en-US" sz="1600" dirty="0" smtClean="0"/>
              <a:t>Modules Page – Standard View</a:t>
            </a:r>
            <a:endParaRPr lang="en-US" sz="1600" dirty="0"/>
          </a:p>
        </p:txBody>
      </p:sp>
      <p:sp>
        <p:nvSpPr>
          <p:cNvPr id="8" name="TextBox 7"/>
          <p:cNvSpPr txBox="1"/>
          <p:nvPr/>
        </p:nvSpPr>
        <p:spPr>
          <a:xfrm>
            <a:off x="7694612" y="762000"/>
            <a:ext cx="4038600" cy="338554"/>
          </a:xfrm>
          <a:prstGeom prst="rect">
            <a:avLst/>
          </a:prstGeom>
          <a:noFill/>
        </p:spPr>
        <p:txBody>
          <a:bodyPr wrap="square" rtlCol="0">
            <a:spAutoFit/>
          </a:bodyPr>
          <a:lstStyle/>
          <a:p>
            <a:r>
              <a:rPr lang="en-US" sz="1600" dirty="0" smtClean="0"/>
              <a:t>Modules Page – Mobile View</a:t>
            </a:r>
            <a:endParaRPr lang="en-US" sz="1600" dirty="0"/>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1676400"/>
            <a:ext cx="5638800" cy="34478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2" y="1675326"/>
            <a:ext cx="5484813" cy="3447854"/>
          </a:xfrm>
          <a:prstGeom prst="rect">
            <a:avLst/>
          </a:prstGeom>
        </p:spPr>
      </p:pic>
      <p:sp>
        <p:nvSpPr>
          <p:cNvPr id="7" name="TextBox 6"/>
          <p:cNvSpPr txBox="1"/>
          <p:nvPr/>
        </p:nvSpPr>
        <p:spPr>
          <a:xfrm>
            <a:off x="1293812" y="728730"/>
            <a:ext cx="4038600" cy="338554"/>
          </a:xfrm>
          <a:prstGeom prst="rect">
            <a:avLst/>
          </a:prstGeom>
          <a:noFill/>
        </p:spPr>
        <p:txBody>
          <a:bodyPr wrap="square" rtlCol="0">
            <a:spAutoFit/>
          </a:bodyPr>
          <a:lstStyle/>
          <a:p>
            <a:r>
              <a:rPr lang="en-US" sz="1600" dirty="0" smtClean="0"/>
              <a:t>Topics Page – Standard View</a:t>
            </a:r>
            <a:endParaRPr lang="en-US" sz="1600" dirty="0"/>
          </a:p>
        </p:txBody>
      </p:sp>
      <p:sp>
        <p:nvSpPr>
          <p:cNvPr id="8" name="TextBox 7"/>
          <p:cNvSpPr txBox="1"/>
          <p:nvPr/>
        </p:nvSpPr>
        <p:spPr>
          <a:xfrm>
            <a:off x="7389812" y="708338"/>
            <a:ext cx="4038600" cy="338554"/>
          </a:xfrm>
          <a:prstGeom prst="rect">
            <a:avLst/>
          </a:prstGeom>
          <a:noFill/>
        </p:spPr>
        <p:txBody>
          <a:bodyPr wrap="square" rtlCol="0">
            <a:spAutoFit/>
          </a:bodyPr>
          <a:lstStyle/>
          <a:p>
            <a:r>
              <a:rPr lang="en-US" sz="1600" dirty="0" smtClean="0"/>
              <a:t>Topics Page – Mobile View</a:t>
            </a:r>
            <a:endParaRPr lang="en-US" sz="1600" dirty="0"/>
          </a:p>
        </p:txBody>
      </p:sp>
    </p:spTree>
    <p:extLst>
      <p:ext uri="{BB962C8B-B14F-4D97-AF65-F5344CB8AC3E}">
        <p14:creationId xmlns:p14="http://schemas.microsoft.com/office/powerpoint/2010/main" val="427678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138</Words>
  <Application>Microsoft Office PowerPoint</Application>
  <PresentationFormat>Custom</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Medium</vt:lpstr>
      <vt:lpstr>Times New Roman</vt:lpstr>
      <vt:lpstr>Verdana</vt:lpstr>
      <vt:lpstr>Business Contrast 16x9</vt:lpstr>
      <vt:lpstr>Learning Management System –  NSBM</vt:lpstr>
      <vt:lpstr>PowerPoint Presentation</vt:lpstr>
      <vt:lpstr>PowerPoint Presentation</vt:lpstr>
      <vt:lpstr>PowerPoint Presentation</vt:lpstr>
      <vt:lpstr>   Responsive Part   When we create the responsive of the webpage we never used Bootstrap, instead of bootstrap we used HTML5 and CSS (media queries) to create our webpages. Using media queries also we can create responsive webpage. We have tried to do this part in a different way. That is why we have created like this. Below images will prove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2016-08-09T14:44:51Z</dcterms:created>
  <dcterms:modified xsi:type="dcterms:W3CDTF">2016-08-09T21:18:36Z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