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Karl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Karla-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arla-italic.fntdata"/><Relationship Id="rId25" Type="http://schemas.openxmlformats.org/officeDocument/2006/relationships/font" Target="fonts/Karla-bold.fntdata"/><Relationship Id="rId27" Type="http://schemas.openxmlformats.org/officeDocument/2006/relationships/font" Target="fonts/Karl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4C52"/>
        </a:solidFill>
      </p:bgPr>
    </p:bg>
    <p:spTree>
      <p:nvGrpSpPr>
        <p:cNvPr id="8" name="Shape 8"/>
        <p:cNvGrpSpPr/>
        <p:nvPr/>
      </p:nvGrpSpPr>
      <p:grpSpPr>
        <a:xfrm>
          <a:off x="0" y="0"/>
          <a:ext cx="0" cy="0"/>
          <a:chOff x="0" y="0"/>
          <a:chExt cx="0" cy="0"/>
        </a:xfrm>
      </p:grpSpPr>
      <p:sp>
        <p:nvSpPr>
          <p:cNvPr id="9" name="Shape 9"/>
          <p:cNvSpPr/>
          <p:nvPr/>
        </p:nvSpPr>
        <p:spPr>
          <a:xfrm flipH="1">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pathLst>
              <a:path extrusionOk="0" h="106157" w="366243">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p:nvPr>
            <p:ph type="ctrTitle"/>
          </p:nvPr>
        </p:nvSpPr>
        <p:spPr>
          <a:xfrm>
            <a:off x="1719025" y="1991825"/>
            <a:ext cx="5706000" cy="1159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ABE33F"/>
        </a:solidFill>
      </p:bgPr>
    </p:bg>
    <p:spTree>
      <p:nvGrpSpPr>
        <p:cNvPr id="13" name="Shape 13"/>
        <p:cNvGrpSpPr/>
        <p:nvPr/>
      </p:nvGrpSpPr>
      <p:grpSpPr>
        <a:xfrm>
          <a:off x="0" y="0"/>
          <a:ext cx="0" cy="0"/>
          <a:chOff x="0" y="0"/>
          <a:chExt cx="0" cy="0"/>
        </a:xfrm>
      </p:grpSpPr>
      <p:sp>
        <p:nvSpPr>
          <p:cNvPr id="14" name="Shape 14"/>
          <p:cNvSpPr/>
          <p:nvPr/>
        </p:nvSpPr>
        <p:spPr>
          <a:xfrm flipH="1">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Shape 15"/>
          <p:cNvSpPr/>
          <p:nvPr/>
        </p:nvSpPr>
        <p:spPr>
          <a:xfrm>
            <a:off x="-5900" y="753950"/>
            <a:ext cx="9144150" cy="3769800"/>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Shape 16"/>
          <p:cNvSpPr/>
          <p:nvPr/>
        </p:nvSpPr>
        <p:spPr>
          <a:xfrm>
            <a:off x="0" y="1351100"/>
            <a:ext cx="9156075" cy="2889063"/>
          </a:xfrm>
          <a:custGeom>
            <a:pathLst>
              <a:path extrusionOk="0" h="106157" w="366243">
                <a:moveTo>
                  <a:pt x="241" y="0"/>
                </a:moveTo>
                <a:lnTo>
                  <a:pt x="0" y="77929"/>
                </a:lnTo>
                <a:lnTo>
                  <a:pt x="366243" y="106157"/>
                </a:lnTo>
                <a:lnTo>
                  <a:pt x="366243" y="4102"/>
                </a:lnTo>
                <a:close/>
              </a:path>
            </a:pathLst>
          </a:custGeom>
          <a:solidFill>
            <a:srgbClr val="00AE9D">
              <a:alpha val="83460"/>
            </a:srgbClr>
          </a:solidFill>
          <a:ln>
            <a:noFill/>
          </a:ln>
        </p:spPr>
      </p:sp>
      <p:sp>
        <p:nvSpPr>
          <p:cNvPr id="17" name="Shape 17"/>
          <p:cNvSpPr txBox="1"/>
          <p:nvPr>
            <p:ph type="ctrTitle"/>
          </p:nvPr>
        </p:nvSpPr>
        <p:spPr>
          <a:xfrm>
            <a:off x="1815525" y="2040550"/>
            <a:ext cx="5513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Shape 18"/>
          <p:cNvSpPr txBox="1"/>
          <p:nvPr>
            <p:ph idx="1" type="subTitle"/>
          </p:nvPr>
        </p:nvSpPr>
        <p:spPr>
          <a:xfrm>
            <a:off x="1815375" y="3068650"/>
            <a:ext cx="55131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4C52"/>
              </a:buClr>
              <a:buSzPts val="1800"/>
              <a:buNone/>
              <a:defRPr b="1" sz="1800"/>
            </a:lvl1pPr>
            <a:lvl2pPr lvl="1" rtl="0" algn="ctr">
              <a:spcBef>
                <a:spcPts val="0"/>
              </a:spcBef>
              <a:spcAft>
                <a:spcPts val="0"/>
              </a:spcAft>
              <a:buClr>
                <a:srgbClr val="004C52"/>
              </a:buClr>
              <a:buSzPts val="1800"/>
              <a:buNone/>
              <a:defRPr b="1" sz="1800"/>
            </a:lvl2pPr>
            <a:lvl3pPr lvl="2" rtl="0" algn="ctr">
              <a:spcBef>
                <a:spcPts val="0"/>
              </a:spcBef>
              <a:spcAft>
                <a:spcPts val="0"/>
              </a:spcAft>
              <a:buClr>
                <a:srgbClr val="004C52"/>
              </a:buClr>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Shape 20"/>
          <p:cNvSpPr/>
          <p:nvPr/>
        </p:nvSpPr>
        <p:spPr>
          <a:xfrm>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1" name="Shape 21"/>
          <p:cNvSpPr/>
          <p:nvPr/>
        </p:nvSpPr>
        <p:spPr>
          <a:xfrm>
            <a:off x="0" y="1580113"/>
            <a:ext cx="9144000" cy="3341668"/>
          </a:xfrm>
          <a:custGeom>
            <a:pathLst>
              <a:path extrusionOk="0" h="110982" w="36576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2" name="Shape 22"/>
          <p:cNvSpPr/>
          <p:nvPr/>
        </p:nvSpPr>
        <p:spPr>
          <a:xfrm>
            <a:off x="-5900" y="410541"/>
            <a:ext cx="9144152" cy="4453148"/>
          </a:xfrm>
          <a:custGeom>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3" name="Shape 23"/>
          <p:cNvSpPr txBox="1"/>
          <p:nvPr>
            <p:ph idx="1" type="body"/>
          </p:nvPr>
        </p:nvSpPr>
        <p:spPr>
          <a:xfrm>
            <a:off x="1833775" y="2314200"/>
            <a:ext cx="5476500" cy="8199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FFFFFF"/>
              </a:buClr>
              <a:buSzPts val="2400"/>
              <a:buChar char="◆"/>
              <a:defRPr b="1" i="1">
                <a:solidFill>
                  <a:srgbClr val="FFFFFF"/>
                </a:solidFill>
              </a:defRPr>
            </a:lvl1pPr>
            <a:lvl2pPr indent="-381000" lvl="1" marL="914400" rtl="0" algn="ctr">
              <a:spcBef>
                <a:spcPts val="0"/>
              </a:spcBef>
              <a:spcAft>
                <a:spcPts val="0"/>
              </a:spcAft>
              <a:buClr>
                <a:srgbClr val="FFFFFF"/>
              </a:buClr>
              <a:buSzPts val="2400"/>
              <a:buChar char="◆"/>
              <a:defRPr b="1" i="1">
                <a:solidFill>
                  <a:srgbClr val="FFFFFF"/>
                </a:solidFill>
              </a:defRPr>
            </a:lvl2pPr>
            <a:lvl3pPr indent="-381000" lvl="2" marL="1371600" rtl="0" algn="ctr">
              <a:spcBef>
                <a:spcPts val="0"/>
              </a:spcBef>
              <a:spcAft>
                <a:spcPts val="0"/>
              </a:spcAft>
              <a:buClr>
                <a:srgbClr val="FFFFFF"/>
              </a:buClr>
              <a:buSzPts val="2400"/>
              <a:buChar char="◇"/>
              <a:defRPr b="1" i="1">
                <a:solidFill>
                  <a:srgbClr val="FFFFFF"/>
                </a:solidFill>
              </a:defRPr>
            </a:lvl3pPr>
            <a:lvl4pPr indent="-381000" lvl="3" marL="1828800" rtl="0" algn="ctr">
              <a:spcBef>
                <a:spcPts val="0"/>
              </a:spcBef>
              <a:spcAft>
                <a:spcPts val="0"/>
              </a:spcAft>
              <a:buClr>
                <a:srgbClr val="FFFFFF"/>
              </a:buClr>
              <a:buSzPts val="2400"/>
              <a:buChar char="●"/>
              <a:defRPr b="1" i="1">
                <a:solidFill>
                  <a:srgbClr val="FFFFFF"/>
                </a:solidFill>
              </a:defRPr>
            </a:lvl4pPr>
            <a:lvl5pPr indent="-381000" lvl="4" marL="2286000" rtl="0" algn="ctr">
              <a:spcBef>
                <a:spcPts val="0"/>
              </a:spcBef>
              <a:spcAft>
                <a:spcPts val="0"/>
              </a:spcAft>
              <a:buClr>
                <a:srgbClr val="FFFFFF"/>
              </a:buClr>
              <a:buSzPts val="2400"/>
              <a:buChar char="○"/>
              <a:defRPr b="1" i="1">
                <a:solidFill>
                  <a:srgbClr val="FFFFFF"/>
                </a:solidFill>
              </a:defRPr>
            </a:lvl5pPr>
            <a:lvl6pPr indent="-381000" lvl="5" marL="2743200" rtl="0" algn="ctr">
              <a:spcBef>
                <a:spcPts val="0"/>
              </a:spcBef>
              <a:spcAft>
                <a:spcPts val="0"/>
              </a:spcAft>
              <a:buClr>
                <a:srgbClr val="FFFFFF"/>
              </a:buClr>
              <a:buSzPts val="2400"/>
              <a:buChar char="■"/>
              <a:defRPr b="1" i="1">
                <a:solidFill>
                  <a:srgbClr val="FFFFFF"/>
                </a:solidFill>
              </a:defRPr>
            </a:lvl6pPr>
            <a:lvl7pPr indent="-381000" lvl="6" marL="3200400" rtl="0" algn="ctr">
              <a:spcBef>
                <a:spcPts val="0"/>
              </a:spcBef>
              <a:spcAft>
                <a:spcPts val="0"/>
              </a:spcAft>
              <a:buClr>
                <a:srgbClr val="FFFFFF"/>
              </a:buClr>
              <a:buSzPts val="2400"/>
              <a:buChar char="●"/>
              <a:defRPr b="1" i="1">
                <a:solidFill>
                  <a:srgbClr val="FFFFFF"/>
                </a:solidFill>
              </a:defRPr>
            </a:lvl7pPr>
            <a:lvl8pPr indent="-381000" lvl="7" marL="3657600" rtl="0" algn="ctr">
              <a:spcBef>
                <a:spcPts val="0"/>
              </a:spcBef>
              <a:spcAft>
                <a:spcPts val="0"/>
              </a:spcAft>
              <a:buClr>
                <a:srgbClr val="FFFFFF"/>
              </a:buClr>
              <a:buSzPts val="2400"/>
              <a:buChar char="○"/>
              <a:defRPr b="1" i="1">
                <a:solidFill>
                  <a:srgbClr val="FFFFFF"/>
                </a:solidFill>
              </a:defRPr>
            </a:lvl8pPr>
            <a:lvl9pPr indent="-381000" lvl="8" marL="4114800" algn="ctr">
              <a:spcBef>
                <a:spcPts val="0"/>
              </a:spcBef>
              <a:spcAft>
                <a:spcPts val="0"/>
              </a:spcAft>
              <a:buClr>
                <a:srgbClr val="FFFFFF"/>
              </a:buClr>
              <a:buSzPts val="2400"/>
              <a:buChar char="■"/>
              <a:defRPr b="1" i="1">
                <a:solidFill>
                  <a:srgbClr val="FFFFFF"/>
                </a:solidFill>
              </a:defRPr>
            </a:lvl9pPr>
          </a:lstStyle>
          <a:p/>
        </p:txBody>
      </p:sp>
      <p:sp>
        <p:nvSpPr>
          <p:cNvPr id="24" name="Shape 24"/>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FFFFFF"/>
                </a:solidFill>
                <a:latin typeface="Raleway"/>
                <a:ea typeface="Raleway"/>
                <a:cs typeface="Raleway"/>
                <a:sym typeface="Raleway"/>
              </a:rPr>
              <a:t>“</a:t>
            </a:r>
            <a:endParaRPr b="1" sz="6000">
              <a:solidFill>
                <a:srgbClr val="FFFFFF"/>
              </a:solidFill>
              <a:latin typeface="Raleway"/>
              <a:ea typeface="Raleway"/>
              <a:cs typeface="Raleway"/>
              <a:sym typeface="Raleway"/>
            </a:endParaRPr>
          </a:p>
        </p:txBody>
      </p:sp>
      <p:sp>
        <p:nvSpPr>
          <p:cNvPr id="25" name="Shape 25"/>
          <p:cNvSpPr/>
          <p:nvPr/>
        </p:nvSpPr>
        <p:spPr>
          <a:xfrm>
            <a:off x="4179900" y="1041875"/>
            <a:ext cx="784200" cy="784200"/>
          </a:xfrm>
          <a:prstGeom prst="diamond">
            <a:avLst/>
          </a:prstGeom>
          <a:noFill/>
          <a:ln cap="flat" cmpd="sng" w="2857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34" name="Shape 34"/>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Shape 35"/>
          <p:cNvSpPr txBox="1"/>
          <p:nvPr>
            <p:ph idx="1" type="body"/>
          </p:nvPr>
        </p:nvSpPr>
        <p:spPr>
          <a:xfrm>
            <a:off x="886650" y="1598408"/>
            <a:ext cx="7370700" cy="33273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grpSp>
        <p:nvGrpSpPr>
          <p:cNvPr id="37" name="Shape 37"/>
          <p:cNvGrpSpPr/>
          <p:nvPr/>
        </p:nvGrpSpPr>
        <p:grpSpPr>
          <a:xfrm>
            <a:off x="-6025" y="0"/>
            <a:ext cx="9168125" cy="5163100"/>
            <a:chOff x="-6025" y="0"/>
            <a:chExt cx="9168125" cy="5163100"/>
          </a:xfrm>
        </p:grpSpPr>
        <p:sp>
          <p:nvSpPr>
            <p:cNvPr id="38" name="Shape 38"/>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39" name="Shape 39"/>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40" name="Shape 40"/>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41" name="Shape 41"/>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42" name="Shape 42"/>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43" name="Shape 43"/>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44" name="Shape 44"/>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Shape 45"/>
          <p:cNvSpPr txBox="1"/>
          <p:nvPr>
            <p:ph idx="1" type="body"/>
          </p:nvPr>
        </p:nvSpPr>
        <p:spPr>
          <a:xfrm>
            <a:off x="904925" y="1495850"/>
            <a:ext cx="3560100" cy="34299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Shape 46"/>
          <p:cNvSpPr txBox="1"/>
          <p:nvPr>
            <p:ph idx="2" type="body"/>
          </p:nvPr>
        </p:nvSpPr>
        <p:spPr>
          <a:xfrm>
            <a:off x="4679180" y="1495850"/>
            <a:ext cx="3560100" cy="34299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7" name="Shape 47"/>
        <p:cNvGrpSpPr/>
        <p:nvPr/>
      </p:nvGrpSpPr>
      <p:grpSpPr>
        <a:xfrm>
          <a:off x="0" y="0"/>
          <a:ext cx="0" cy="0"/>
          <a:chOff x="0" y="0"/>
          <a:chExt cx="0" cy="0"/>
        </a:xfrm>
      </p:grpSpPr>
      <p:grpSp>
        <p:nvGrpSpPr>
          <p:cNvPr id="48" name="Shape 48"/>
          <p:cNvGrpSpPr/>
          <p:nvPr/>
        </p:nvGrpSpPr>
        <p:grpSpPr>
          <a:xfrm>
            <a:off x="-6025" y="0"/>
            <a:ext cx="9168125" cy="5163100"/>
            <a:chOff x="-6025" y="0"/>
            <a:chExt cx="9168125" cy="5163100"/>
          </a:xfrm>
        </p:grpSpPr>
        <p:sp>
          <p:nvSpPr>
            <p:cNvPr id="49" name="Shape 49"/>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50" name="Shape 50"/>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51" name="Shape 51"/>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52" name="Shape 52"/>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53" name="Shape 53"/>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54" name="Shape 54"/>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55" name="Shape 55"/>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6" name="Shape 56"/>
          <p:cNvSpPr txBox="1"/>
          <p:nvPr>
            <p:ph idx="1" type="body"/>
          </p:nvPr>
        </p:nvSpPr>
        <p:spPr>
          <a:xfrm>
            <a:off x="870750"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Shape 57"/>
          <p:cNvSpPr txBox="1"/>
          <p:nvPr>
            <p:ph idx="2" type="body"/>
          </p:nvPr>
        </p:nvSpPr>
        <p:spPr>
          <a:xfrm>
            <a:off x="3357262"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8" name="Shape 58"/>
          <p:cNvSpPr txBox="1"/>
          <p:nvPr>
            <p:ph idx="3" type="body"/>
          </p:nvPr>
        </p:nvSpPr>
        <p:spPr>
          <a:xfrm>
            <a:off x="5843773"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grpSp>
        <p:nvGrpSpPr>
          <p:cNvPr id="60" name="Shape 60"/>
          <p:cNvGrpSpPr/>
          <p:nvPr/>
        </p:nvGrpSpPr>
        <p:grpSpPr>
          <a:xfrm>
            <a:off x="-6025" y="0"/>
            <a:ext cx="9168125" cy="5163100"/>
            <a:chOff x="-6025" y="0"/>
            <a:chExt cx="9168125" cy="5163100"/>
          </a:xfrm>
        </p:grpSpPr>
        <p:sp>
          <p:nvSpPr>
            <p:cNvPr id="61" name="Shape 61"/>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62" name="Shape 62"/>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63" name="Shape 63"/>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64" name="Shape 64"/>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65" name="Shape 65"/>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66" name="Shape 66"/>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67" name="Shape 67"/>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8" name="Shape 68"/>
        <p:cNvGrpSpPr/>
        <p:nvPr/>
      </p:nvGrpSpPr>
      <p:grpSpPr>
        <a:xfrm>
          <a:off x="0" y="0"/>
          <a:ext cx="0" cy="0"/>
          <a:chOff x="0" y="0"/>
          <a:chExt cx="0" cy="0"/>
        </a:xfrm>
      </p:grpSpPr>
      <p:sp>
        <p:nvSpPr>
          <p:cNvPr id="69" name="Shape 69"/>
          <p:cNvSpPr/>
          <p:nvPr/>
        </p:nvSpPr>
        <p:spPr>
          <a:xfrm>
            <a:off x="-2355" y="0"/>
            <a:ext cx="5209571" cy="983354"/>
          </a:xfrm>
          <a:custGeom>
            <a:pathLst>
              <a:path extrusionOk="0" h="53320" w="342116">
                <a:moveTo>
                  <a:pt x="0" y="0"/>
                </a:moveTo>
                <a:lnTo>
                  <a:pt x="0" y="53320"/>
                </a:lnTo>
                <a:lnTo>
                  <a:pt x="342116" y="0"/>
                </a:lnTo>
                <a:close/>
              </a:path>
            </a:pathLst>
          </a:custGeom>
          <a:solidFill>
            <a:srgbClr val="004C52"/>
          </a:solidFill>
          <a:ln>
            <a:noFill/>
          </a:ln>
        </p:spPr>
      </p:sp>
      <p:sp>
        <p:nvSpPr>
          <p:cNvPr id="70" name="Shape 70"/>
          <p:cNvSpPr/>
          <p:nvPr/>
        </p:nvSpPr>
        <p:spPr>
          <a:xfrm>
            <a:off x="-6025" y="2"/>
            <a:ext cx="4445394" cy="1085644"/>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1" name="Shape 71"/>
          <p:cNvSpPr/>
          <p:nvPr/>
        </p:nvSpPr>
        <p:spPr>
          <a:xfrm>
            <a:off x="6375475" y="4745747"/>
            <a:ext cx="2548913" cy="400879"/>
          </a:xfrm>
          <a:custGeom>
            <a:pathLst>
              <a:path extrusionOk="0" h="19060" w="203628">
                <a:moveTo>
                  <a:pt x="0" y="19060"/>
                </a:moveTo>
                <a:lnTo>
                  <a:pt x="203628" y="19060"/>
                </a:lnTo>
                <a:lnTo>
                  <a:pt x="157305" y="0"/>
                </a:lnTo>
                <a:close/>
              </a:path>
            </a:pathLst>
          </a:custGeom>
          <a:solidFill>
            <a:srgbClr val="004C52"/>
          </a:solidFill>
          <a:ln>
            <a:noFill/>
          </a:ln>
        </p:spPr>
      </p:sp>
      <p:sp>
        <p:nvSpPr>
          <p:cNvPr id="72" name="Shape 72"/>
          <p:cNvSpPr/>
          <p:nvPr/>
        </p:nvSpPr>
        <p:spPr>
          <a:xfrm>
            <a:off x="7341180" y="4767304"/>
            <a:ext cx="1821096" cy="395811"/>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73" name="Shape 73"/>
          <p:cNvSpPr/>
          <p:nvPr/>
        </p:nvSpPr>
        <p:spPr>
          <a:xfrm>
            <a:off x="8340717" y="4204075"/>
            <a:ext cx="818444" cy="959061"/>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74" name="Shape 74"/>
          <p:cNvSpPr/>
          <p:nvPr/>
        </p:nvSpPr>
        <p:spPr>
          <a:xfrm>
            <a:off x="1559025" y="-6025"/>
            <a:ext cx="4116775" cy="944875"/>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75" name="Shape 75"/>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Shape 77"/>
          <p:cNvSpPr/>
          <p:nvPr/>
        </p:nvSpPr>
        <p:spPr>
          <a:xfrm>
            <a:off x="-2355" y="0"/>
            <a:ext cx="5209571" cy="983354"/>
          </a:xfrm>
          <a:custGeom>
            <a:pathLst>
              <a:path extrusionOk="0" h="53320" w="342116">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pathLst>
              <a:path extrusionOk="0" h="19060" w="203628">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indent="-381000" lvl="1" marL="9144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indent="-381000" lvl="2" marL="13716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indent="-381000" lvl="3" marL="18288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indent="-381000" lvl="4" marL="2286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indent="-381000" lvl="5" marL="27432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indent="-381000" lvl="6" marL="32004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indent="-381000" lvl="7" marL="36576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indent="-381000" lvl="8" marL="41148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p:txBody>
      </p:sp>
      <p:sp>
        <p:nvSpPr>
          <p:cNvPr id="7" name="Shape 7"/>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ctrTitle"/>
          </p:nvPr>
        </p:nvSpPr>
        <p:spPr>
          <a:xfrm>
            <a:off x="399450" y="1311350"/>
            <a:ext cx="8345100" cy="1898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Cloud-based Lecture Capturing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IT15010322 - L. C. Tennakoon</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
        <p:nvSpPr>
          <p:cNvPr id="155" name="Shape 155"/>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Quota Management</a:t>
            </a:r>
            <a:endParaRPr/>
          </a:p>
        </p:txBody>
      </p:sp>
      <p:sp>
        <p:nvSpPr>
          <p:cNvPr id="156" name="Shape 156"/>
          <p:cNvSpPr txBox="1"/>
          <p:nvPr>
            <p:ph idx="1" type="body"/>
          </p:nvPr>
        </p:nvSpPr>
        <p:spPr>
          <a:xfrm>
            <a:off x="151575" y="1771950"/>
            <a:ext cx="3746400" cy="22122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Manage the monthly quota allocation for different users.</a:t>
            </a:r>
            <a:endParaRPr sz="1800"/>
          </a:p>
          <a:p>
            <a:pPr indent="0" lvl="0" marL="0" rtl="0">
              <a:spcBef>
                <a:spcPts val="600"/>
              </a:spcBef>
              <a:spcAft>
                <a:spcPts val="0"/>
              </a:spcAft>
              <a:buClr>
                <a:schemeClr val="dk1"/>
              </a:buClr>
              <a:buSzPts val="1100"/>
              <a:buFont typeface="Arial"/>
              <a:buNone/>
            </a:pPr>
            <a:r>
              <a:t/>
            </a:r>
            <a:endParaRPr sz="1800"/>
          </a:p>
          <a:p>
            <a:pPr indent="0" lvl="0" marL="0" rtl="0">
              <a:spcBef>
                <a:spcPts val="600"/>
              </a:spcBef>
              <a:spcAft>
                <a:spcPts val="0"/>
              </a:spcAft>
              <a:buNone/>
            </a:pPr>
            <a:r>
              <a:t/>
            </a:r>
            <a:endParaRPr sz="1400"/>
          </a:p>
        </p:txBody>
      </p:sp>
      <p:pic>
        <p:nvPicPr>
          <p:cNvPr id="157" name="Shape 157"/>
          <p:cNvPicPr preferRelativeResize="0"/>
          <p:nvPr/>
        </p:nvPicPr>
        <p:blipFill>
          <a:blip r:embed="rId3">
            <a:alphaModFix/>
          </a:blip>
          <a:stretch>
            <a:fillRect/>
          </a:stretch>
        </p:blipFill>
        <p:spPr>
          <a:xfrm>
            <a:off x="3831425" y="1192101"/>
            <a:ext cx="5219576" cy="2876250"/>
          </a:xfrm>
          <a:prstGeom prst="rect">
            <a:avLst/>
          </a:prstGeom>
          <a:noFill/>
          <a:ln>
            <a:noFill/>
          </a:ln>
          <a:effectLst>
            <a:outerShdw blurRad="200025"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ctrTitle"/>
          </p:nvPr>
        </p:nvSpPr>
        <p:spPr>
          <a:xfrm>
            <a:off x="1815525" y="1888150"/>
            <a:ext cx="6267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ABE33F"/>
                </a:solidFill>
              </a:rPr>
              <a:t>4</a:t>
            </a:r>
            <a:r>
              <a:rPr lang="en">
                <a:solidFill>
                  <a:srgbClr val="ABE33F"/>
                </a:solidFill>
              </a:rPr>
              <a:t>.</a:t>
            </a:r>
            <a:endParaRPr>
              <a:solidFill>
                <a:srgbClr val="ABE33F"/>
              </a:solidFill>
            </a:endParaRPr>
          </a:p>
          <a:p>
            <a:pPr indent="0" lvl="0" marL="0" rtl="0">
              <a:spcBef>
                <a:spcPts val="0"/>
              </a:spcBef>
              <a:spcAft>
                <a:spcPts val="0"/>
              </a:spcAft>
              <a:buNone/>
            </a:pPr>
            <a:r>
              <a:rPr lang="en"/>
              <a:t>Facial Recognition &amp; Bandwidth Management</a:t>
            </a:r>
            <a:endParaRPr/>
          </a:p>
        </p:txBody>
      </p:sp>
      <p:sp>
        <p:nvSpPr>
          <p:cNvPr id="163" name="Shape 163"/>
          <p:cNvSpPr txBox="1"/>
          <p:nvPr>
            <p:ph idx="1" type="subTitle"/>
          </p:nvPr>
        </p:nvSpPr>
        <p:spPr>
          <a:xfrm>
            <a:off x="1815375" y="2916250"/>
            <a:ext cx="55131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IT15087898 - A. P. Jayasinghe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Facial Recognition based login</a:t>
            </a:r>
            <a:endParaRPr/>
          </a:p>
        </p:txBody>
      </p:sp>
      <p:sp>
        <p:nvSpPr>
          <p:cNvPr id="169" name="Shape 169"/>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IT15087898 - A. P. Jayasinghe</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pic>
        <p:nvPicPr>
          <p:cNvPr id="170" name="Shape 170"/>
          <p:cNvPicPr preferRelativeResize="0"/>
          <p:nvPr/>
        </p:nvPicPr>
        <p:blipFill>
          <a:blip r:embed="rId3">
            <a:alphaModFix/>
          </a:blip>
          <a:stretch>
            <a:fillRect/>
          </a:stretch>
        </p:blipFill>
        <p:spPr>
          <a:xfrm>
            <a:off x="4722000" y="1654475"/>
            <a:ext cx="4150251" cy="2553100"/>
          </a:xfrm>
          <a:prstGeom prst="rect">
            <a:avLst/>
          </a:prstGeom>
          <a:noFill/>
          <a:ln>
            <a:noFill/>
          </a:ln>
        </p:spPr>
      </p:pic>
      <p:pic>
        <p:nvPicPr>
          <p:cNvPr id="171" name="Shape 171"/>
          <p:cNvPicPr preferRelativeResize="0"/>
          <p:nvPr/>
        </p:nvPicPr>
        <p:blipFill>
          <a:blip r:embed="rId4">
            <a:alphaModFix/>
          </a:blip>
          <a:stretch>
            <a:fillRect/>
          </a:stretch>
        </p:blipFill>
        <p:spPr>
          <a:xfrm>
            <a:off x="231750" y="1613650"/>
            <a:ext cx="4150250" cy="263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IT15087898 - A. P. Jayasinghe</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
        <p:nvSpPr>
          <p:cNvPr id="177" name="Shape 177"/>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Automated Attendance Marking</a:t>
            </a:r>
            <a:endParaRPr/>
          </a:p>
        </p:txBody>
      </p:sp>
      <p:pic>
        <p:nvPicPr>
          <p:cNvPr id="178" name="Shape 178"/>
          <p:cNvPicPr preferRelativeResize="0"/>
          <p:nvPr/>
        </p:nvPicPr>
        <p:blipFill>
          <a:blip r:embed="rId3">
            <a:alphaModFix/>
          </a:blip>
          <a:stretch>
            <a:fillRect/>
          </a:stretch>
        </p:blipFill>
        <p:spPr>
          <a:xfrm>
            <a:off x="1599463" y="1534800"/>
            <a:ext cx="5945075" cy="292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IT15087898 - A. P. Jayasinghe</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
        <p:nvSpPr>
          <p:cNvPr id="184" name="Shape 184"/>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Bandwidth Management</a:t>
            </a:r>
            <a:endParaRPr/>
          </a:p>
        </p:txBody>
      </p:sp>
      <p:pic>
        <p:nvPicPr>
          <p:cNvPr id="185" name="Shape 185"/>
          <p:cNvPicPr preferRelativeResize="0"/>
          <p:nvPr/>
        </p:nvPicPr>
        <p:blipFill>
          <a:blip r:embed="rId3">
            <a:alphaModFix/>
          </a:blip>
          <a:stretch>
            <a:fillRect/>
          </a:stretch>
        </p:blipFill>
        <p:spPr>
          <a:xfrm>
            <a:off x="1924050" y="1534575"/>
            <a:ext cx="5295900" cy="305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ctrTitle"/>
          </p:nvPr>
        </p:nvSpPr>
        <p:spPr>
          <a:xfrm>
            <a:off x="1359175" y="1878625"/>
            <a:ext cx="6267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solidFill>
                <a:srgbClr val="ABE33F"/>
              </a:solidFill>
            </a:endParaRPr>
          </a:p>
          <a:p>
            <a:pPr indent="0" lvl="0" marL="0"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ctrTitle"/>
          </p:nvPr>
        </p:nvSpPr>
        <p:spPr>
          <a:xfrm>
            <a:off x="1815525" y="1888150"/>
            <a:ext cx="55131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ABE33F"/>
                </a:solidFill>
              </a:rPr>
              <a:t>2</a:t>
            </a:r>
            <a:r>
              <a:rPr lang="en">
                <a:solidFill>
                  <a:srgbClr val="ABE33F"/>
                </a:solidFill>
              </a:rPr>
              <a:t>.</a:t>
            </a:r>
            <a:endParaRPr>
              <a:solidFill>
                <a:srgbClr val="ABE33F"/>
              </a:solidFill>
            </a:endParaRPr>
          </a:p>
          <a:p>
            <a:pPr indent="0" lvl="0" marL="0" rtl="0">
              <a:spcBef>
                <a:spcPts val="0"/>
              </a:spcBef>
              <a:spcAft>
                <a:spcPts val="0"/>
              </a:spcAft>
              <a:buNone/>
            </a:pPr>
            <a:r>
              <a:rPr lang="en"/>
              <a:t>Lecture Movement Capture</a:t>
            </a:r>
            <a:endParaRPr/>
          </a:p>
        </p:txBody>
      </p:sp>
      <p:sp>
        <p:nvSpPr>
          <p:cNvPr id="93" name="Shape 93"/>
          <p:cNvSpPr txBox="1"/>
          <p:nvPr>
            <p:ph idx="1" type="subTitle"/>
          </p:nvPr>
        </p:nvSpPr>
        <p:spPr>
          <a:xfrm>
            <a:off x="1815375" y="2916250"/>
            <a:ext cx="55131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IT15021076 - H.M.S.V. Mudalige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Capturing Lecture Movement</a:t>
            </a:r>
            <a:endParaRPr/>
          </a:p>
        </p:txBody>
      </p:sp>
      <p:sp>
        <p:nvSpPr>
          <p:cNvPr id="99" name="Shape 99"/>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IT15021076- H.M.S.V. Mudalige</a:t>
            </a:r>
            <a:endParaRPr b="1">
              <a:solidFill>
                <a:schemeClr val="dk1"/>
              </a:solidFill>
              <a:latin typeface="Calibri"/>
              <a:ea typeface="Calibri"/>
              <a:cs typeface="Calibri"/>
              <a:sym typeface="Calibri"/>
            </a:endParaRPr>
          </a:p>
          <a:p>
            <a:pPr indent="0" lvl="0" marL="0">
              <a:spcBef>
                <a:spcPts val="0"/>
              </a:spcBef>
              <a:spcAft>
                <a:spcPts val="0"/>
              </a:spcAft>
              <a:buNone/>
            </a:pPr>
            <a:r>
              <a:t/>
            </a:r>
            <a:endParaRPr/>
          </a:p>
        </p:txBody>
      </p:sp>
      <p:pic>
        <p:nvPicPr>
          <p:cNvPr id="100" name="Shape 100"/>
          <p:cNvPicPr preferRelativeResize="0"/>
          <p:nvPr/>
        </p:nvPicPr>
        <p:blipFill>
          <a:blip r:embed="rId3">
            <a:alphaModFix/>
          </a:blip>
          <a:stretch>
            <a:fillRect/>
          </a:stretch>
        </p:blipFill>
        <p:spPr>
          <a:xfrm>
            <a:off x="5322756" y="1562500"/>
            <a:ext cx="3774925" cy="2472476"/>
          </a:xfrm>
          <a:prstGeom prst="rect">
            <a:avLst/>
          </a:prstGeom>
          <a:noFill/>
          <a:ln>
            <a:noFill/>
          </a:ln>
        </p:spPr>
      </p:pic>
      <p:sp>
        <p:nvSpPr>
          <p:cNvPr id="101" name="Shape 101"/>
          <p:cNvSpPr txBox="1"/>
          <p:nvPr>
            <p:ph idx="1" type="body"/>
          </p:nvPr>
        </p:nvSpPr>
        <p:spPr>
          <a:xfrm>
            <a:off x="151575" y="1418888"/>
            <a:ext cx="4979100" cy="2759700"/>
          </a:xfrm>
          <a:prstGeom prst="rect">
            <a:avLst/>
          </a:prstGeom>
        </p:spPr>
        <p:txBody>
          <a:bodyPr anchorCtr="0" anchor="t" bIns="91425" lIns="91425" spcFirstLastPara="1" rIns="91425" wrap="square" tIns="91425">
            <a:noAutofit/>
          </a:bodyPr>
          <a:lstStyle/>
          <a:p>
            <a:pPr indent="-342900" lvl="0" marL="457200">
              <a:spcBef>
                <a:spcPts val="600"/>
              </a:spcBef>
              <a:spcAft>
                <a:spcPts val="0"/>
              </a:spcAft>
              <a:buSzPts val="1800"/>
              <a:buChar char="◆"/>
            </a:pPr>
            <a:r>
              <a:rPr lang="en" sz="1800"/>
              <a:t>Turn the camera according to lectures movement.</a:t>
            </a:r>
            <a:endParaRPr sz="1800"/>
          </a:p>
          <a:p>
            <a:pPr indent="0" lvl="0" marL="0">
              <a:spcBef>
                <a:spcPts val="600"/>
              </a:spcBef>
              <a:spcAft>
                <a:spcPts val="0"/>
              </a:spcAft>
              <a:buNone/>
            </a:pPr>
            <a:r>
              <a:t/>
            </a:r>
            <a:endParaRPr sz="1800"/>
          </a:p>
          <a:p>
            <a:pPr indent="-342900" lvl="0" marL="457200">
              <a:spcBef>
                <a:spcPts val="600"/>
              </a:spcBef>
              <a:spcAft>
                <a:spcPts val="0"/>
              </a:spcAft>
              <a:buSzPts val="1800"/>
              <a:buChar char="◆"/>
            </a:pPr>
            <a:r>
              <a:rPr lang="en" sz="1800"/>
              <a:t>Always ensure lecturer is well oriented in the video by automatically focusing on lecturer on </a:t>
            </a:r>
            <a:r>
              <a:rPr lang="en" sz="1800"/>
              <a:t>real time</a:t>
            </a:r>
            <a:r>
              <a:rPr lang="en" sz="1800"/>
              <a:t>. (Using PTZ Feature)</a:t>
            </a:r>
            <a:endParaRPr sz="1800"/>
          </a:p>
          <a:p>
            <a:pPr indent="0" lvl="0" marL="0">
              <a:spcBef>
                <a:spcPts val="600"/>
              </a:spcBef>
              <a:spcAft>
                <a:spcPts val="0"/>
              </a:spcAft>
              <a:buClr>
                <a:schemeClr val="dk1"/>
              </a:buClr>
              <a:buSzPts val="1100"/>
              <a:buFont typeface="Arial"/>
              <a:buNone/>
            </a:pPr>
            <a:r>
              <a:t/>
            </a:r>
            <a:endParaRPr sz="1800"/>
          </a:p>
          <a:p>
            <a:pPr indent="0" lvl="0" marL="0" rtl="0">
              <a:spcBef>
                <a:spcPts val="600"/>
              </a:spcBef>
              <a:spcAft>
                <a:spcPts val="0"/>
              </a:spcAft>
              <a:buClr>
                <a:schemeClr val="dk1"/>
              </a:buClr>
              <a:buSzPts val="1100"/>
              <a:buFont typeface="Arial"/>
              <a:buNone/>
            </a:pPr>
            <a:r>
              <a:t/>
            </a:r>
            <a:endParaRPr sz="1800"/>
          </a:p>
          <a:p>
            <a:pPr indent="0" lvl="0" marL="0" rtl="0">
              <a:spcBef>
                <a:spcPts val="60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Easy Screen Sharing</a:t>
            </a:r>
            <a:endParaRPr/>
          </a:p>
        </p:txBody>
      </p:sp>
      <p:sp>
        <p:nvSpPr>
          <p:cNvPr id="107" name="Shape 107"/>
          <p:cNvSpPr txBox="1"/>
          <p:nvPr>
            <p:ph idx="1" type="body"/>
          </p:nvPr>
        </p:nvSpPr>
        <p:spPr>
          <a:xfrm>
            <a:off x="229825" y="1716975"/>
            <a:ext cx="4436100" cy="2759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800"/>
              <a:t>With the ability to share the screen either completed or selected custom area right from the web browser and start streaming it along the main video makes the lectures task easier and more efficient.</a:t>
            </a:r>
            <a:endParaRPr sz="1600">
              <a:solidFill>
                <a:srgbClr val="004C52"/>
              </a:solidFill>
            </a:endParaRPr>
          </a:p>
          <a:p>
            <a:pPr indent="0" lvl="0" marL="0" rtl="0">
              <a:spcBef>
                <a:spcPts val="600"/>
              </a:spcBef>
              <a:spcAft>
                <a:spcPts val="0"/>
              </a:spcAft>
              <a:buNone/>
            </a:pPr>
            <a:r>
              <a:t/>
            </a:r>
            <a:endParaRPr sz="1400"/>
          </a:p>
        </p:txBody>
      </p:sp>
      <p:sp>
        <p:nvSpPr>
          <p:cNvPr id="108" name="Shape 108"/>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IT15021076- H.M.S.V. Mudalige</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pic>
        <p:nvPicPr>
          <p:cNvPr id="109" name="Shape 109"/>
          <p:cNvPicPr preferRelativeResize="0"/>
          <p:nvPr/>
        </p:nvPicPr>
        <p:blipFill>
          <a:blip r:embed="rId3">
            <a:alphaModFix/>
          </a:blip>
          <a:stretch>
            <a:fillRect/>
          </a:stretch>
        </p:blipFill>
        <p:spPr>
          <a:xfrm>
            <a:off x="4577925" y="1509700"/>
            <a:ext cx="4335000" cy="283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p:nvPr/>
        </p:nvSpPr>
        <p:spPr>
          <a:xfrm>
            <a:off x="4126200" y="1078126"/>
            <a:ext cx="4609969" cy="3588913"/>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AE9D"/>
              </a:solidFill>
              <a:latin typeface="Karla"/>
              <a:ea typeface="Karla"/>
              <a:cs typeface="Karla"/>
              <a:sym typeface="Karla"/>
            </a:endParaRPr>
          </a:p>
        </p:txBody>
      </p:sp>
      <p:sp>
        <p:nvSpPr>
          <p:cNvPr id="115" name="Shape 115"/>
          <p:cNvSpPr/>
          <p:nvPr/>
        </p:nvSpPr>
        <p:spPr>
          <a:xfrm>
            <a:off x="4319121" y="1268722"/>
            <a:ext cx="4224300" cy="26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AE9D"/>
                </a:solidFill>
                <a:latin typeface="Karla"/>
                <a:ea typeface="Karla"/>
                <a:cs typeface="Karla"/>
                <a:sym typeface="Karla"/>
              </a:rPr>
              <a:t>Place your screenshot here</a:t>
            </a:r>
            <a:endParaRPr sz="1000">
              <a:solidFill>
                <a:srgbClr val="00AE9D"/>
              </a:solidFill>
              <a:latin typeface="Karla"/>
              <a:ea typeface="Karla"/>
              <a:cs typeface="Karla"/>
              <a:sym typeface="Karla"/>
            </a:endParaRPr>
          </a:p>
        </p:txBody>
      </p:sp>
      <p:sp>
        <p:nvSpPr>
          <p:cNvPr id="116" name="Shape 116"/>
          <p:cNvSpPr txBox="1"/>
          <p:nvPr>
            <p:ph idx="4294967295" type="body"/>
          </p:nvPr>
        </p:nvSpPr>
        <p:spPr>
          <a:xfrm>
            <a:off x="111150" y="1473350"/>
            <a:ext cx="3766500" cy="1712700"/>
          </a:xfrm>
          <a:prstGeom prst="rect">
            <a:avLst/>
          </a:prstGeom>
        </p:spPr>
        <p:txBody>
          <a:bodyPr anchorCtr="0" anchor="b" bIns="91425" lIns="91425" spcFirstLastPara="1" rIns="91425" wrap="square" tIns="91425">
            <a:noAutofit/>
          </a:bodyPr>
          <a:lstStyle/>
          <a:p>
            <a:pPr indent="0" lvl="0" marL="0" rtl="0">
              <a:spcBef>
                <a:spcPts val="600"/>
              </a:spcBef>
              <a:spcAft>
                <a:spcPts val="0"/>
              </a:spcAft>
              <a:buNone/>
            </a:pPr>
            <a:r>
              <a:rPr b="1" lang="en" sz="1800">
                <a:solidFill>
                  <a:srgbClr val="00AE9D"/>
                </a:solidFill>
                <a:latin typeface="Raleway"/>
                <a:ea typeface="Raleway"/>
                <a:cs typeface="Raleway"/>
                <a:sym typeface="Raleway"/>
              </a:rPr>
              <a:t>Course Management</a:t>
            </a:r>
            <a:endParaRPr b="1" sz="1800">
              <a:solidFill>
                <a:srgbClr val="00AE9D"/>
              </a:solidFill>
              <a:latin typeface="Raleway"/>
              <a:ea typeface="Raleway"/>
              <a:cs typeface="Raleway"/>
              <a:sym typeface="Raleway"/>
            </a:endParaRPr>
          </a:p>
          <a:p>
            <a:pPr indent="0" lvl="0" marL="0" rtl="0">
              <a:spcBef>
                <a:spcPts val="600"/>
              </a:spcBef>
              <a:spcAft>
                <a:spcPts val="0"/>
              </a:spcAft>
              <a:buNone/>
            </a:pPr>
            <a:r>
              <a:rPr lang="en" sz="1800"/>
              <a:t>Manage multiple courses in the Main application to accommodate multiple courses to use LCS simultaneously.</a:t>
            </a:r>
            <a:endParaRPr sz="1800"/>
          </a:p>
        </p:txBody>
      </p:sp>
      <p:sp>
        <p:nvSpPr>
          <p:cNvPr id="117" name="Shape 117"/>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IT15021076- H.M.S.V. Mudalige</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pic>
        <p:nvPicPr>
          <p:cNvPr id="118" name="Shape 118"/>
          <p:cNvPicPr preferRelativeResize="0"/>
          <p:nvPr/>
        </p:nvPicPr>
        <p:blipFill>
          <a:blip r:embed="rId3">
            <a:alphaModFix/>
          </a:blip>
          <a:stretch>
            <a:fillRect/>
          </a:stretch>
        </p:blipFill>
        <p:spPr>
          <a:xfrm>
            <a:off x="4371967" y="1268725"/>
            <a:ext cx="4118621" cy="2697600"/>
          </a:xfrm>
          <a:prstGeom prst="rect">
            <a:avLst/>
          </a:prstGeom>
          <a:noFill/>
          <a:ln>
            <a:noFill/>
          </a:ln>
        </p:spPr>
      </p:pic>
      <p:sp>
        <p:nvSpPr>
          <p:cNvPr id="119" name="Shape 119"/>
          <p:cNvSpPr txBox="1"/>
          <p:nvPr>
            <p:ph idx="4294967295" type="title"/>
          </p:nvPr>
        </p:nvSpPr>
        <p:spPr>
          <a:xfrm>
            <a:off x="457200" y="220725"/>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Course Management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Behind the Scenes</a:t>
            </a:r>
            <a:endParaRPr/>
          </a:p>
        </p:txBody>
      </p:sp>
      <p:sp>
        <p:nvSpPr>
          <p:cNvPr id="125" name="Shape 125"/>
          <p:cNvSpPr txBox="1"/>
          <p:nvPr>
            <p:ph idx="2" type="body"/>
          </p:nvPr>
        </p:nvSpPr>
        <p:spPr>
          <a:xfrm>
            <a:off x="886650" y="1556150"/>
            <a:ext cx="3150900" cy="3140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400">
                <a:solidFill>
                  <a:srgbClr val="00AE9D"/>
                </a:solidFill>
              </a:rPr>
              <a:t>Lecture Movement Capture</a:t>
            </a:r>
            <a:endParaRPr sz="1400">
              <a:solidFill>
                <a:srgbClr val="00AE9D"/>
              </a:solidFill>
            </a:endParaRPr>
          </a:p>
          <a:p>
            <a:pPr indent="-317500" lvl="0" marL="457200" rtl="0">
              <a:spcBef>
                <a:spcPts val="600"/>
              </a:spcBef>
              <a:spcAft>
                <a:spcPts val="0"/>
              </a:spcAft>
              <a:buSzPts val="1400"/>
              <a:buChar char="◆"/>
            </a:pPr>
            <a:r>
              <a:rPr lang="en" sz="1400"/>
              <a:t>IP PTZ Camera to capture the lecturer.</a:t>
            </a:r>
            <a:endParaRPr sz="1400"/>
          </a:p>
          <a:p>
            <a:pPr indent="0" lvl="0" marL="0" rtl="0">
              <a:spcBef>
                <a:spcPts val="600"/>
              </a:spcBef>
              <a:spcAft>
                <a:spcPts val="0"/>
              </a:spcAft>
              <a:buNone/>
            </a:pPr>
            <a:r>
              <a:t/>
            </a:r>
            <a:endParaRPr sz="1400"/>
          </a:p>
          <a:p>
            <a:pPr indent="-317500" lvl="0" marL="457200" rtl="0">
              <a:spcBef>
                <a:spcPts val="600"/>
              </a:spcBef>
              <a:spcAft>
                <a:spcPts val="0"/>
              </a:spcAft>
              <a:buSzPts val="1400"/>
              <a:buChar char="◆"/>
            </a:pPr>
            <a:r>
              <a:rPr lang="en" sz="1400"/>
              <a:t>Feed is automatically adjusted to </a:t>
            </a:r>
            <a:r>
              <a:rPr lang="en" sz="1400"/>
              <a:t>accommodate best viewing angle.</a:t>
            </a:r>
            <a:endParaRPr sz="1400"/>
          </a:p>
          <a:p>
            <a:pPr indent="0" lvl="0" marL="0" rtl="0">
              <a:spcBef>
                <a:spcPts val="600"/>
              </a:spcBef>
              <a:spcAft>
                <a:spcPts val="0"/>
              </a:spcAft>
              <a:buNone/>
            </a:pPr>
            <a:r>
              <a:t/>
            </a:r>
            <a:endParaRPr sz="1400"/>
          </a:p>
          <a:p>
            <a:pPr indent="-317500" lvl="0" marL="457200" rtl="0">
              <a:spcBef>
                <a:spcPts val="600"/>
              </a:spcBef>
              <a:spcAft>
                <a:spcPts val="0"/>
              </a:spcAft>
              <a:buSzPts val="1400"/>
              <a:buChar char="◆"/>
            </a:pPr>
            <a:r>
              <a:rPr lang="en" sz="1400"/>
              <a:t>Camera is connected via ethernet to perform ptz features and to stream data to the main server.</a:t>
            </a:r>
            <a:endParaRPr sz="1400"/>
          </a:p>
          <a:p>
            <a:pPr indent="0" lvl="0" marL="0" rtl="0">
              <a:spcBef>
                <a:spcPts val="600"/>
              </a:spcBef>
              <a:spcAft>
                <a:spcPts val="0"/>
              </a:spcAft>
              <a:buClr>
                <a:schemeClr val="dk1"/>
              </a:buClr>
              <a:buSzPts val="1100"/>
              <a:buFont typeface="Arial"/>
              <a:buNone/>
            </a:pPr>
            <a:r>
              <a:t/>
            </a:r>
            <a:endParaRPr sz="1400"/>
          </a:p>
          <a:p>
            <a:pPr indent="0" lvl="0" marL="0" rtl="0">
              <a:spcBef>
                <a:spcPts val="600"/>
              </a:spcBef>
              <a:spcAft>
                <a:spcPts val="0"/>
              </a:spcAft>
              <a:buNone/>
            </a:pPr>
            <a:r>
              <a:t/>
            </a:r>
            <a:endParaRPr sz="1400"/>
          </a:p>
        </p:txBody>
      </p:sp>
      <p:sp>
        <p:nvSpPr>
          <p:cNvPr id="126" name="Shape 126"/>
          <p:cNvSpPr txBox="1"/>
          <p:nvPr>
            <p:ph idx="2" type="body"/>
          </p:nvPr>
        </p:nvSpPr>
        <p:spPr>
          <a:xfrm>
            <a:off x="4243071" y="1556150"/>
            <a:ext cx="3509700" cy="2838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400">
                <a:solidFill>
                  <a:srgbClr val="00AE9D"/>
                </a:solidFill>
              </a:rPr>
              <a:t>Easy Screen Sharing</a:t>
            </a:r>
            <a:endParaRPr sz="1400">
              <a:solidFill>
                <a:srgbClr val="00AE9D"/>
              </a:solidFill>
            </a:endParaRPr>
          </a:p>
          <a:p>
            <a:pPr indent="-317500" lvl="0" marL="457200" rtl="0">
              <a:spcBef>
                <a:spcPts val="600"/>
              </a:spcBef>
              <a:spcAft>
                <a:spcPts val="0"/>
              </a:spcAft>
              <a:buSzPts val="1400"/>
              <a:buChar char="◆"/>
            </a:pPr>
            <a:r>
              <a:rPr lang="en" sz="1400"/>
              <a:t>Use WebRTC Screen Sharing chrome extension to add the feature.</a:t>
            </a:r>
            <a:endParaRPr sz="1400"/>
          </a:p>
          <a:p>
            <a:pPr indent="0" lvl="0" marL="0" rtl="0">
              <a:spcBef>
                <a:spcPts val="600"/>
              </a:spcBef>
              <a:spcAft>
                <a:spcPts val="0"/>
              </a:spcAft>
              <a:buNone/>
            </a:pPr>
            <a:r>
              <a:t/>
            </a:r>
            <a:endParaRPr sz="1400"/>
          </a:p>
          <a:p>
            <a:pPr indent="-317500" lvl="0" marL="457200" rtl="0">
              <a:spcBef>
                <a:spcPts val="600"/>
              </a:spcBef>
              <a:spcAft>
                <a:spcPts val="0"/>
              </a:spcAft>
              <a:buSzPts val="1400"/>
              <a:buChar char="◆"/>
            </a:pPr>
            <a:r>
              <a:rPr lang="en" sz="1400"/>
              <a:t>Can select whether to share the whole screen or just a cropped part.</a:t>
            </a: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sz="1400"/>
          </a:p>
        </p:txBody>
      </p:sp>
      <p:sp>
        <p:nvSpPr>
          <p:cNvPr id="127" name="Shape 127"/>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IT15021076- H.M.S.V. Mudalige</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ctrTitle"/>
          </p:nvPr>
        </p:nvSpPr>
        <p:spPr>
          <a:xfrm>
            <a:off x="1815450" y="1564925"/>
            <a:ext cx="5513100" cy="1696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ABE33F"/>
                </a:solidFill>
              </a:rPr>
              <a:t>3</a:t>
            </a:r>
            <a:r>
              <a:rPr lang="en">
                <a:solidFill>
                  <a:srgbClr val="ABE33F"/>
                </a:solidFill>
              </a:rPr>
              <a:t>.</a:t>
            </a:r>
            <a:endParaRPr>
              <a:solidFill>
                <a:srgbClr val="ABE33F"/>
              </a:solidFill>
            </a:endParaRPr>
          </a:p>
          <a:p>
            <a:pPr indent="0" lvl="0" marL="0">
              <a:spcBef>
                <a:spcPts val="0"/>
              </a:spcBef>
              <a:spcAft>
                <a:spcPts val="0"/>
              </a:spcAft>
              <a:buNone/>
            </a:pPr>
            <a:r>
              <a:rPr lang="en"/>
              <a:t>Screen Capturing </a:t>
            </a:r>
            <a:endParaRPr/>
          </a:p>
          <a:p>
            <a:pPr indent="0" lvl="0" marL="0">
              <a:spcBef>
                <a:spcPts val="0"/>
              </a:spcBef>
              <a:spcAft>
                <a:spcPts val="0"/>
              </a:spcAft>
              <a:buNone/>
            </a:pPr>
            <a:r>
              <a:rPr lang="en"/>
              <a:t>and </a:t>
            </a:r>
            <a:endParaRPr/>
          </a:p>
          <a:p>
            <a:pPr indent="0" lvl="0" marL="0" rtl="0">
              <a:spcBef>
                <a:spcPts val="0"/>
              </a:spcBef>
              <a:spcAft>
                <a:spcPts val="0"/>
              </a:spcAft>
              <a:buNone/>
            </a:pPr>
            <a:r>
              <a:rPr lang="en"/>
              <a:t>Quota Management</a:t>
            </a:r>
            <a:endParaRPr/>
          </a:p>
        </p:txBody>
      </p:sp>
      <p:sp>
        <p:nvSpPr>
          <p:cNvPr id="133" name="Shape 133"/>
          <p:cNvSpPr txBox="1"/>
          <p:nvPr>
            <p:ph idx="1" type="subTitle"/>
          </p:nvPr>
        </p:nvSpPr>
        <p:spPr>
          <a:xfrm>
            <a:off x="1815450" y="3261725"/>
            <a:ext cx="55131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IT15010322 - L. C. Tennakoon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IT15010322 - L. C. Tennakoon</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
        <p:nvSpPr>
          <p:cNvPr id="139" name="Shape 139"/>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OBS Studio Plugin</a:t>
            </a:r>
            <a:endParaRPr/>
          </a:p>
        </p:txBody>
      </p:sp>
      <p:pic>
        <p:nvPicPr>
          <p:cNvPr id="140" name="Shape 140"/>
          <p:cNvPicPr preferRelativeResize="0"/>
          <p:nvPr/>
        </p:nvPicPr>
        <p:blipFill>
          <a:blip r:embed="rId3">
            <a:alphaModFix/>
          </a:blip>
          <a:stretch>
            <a:fillRect/>
          </a:stretch>
        </p:blipFill>
        <p:spPr>
          <a:xfrm>
            <a:off x="4583625" y="1955014"/>
            <a:ext cx="4358650" cy="1846071"/>
          </a:xfrm>
          <a:prstGeom prst="rect">
            <a:avLst/>
          </a:prstGeom>
          <a:noFill/>
          <a:ln>
            <a:noFill/>
          </a:ln>
          <a:effectLst>
            <a:outerShdw blurRad="371475" rotWithShape="0" algn="bl" dir="5400000" dist="19050">
              <a:srgbClr val="000000">
                <a:alpha val="50000"/>
              </a:srgbClr>
            </a:outerShdw>
          </a:effectLst>
        </p:spPr>
      </p:pic>
      <p:sp>
        <p:nvSpPr>
          <p:cNvPr id="141" name="Shape 141"/>
          <p:cNvSpPr txBox="1"/>
          <p:nvPr>
            <p:ph idx="1" type="body"/>
          </p:nvPr>
        </p:nvSpPr>
        <p:spPr>
          <a:xfrm>
            <a:off x="151575" y="1771950"/>
            <a:ext cx="4252500" cy="22122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Offline recording feature via OBS Studio.</a:t>
            </a:r>
            <a:endParaRPr sz="1800"/>
          </a:p>
          <a:p>
            <a:pPr indent="0" lvl="0" marL="0" rtl="0">
              <a:spcBef>
                <a:spcPts val="600"/>
              </a:spcBef>
              <a:spcAft>
                <a:spcPts val="0"/>
              </a:spcAft>
              <a:buNone/>
            </a:pPr>
            <a:r>
              <a:t/>
            </a:r>
            <a:endParaRPr sz="1800"/>
          </a:p>
          <a:p>
            <a:pPr indent="-342900" lvl="0" marL="457200" rtl="0">
              <a:spcBef>
                <a:spcPts val="600"/>
              </a:spcBef>
              <a:spcAft>
                <a:spcPts val="0"/>
              </a:spcAft>
              <a:buSzPts val="1800"/>
              <a:buChar char="◆"/>
            </a:pPr>
            <a:r>
              <a:rPr lang="en" sz="1800"/>
              <a:t>Directly upload to the central server.</a:t>
            </a:r>
            <a:endParaRPr sz="1800"/>
          </a:p>
          <a:p>
            <a:pPr indent="0" lvl="0" marL="0" rtl="0">
              <a:spcBef>
                <a:spcPts val="600"/>
              </a:spcBef>
              <a:spcAft>
                <a:spcPts val="0"/>
              </a:spcAft>
              <a:buClr>
                <a:schemeClr val="dk1"/>
              </a:buClr>
              <a:buSzPts val="1100"/>
              <a:buFont typeface="Arial"/>
              <a:buNone/>
            </a:pPr>
            <a:r>
              <a:t/>
            </a:r>
            <a:endParaRPr sz="1800"/>
          </a:p>
          <a:p>
            <a:pPr indent="0" lvl="0" marL="0" rtl="0">
              <a:spcBef>
                <a:spcPts val="600"/>
              </a:spcBef>
              <a:spcAft>
                <a:spcPts val="0"/>
              </a:spcAft>
              <a:buClr>
                <a:schemeClr val="dk1"/>
              </a:buClr>
              <a:buSzPts val="1100"/>
              <a:buFont typeface="Arial"/>
              <a:buNone/>
            </a:pPr>
            <a:r>
              <a:t/>
            </a:r>
            <a:endParaRPr sz="1800"/>
          </a:p>
          <a:p>
            <a:pPr indent="0" lvl="0" marL="0" rtl="0">
              <a:spcBef>
                <a:spcPts val="60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nvSpPr>
        <p:spPr>
          <a:xfrm>
            <a:off x="151575" y="4737275"/>
            <a:ext cx="2718300" cy="3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IT15010322 - L. C. Tennakoon</a:t>
            </a:r>
            <a:endParaRPr b="1">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
        <p:nvSpPr>
          <p:cNvPr id="147" name="Shape 147"/>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Video Thumbnails Creation</a:t>
            </a:r>
            <a:endParaRPr/>
          </a:p>
        </p:txBody>
      </p:sp>
      <p:sp>
        <p:nvSpPr>
          <p:cNvPr id="148" name="Shape 148"/>
          <p:cNvSpPr txBox="1"/>
          <p:nvPr>
            <p:ph idx="1" type="body"/>
          </p:nvPr>
        </p:nvSpPr>
        <p:spPr>
          <a:xfrm>
            <a:off x="151575" y="1771950"/>
            <a:ext cx="4252500" cy="22122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Split video to represent each presentation slide</a:t>
            </a:r>
            <a:r>
              <a:rPr lang="en" sz="1800"/>
              <a:t>.</a:t>
            </a:r>
            <a:endParaRPr sz="1800"/>
          </a:p>
          <a:p>
            <a:pPr indent="0" lvl="0" marL="0" rtl="0">
              <a:spcBef>
                <a:spcPts val="600"/>
              </a:spcBef>
              <a:spcAft>
                <a:spcPts val="0"/>
              </a:spcAft>
              <a:buNone/>
            </a:pPr>
            <a:r>
              <a:t/>
            </a:r>
            <a:endParaRPr sz="1800"/>
          </a:p>
          <a:p>
            <a:pPr indent="-342900" lvl="0" marL="457200" rtl="0">
              <a:spcBef>
                <a:spcPts val="600"/>
              </a:spcBef>
              <a:spcAft>
                <a:spcPts val="0"/>
              </a:spcAft>
              <a:buSzPts val="1800"/>
              <a:buChar char="◆"/>
            </a:pPr>
            <a:r>
              <a:rPr lang="en" sz="1800"/>
              <a:t>Convert audio to text</a:t>
            </a:r>
            <a:r>
              <a:rPr lang="en" sz="1800"/>
              <a:t>.</a:t>
            </a:r>
            <a:endParaRPr sz="1800"/>
          </a:p>
          <a:p>
            <a:pPr indent="0" lvl="0" marL="0" rtl="0">
              <a:spcBef>
                <a:spcPts val="600"/>
              </a:spcBef>
              <a:spcAft>
                <a:spcPts val="0"/>
              </a:spcAft>
              <a:buClr>
                <a:schemeClr val="dk1"/>
              </a:buClr>
              <a:buSzPts val="1100"/>
              <a:buFont typeface="Arial"/>
              <a:buNone/>
            </a:pPr>
            <a:r>
              <a:t/>
            </a:r>
            <a:endParaRPr sz="1800"/>
          </a:p>
          <a:p>
            <a:pPr indent="0" lvl="0" marL="0" rtl="0">
              <a:spcBef>
                <a:spcPts val="600"/>
              </a:spcBef>
              <a:spcAft>
                <a:spcPts val="0"/>
              </a:spcAft>
              <a:buClr>
                <a:schemeClr val="dk1"/>
              </a:buClr>
              <a:buSzPts val="1100"/>
              <a:buFont typeface="Arial"/>
              <a:buNone/>
            </a:pPr>
            <a:r>
              <a:t/>
            </a:r>
            <a:endParaRPr sz="1800"/>
          </a:p>
          <a:p>
            <a:pPr indent="0" lvl="0" marL="0" rtl="0">
              <a:spcBef>
                <a:spcPts val="600"/>
              </a:spcBef>
              <a:spcAft>
                <a:spcPts val="0"/>
              </a:spcAft>
              <a:buNone/>
            </a:pPr>
            <a:r>
              <a:t/>
            </a:r>
            <a:endParaRPr sz="1400"/>
          </a:p>
        </p:txBody>
      </p:sp>
      <p:pic>
        <p:nvPicPr>
          <p:cNvPr id="149" name="Shape 149"/>
          <p:cNvPicPr preferRelativeResize="0"/>
          <p:nvPr/>
        </p:nvPicPr>
        <p:blipFill>
          <a:blip r:embed="rId3">
            <a:alphaModFix/>
          </a:blip>
          <a:stretch>
            <a:fillRect/>
          </a:stretch>
        </p:blipFill>
        <p:spPr>
          <a:xfrm>
            <a:off x="4165600" y="1301200"/>
            <a:ext cx="4978400" cy="2731250"/>
          </a:xfrm>
          <a:prstGeom prst="rect">
            <a:avLst/>
          </a:prstGeom>
          <a:noFill/>
          <a:ln>
            <a:noFill/>
          </a:ln>
          <a:effectLst>
            <a:outerShdw blurRad="200025"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