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3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45F4-979E-4D4A-8B48-5630039E414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4AE1-1D8A-4A6C-8B30-A56C6268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for Business Decisions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Artificial Intelligence and Decision Theory is used for Decision Support in </a:t>
            </a:r>
            <a:r>
              <a:rPr lang="en-US" dirty="0"/>
              <a:t>b</a:t>
            </a:r>
            <a:r>
              <a:rPr lang="en-US" dirty="0" smtClean="0"/>
              <a:t>usiness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6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Background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0" y="3279433"/>
            <a:ext cx="4921865" cy="22206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193" y="53244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“For years, predictive analytics has dominated the spotlight for analytics, overshadowing prescriptive analytics. However, that is starting to change. Today, adoption for prescriptive analytics is at an all-time high, with Gartner predicting that the market will reach $1.1 billion by 2019.”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7448" y="1726406"/>
            <a:ext cx="4921119" cy="1677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Traditional </a:t>
            </a:r>
            <a:r>
              <a:rPr lang="en-US" sz="2000" dirty="0" smtClean="0"/>
              <a:t>analytics </a:t>
            </a:r>
            <a:r>
              <a:rPr lang="en-US" sz="2000" dirty="0" smtClean="0"/>
              <a:t>does not support decision making, leaving business users unable to connect insights into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Prescriptive </a:t>
            </a:r>
            <a:r>
              <a:rPr lang="en-US" sz="2000" dirty="0"/>
              <a:t>a</a:t>
            </a:r>
            <a:r>
              <a:rPr lang="en-US" sz="2000" dirty="0" smtClean="0"/>
              <a:t>nalytics/AI </a:t>
            </a:r>
            <a:r>
              <a:rPr lang="en-US" sz="2000" dirty="0" smtClean="0"/>
              <a:t>to the rescue!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717" y="1331884"/>
            <a:ext cx="5143500" cy="4351338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/>
              <a:t>The goal of artificial intelligence is to design rational agents that take the best actions given the information available, their prior knowledge, and their goals. </a:t>
            </a:r>
          </a:p>
          <a:p>
            <a:pPr marL="285750" indent="-285750"/>
            <a:r>
              <a:rPr lang="en-US" dirty="0"/>
              <a:t>In many cases, the information and knowledge is incomplete or unreliable, and the results of their decisions are not certain, that is, they have to make </a:t>
            </a:r>
            <a:r>
              <a:rPr lang="en-US" dirty="0">
                <a:solidFill>
                  <a:srgbClr val="FF0000"/>
                </a:solidFill>
              </a:rPr>
              <a:t>decisions under uncertainty</a:t>
            </a:r>
            <a:r>
              <a:rPr lang="en-US" dirty="0"/>
              <a:t>. </a:t>
            </a:r>
          </a:p>
          <a:p>
            <a:pPr marL="285750" indent="-285750"/>
            <a:r>
              <a:rPr lang="en-US" dirty="0"/>
              <a:t>Decision Theory provides a </a:t>
            </a:r>
            <a:r>
              <a:rPr lang="en-US" dirty="0" smtClean="0"/>
              <a:t>framework </a:t>
            </a:r>
            <a:r>
              <a:rPr lang="en-US" dirty="0"/>
              <a:t>for decision making under uncertainty. A</a:t>
            </a:r>
            <a:r>
              <a:rPr lang="en-US" dirty="0" smtClean="0"/>
              <a:t>rtificial </a:t>
            </a:r>
            <a:r>
              <a:rPr lang="en-US" dirty="0"/>
              <a:t>intelligence researchers interested in understanding and building intelligent </a:t>
            </a:r>
            <a:r>
              <a:rPr lang="en-US" dirty="0" smtClean="0"/>
              <a:t>agents use this.</a:t>
            </a:r>
            <a:endParaRPr lang="en-US" dirty="0"/>
          </a:p>
          <a:p>
            <a:pPr marL="285750" indent="-285750"/>
            <a:r>
              <a:rPr lang="en-US" dirty="0"/>
              <a:t>Agents using these technologies could be both machines, as well as human decision makers, in which case the agent implements a </a:t>
            </a:r>
            <a:r>
              <a:rPr lang="en-US" dirty="0">
                <a:solidFill>
                  <a:srgbClr val="FF0000"/>
                </a:solidFill>
              </a:rPr>
              <a:t>Decision Support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Background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78234"/>
            <a:ext cx="3962400" cy="324612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49161"/>
            <a:ext cx="5181600" cy="59090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goal of artificial intelligence is to design rational agents that </a:t>
            </a:r>
            <a:r>
              <a:rPr lang="en-US" sz="1800" dirty="0" smtClean="0"/>
              <a:t>take </a:t>
            </a:r>
            <a:r>
              <a:rPr lang="en-US" sz="1800" dirty="0"/>
              <a:t>the best actions given the information available, their prior knowledge, and their goals.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many cases, the information and knowledge is incomplete or unreliable, and the results of their decisions are not certain, that is, they have to make </a:t>
            </a:r>
            <a:r>
              <a:rPr lang="en-US" sz="1800" dirty="0">
                <a:solidFill>
                  <a:srgbClr val="FF0000"/>
                </a:solidFill>
              </a:rPr>
              <a:t>decisions under uncertainty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Decision </a:t>
            </a:r>
            <a:r>
              <a:rPr lang="en-US" sz="1800" dirty="0"/>
              <a:t>Theory provides a normative framework for decision making under uncertainty</a:t>
            </a:r>
            <a:r>
              <a:rPr lang="en-US" sz="1800" dirty="0" smtClean="0"/>
              <a:t>. It was </a:t>
            </a:r>
            <a:r>
              <a:rPr lang="en-US" sz="1800" dirty="0"/>
              <a:t>initially developed in economics and operations research, but in recent years has attracted the attention of artificial intelligence researchers interested in understanding and building intelligent agents.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Agents using these technologies could be both machines, as well as human decision makers, in which case the agent implements a </a:t>
            </a:r>
            <a:r>
              <a:rPr lang="en-US" sz="1800" dirty="0" smtClean="0">
                <a:solidFill>
                  <a:srgbClr val="FF0000"/>
                </a:solidFill>
              </a:rPr>
              <a:t>Decision Support System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 Background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" y="1408014"/>
            <a:ext cx="4853639" cy="31019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78" y="4478605"/>
            <a:ext cx="3543230" cy="2379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0088" y="3799356"/>
            <a:ext cx="4620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issues that are not well understood in Analytics community: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a simple relationship between Analytical solutions (</a:t>
            </a:r>
            <a:r>
              <a:rPr lang="en-US" sz="2000" i="1" dirty="0" smtClean="0"/>
              <a:t>Gartner fail?!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Predictive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Explanatory</a:t>
            </a:r>
            <a:r>
              <a:rPr lang="en-US" sz="2000" dirty="0" smtClean="0"/>
              <a:t> models are inherently different,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Causation</a:t>
            </a:r>
            <a:r>
              <a:rPr lang="en-US" sz="2000" dirty="0" smtClean="0"/>
              <a:t> is central to actionable insights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0" y="4325338"/>
            <a:ext cx="2225984" cy="2225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831" y="436970"/>
            <a:ext cx="3763753" cy="28318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21243" y="1977342"/>
            <a:ext cx="129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BaysiaLab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08915" y="3268803"/>
            <a:ext cx="574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To Explain and Predict (http://www.galitshmueli.com/content/explain-or-predict)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68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47251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9600" b="0" dirty="0" smtClean="0"/>
                  <a:t>y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472513"/>
              </a:xfrm>
              <a:blipFill rotWithShape="0">
                <a:blip r:embed="rId2"/>
                <a:stretch>
                  <a:fillRect t="-98701" b="-348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99846" y="323827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Predict (What?)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90685" y="38555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Machine Learning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33445" y="343361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AI</a:t>
            </a:r>
            <a:endParaRPr lang="en-US" i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72156" y="5110120"/>
            <a:ext cx="8585649" cy="1618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00566" y="4924004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Prop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2156" y="5506630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(expensive) Tools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9418" y="5506630"/>
            <a:ext cx="29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(expensive) Consultants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97945" y="4273740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Automation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15154" y="3084526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Explain (Why?)</a:t>
            </a:r>
            <a:endParaRPr lang="en-US" i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50541" y="3813944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Domain knowledge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60450" y="3998610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Strategic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79543" y="4293075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nteraction with Decision Makers 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27965" y="3580420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Causal inference</a:t>
            </a:r>
            <a:endParaRPr lang="en-US" i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02" y="5177991"/>
            <a:ext cx="1686271" cy="159137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7094" y="2702740"/>
            <a:ext cx="3957005" cy="2128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30687" y="2851056"/>
            <a:ext cx="4670474" cy="2128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54485" y="360423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Deep </a:t>
            </a:r>
            <a:r>
              <a:rPr lang="en-US" i="1" dirty="0" smtClean="0"/>
              <a:t>Learning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795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to action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(“waiting for XAI”…)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67" y="2160573"/>
            <a:ext cx="5939381" cy="3627972"/>
          </a:xfrm>
        </p:spPr>
      </p:pic>
      <p:sp>
        <p:nvSpPr>
          <p:cNvPr id="5" name="TextBox 4"/>
          <p:cNvSpPr txBox="1"/>
          <p:nvPr/>
        </p:nvSpPr>
        <p:spPr>
          <a:xfrm>
            <a:off x="738357" y="1573486"/>
            <a:ext cx="4477455" cy="4827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Graphical</a:t>
            </a:r>
            <a:r>
              <a:rPr lang="en-US" sz="2000" dirty="0" smtClean="0"/>
              <a:t> Models are today’s solution to handle requirements of </a:t>
            </a:r>
            <a:r>
              <a:rPr lang="en-US" sz="2000" dirty="0" smtClean="0">
                <a:solidFill>
                  <a:srgbClr val="FF0000"/>
                </a:solidFill>
              </a:rPr>
              <a:t>Prescriptive</a:t>
            </a:r>
            <a:r>
              <a:rPr lang="en-US" sz="2000" dirty="0" smtClean="0"/>
              <a:t> Analytics, including </a:t>
            </a:r>
            <a:r>
              <a:rPr lang="en-US" sz="2000" dirty="0" smtClean="0">
                <a:solidFill>
                  <a:srgbClr val="FF0000"/>
                </a:solidFill>
              </a:rPr>
              <a:t>Causal</a:t>
            </a:r>
            <a:r>
              <a:rPr lang="en-US" sz="2000" dirty="0" smtClean="0"/>
              <a:t>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Knowledge solicitation enables </a:t>
            </a:r>
            <a:r>
              <a:rPr lang="en-US" sz="2000" dirty="0" smtClean="0">
                <a:solidFill>
                  <a:srgbClr val="FF0000"/>
                </a:solidFill>
              </a:rPr>
              <a:t>SME experience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data</a:t>
            </a:r>
            <a:r>
              <a:rPr lang="en-US" sz="2000" dirty="0" smtClean="0"/>
              <a:t> to be merged into one coherent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Integrated with “</a:t>
            </a:r>
            <a:r>
              <a:rPr lang="en-US" sz="2000" dirty="0" smtClean="0">
                <a:solidFill>
                  <a:srgbClr val="FF0000"/>
                </a:solidFill>
              </a:rPr>
              <a:t>Success Science</a:t>
            </a:r>
            <a:r>
              <a:rPr lang="en-US" sz="2000" dirty="0" smtClean="0"/>
              <a:t>” (OR, Management Science, Decision Analysis, etc.) into Decision Networks generates a powerful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Enables opportunity to “climb value chain” into strategic solutions, closing the </a:t>
            </a:r>
            <a:r>
              <a:rPr lang="en-US" sz="2000" dirty="0" smtClean="0">
                <a:solidFill>
                  <a:srgbClr val="FF0000"/>
                </a:solidFill>
              </a:rPr>
              <a:t>human decision gap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07290" y="5889098"/>
            <a:ext cx="374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DARPA on Explainable AI (XAI)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07290" y="2892488"/>
            <a:ext cx="1436914" cy="1894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5763" y="3480318"/>
            <a:ext cx="154595" cy="1679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3" y="65320"/>
            <a:ext cx="1369547" cy="2059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266" y="65320"/>
            <a:ext cx="1538183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518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AI for Business Decisions</vt:lpstr>
      <vt:lpstr>AI Background</vt:lpstr>
      <vt:lpstr>AI Background</vt:lpstr>
      <vt:lpstr>Analytics Background</vt:lpstr>
      <vt:lpstr>Synthesis</vt:lpstr>
      <vt:lpstr>Call to action  (“waiting for XAI”…)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Cognizant Technology Solutions</dc:creator>
  <cp:lastModifiedBy>Ahlfors, Lars (Cognizant)</cp:lastModifiedBy>
  <cp:revision>26</cp:revision>
  <dcterms:created xsi:type="dcterms:W3CDTF">2017-05-03T22:36:59Z</dcterms:created>
  <dcterms:modified xsi:type="dcterms:W3CDTF">2018-05-08T15:36:19Z</dcterms:modified>
</cp:coreProperties>
</file>