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6449"/>
    <a:srgbClr val="888888"/>
    <a:srgbClr val="535353"/>
    <a:srgbClr val="009ED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BF9EB-B0D1-BE99-48C6-4E6EEF9A7E02}" v="567" dt="2025-05-28T09:20:44.5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CC93A-DDFE-42C8-AB00-4EE3AB64C0DD}" type="datetimeFigureOut"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A499C-4B78-4729-86C8-E27EA16464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22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Definicija</a:t>
            </a:r>
          </a:p>
          <a:p>
            <a:r>
              <a:rPr lang="en-US" dirty="0" err="1">
                <a:ea typeface="Calibri"/>
                <a:cs typeface="Calibri"/>
              </a:rPr>
              <a:t>Pimer</a:t>
            </a:r>
            <a:r>
              <a:rPr lang="en-US" dirty="0">
                <a:ea typeface="Calibri"/>
                <a:cs typeface="Calibri"/>
              </a:rPr>
              <a:t> (</a:t>
            </a:r>
            <a:r>
              <a:rPr lang="en-US" dirty="0" err="1">
                <a:ea typeface="Calibri"/>
                <a:cs typeface="Calibri"/>
              </a:rPr>
              <a:t>oseba</a:t>
            </a:r>
            <a:r>
              <a:rPr lang="en-US" dirty="0">
                <a:ea typeface="Calibri"/>
                <a:cs typeface="Calibri"/>
              </a:rPr>
              <a:t>, ki </a:t>
            </a:r>
            <a:r>
              <a:rPr lang="en-US" dirty="0" err="1">
                <a:ea typeface="Calibri"/>
                <a:cs typeface="Calibri"/>
              </a:rPr>
              <a:t>predstavlja</a:t>
            </a:r>
            <a:r>
              <a:rPr lang="en-US" dirty="0">
                <a:ea typeface="Calibri"/>
                <a:cs typeface="Calibri"/>
              </a:rPr>
              <a:t> internet, </a:t>
            </a:r>
            <a:r>
              <a:rPr lang="en-US" dirty="0" err="1">
                <a:ea typeface="Calibri"/>
                <a:cs typeface="Calibri"/>
              </a:rPr>
              <a:t>nosi</a:t>
            </a:r>
            <a:r>
              <a:rPr lang="en-US" dirty="0">
                <a:ea typeface="Calibri"/>
                <a:cs typeface="Calibri"/>
              </a:rPr>
              <a:t> "</a:t>
            </a:r>
            <a:r>
              <a:rPr lang="en-US" dirty="0" err="1">
                <a:ea typeface="Calibri"/>
                <a:cs typeface="Calibri"/>
              </a:rPr>
              <a:t>dokumente</a:t>
            </a:r>
            <a:r>
              <a:rPr lang="en-US" dirty="0">
                <a:ea typeface="Calibri"/>
                <a:cs typeface="Calibri"/>
              </a:rPr>
              <a:t>" med </a:t>
            </a:r>
            <a:r>
              <a:rPr lang="en-US" dirty="0" err="1">
                <a:ea typeface="Calibri"/>
                <a:cs typeface="Calibri"/>
              </a:rPr>
              <a:t>uporabniki</a:t>
            </a:r>
            <a:r>
              <a:rPr lang="en-US" dirty="0">
                <a:ea typeface="Calibri"/>
                <a:cs typeface="Calibri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A499C-4B78-4729-86C8-E27EA1646478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25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Primer: </a:t>
            </a:r>
            <a:r>
              <a:rPr lang="en-US" dirty="0" err="1">
                <a:ea typeface="Calibri"/>
                <a:cs typeface="Calibri"/>
              </a:rPr>
              <a:t>Navodila</a:t>
            </a:r>
            <a:r>
              <a:rPr lang="en-US" dirty="0">
                <a:ea typeface="Calibri"/>
                <a:cs typeface="Calibri"/>
              </a:rPr>
              <a:t> za </a:t>
            </a:r>
            <a:r>
              <a:rPr lang="en-US" dirty="0" err="1">
                <a:ea typeface="Calibri"/>
                <a:cs typeface="Calibri"/>
              </a:rPr>
              <a:t>osebo</a:t>
            </a:r>
            <a:r>
              <a:rPr lang="en-US" dirty="0">
                <a:ea typeface="Calibri"/>
                <a:cs typeface="Calibri"/>
              </a:rPr>
              <a:t>, ki </a:t>
            </a:r>
            <a:r>
              <a:rPr lang="en-US" dirty="0" err="1">
                <a:ea typeface="Calibri"/>
                <a:cs typeface="Calibri"/>
              </a:rPr>
              <a:t>nosi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datoteke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A499C-4B78-4729-86C8-E27EA1646478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1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Javna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domena</a:t>
            </a:r>
            <a:r>
              <a:rPr lang="en-US" dirty="0">
                <a:ea typeface="Calibri"/>
                <a:cs typeface="Calibri"/>
              </a:rPr>
              <a:t> - </a:t>
            </a:r>
            <a:r>
              <a:rPr lang="en-US" dirty="0"/>
              <a:t>https://commons.wikimedia.org/wiki/File:Ipv4_address.svg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A499C-4B78-4729-86C8-E27EA1646478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54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Manjka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navedba</a:t>
            </a:r>
            <a:r>
              <a:rPr lang="en-US" dirty="0">
                <a:ea typeface="Calibri"/>
                <a:cs typeface="Calibri"/>
              </a:rPr>
              <a:t> (CC-BY-SA) </a:t>
            </a:r>
            <a:r>
              <a:rPr lang="en-US" dirty="0"/>
              <a:t>https://commons.wikimedia.org/wiki/File:IPv6_address_terminology-en.svg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A499C-4B78-4729-86C8-E27EA1646478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7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6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62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713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03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820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15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447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89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34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03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824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83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041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98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50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0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Ipv4_address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4.0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.org/Proposal" TargetMode="External"/><Relationship Id="rId3" Type="http://schemas.openxmlformats.org/officeDocument/2006/relationships/hyperlink" Target="https://en.wikipedia.org/w/index.php?title=World_Wide_Web&amp;oldid=1292253764" TargetMode="External"/><Relationship Id="rId7" Type="http://schemas.openxmlformats.org/officeDocument/2006/relationships/hyperlink" Target="https://en.wikiquote.org/w/index.php?title=Tim_Berners-Lee&amp;oldid=3647796" TargetMode="External"/><Relationship Id="rId2" Type="http://schemas.openxmlformats.org/officeDocument/2006/relationships/hyperlink" Target="https://en.wikipedia.org/w/index.php?title=Internet&amp;oldid=129247786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/index.php?title=IP_address&amp;oldid=1292279901" TargetMode="External"/><Relationship Id="rId5" Type="http://schemas.openxmlformats.org/officeDocument/2006/relationships/hyperlink" Target="https://en.wikipedia.org/w/index.php?title=Internet_protocol_suite&amp;oldid=1292101626" TargetMode="External"/><Relationship Id="rId4" Type="http://schemas.openxmlformats.org/officeDocument/2006/relationships/hyperlink" Target="https://developer.mozilla.org/en-US/docs/Glossary/World_Wide_Web" TargetMode="External"/><Relationship Id="rId9" Type="http://schemas.openxmlformats.org/officeDocument/2006/relationships/hyperlink" Target="http://www.fran.s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pixabay.com/?utm_source=link-attribution&amp;utm_medium=referral&amp;utm_campaign=image&amp;utm_content=805337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users/thedigitalartist-202249/?utm_source=link-attribution&amp;utm_medium=referral&amp;utm_campaign=image&amp;utm_content=8053371" TargetMode="External"/><Relationship Id="rId5" Type="http://schemas.openxmlformats.org/officeDocument/2006/relationships/hyperlink" Target="http://www.fran.si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pixabay.com/?utm_source=link-attribution&amp;utm_medium=referral&amp;utm_campaign=image&amp;utm_content=9088888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users/yamu_jay-44818947/?utm_source=link-attribution&amp;utm_medium=referral&amp;utm_campaign=image&amp;utm_content=9088888" TargetMode="External"/><Relationship Id="rId5" Type="http://schemas.openxmlformats.org/officeDocument/2006/relationships/hyperlink" Target="http://www.fran.si" TargetMode="External"/><Relationship Id="rId4" Type="http://schemas.openxmlformats.org/officeDocument/2006/relationships/hyperlink" Target="https://fran.si/133/sskj2-slovar-slovenskega-knjiznega-jezika-2/4533530/splet?View=1&amp;Query=interne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w3.org/History/1989/propos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2.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an.s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sa/3.0/" TargetMode="External"/><Relationship Id="rId5" Type="http://schemas.openxmlformats.org/officeDocument/2006/relationships/hyperlink" Target="https://commons.wikimedia.org/wiki/File:Data_Flow_of_the_Internet_Protocol_Suite.PNG" TargetMode="Externa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?utm_source=link-attribution&amp;utm_medium=referral&amp;utm_campaign=image&amp;utm_content=8350291" TargetMode="External"/><Relationship Id="rId4" Type="http://schemas.openxmlformats.org/officeDocument/2006/relationships/hyperlink" Target="https://pixabay.com/users/madartzgraphics-3575871/?utm_source=link-attribution&amp;utm_medium=referral&amp;utm_campaign=image&amp;utm_content=8350291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in </a:t>
            </a:r>
            <a:r>
              <a:rPr lang="en-US" dirty="0" err="1"/>
              <a:t>omrežja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err="1"/>
              <a:t>Uporaba</a:t>
            </a:r>
            <a:r>
              <a:rPr lang="en-US" sz="1600" dirty="0"/>
              <a:t> </a:t>
            </a:r>
            <a:r>
              <a:rPr lang="en-US" sz="1600" err="1"/>
              <a:t>programske</a:t>
            </a:r>
            <a:r>
              <a:rPr lang="en-US" sz="1600"/>
              <a:t> opreme, 1. letnik, Dvopredmetni učitelj,Pedagoška </a:t>
            </a:r>
            <a:r>
              <a:rPr lang="en-US" sz="1600" dirty="0"/>
              <a:t>fakulteta, Univerza v Ljubljani</a:t>
            </a:r>
          </a:p>
          <a:p>
            <a:r>
              <a:rPr lang="en-US"/>
              <a:t>Izdelal: Primož Lah</a:t>
            </a:r>
          </a:p>
          <a:p>
            <a:r>
              <a:rPr lang="en-US"/>
              <a:t>Mentorica: dr. Alenka Žerovnik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A9BD3-C363-E5AC-B7F3-C8B6C054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</a:t>
            </a:r>
          </a:p>
        </p:txBody>
      </p:sp>
      <p:pic>
        <p:nvPicPr>
          <p:cNvPr id="4" name="Content Placeholder 3" descr="Zapis IPv4 naslova">
            <a:extLst>
              <a:ext uri="{FF2B5EF4-FFF2-40B4-BE49-F238E27FC236}">
                <a16:creationId xmlns:a16="http://schemas.microsoft.com/office/drawing/2014/main" id="{9C0A86AC-E6CC-4EC4-E055-F2D6E84AE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0166" y="2666999"/>
            <a:ext cx="5207002" cy="312420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A91792-2A46-49B9-770B-D05D33A4331F}"/>
              </a:ext>
            </a:extLst>
          </p:cNvPr>
          <p:cNvSpPr txBox="1"/>
          <p:nvPr/>
        </p:nvSpPr>
        <p:spPr>
          <a:xfrm>
            <a:off x="3895490" y="5800214"/>
            <a:ext cx="61316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rgbClr val="DE6449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Indeterminate</a:t>
            </a:r>
            <a:r>
              <a:rPr lang="en-US" sz="1600" i="1">
                <a:solidFill>
                  <a:schemeClr val="bg2">
                    <a:lumMod val="49000"/>
                  </a:schemeClr>
                </a:solidFill>
                <a:latin typeface="Times New Roman"/>
                <a:cs typeface="Times New Roman"/>
              </a:rPr>
              <a:t>, Public domain, via Wikimedia Commons</a:t>
            </a:r>
            <a:endParaRPr lang="en-US" sz="1600">
              <a:solidFill>
                <a:schemeClr val="bg2">
                  <a:lumMod val="4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92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10368-ECC9-5425-E44D-80312513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pic>
        <p:nvPicPr>
          <p:cNvPr id="4" name="Content Placeholder 3" descr="Zapis IPv6 naslova">
            <a:extLst>
              <a:ext uri="{FF2B5EF4-FFF2-40B4-BE49-F238E27FC236}">
                <a16:creationId xmlns:a16="http://schemas.microsoft.com/office/drawing/2014/main" id="{E5EF66CF-5387-39DD-1F93-B7D8CD94A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56729" y="2666999"/>
            <a:ext cx="8673874" cy="312420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BEEC62-7355-4A4D-90E4-F4920926A4D4}"/>
              </a:ext>
            </a:extLst>
          </p:cNvPr>
          <p:cNvSpPr txBox="1"/>
          <p:nvPr/>
        </p:nvSpPr>
        <p:spPr>
          <a:xfrm>
            <a:off x="2156871" y="5800540"/>
            <a:ext cx="48624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bg2">
                    <a:lumMod val="49000"/>
                  </a:schemeClr>
                </a:solidFill>
                <a:latin typeface="Times New Roman"/>
                <a:cs typeface="Times New Roman"/>
              </a:rPr>
              <a:t>Michel Bakni,</a:t>
            </a:r>
            <a:r>
              <a:rPr lang="en-US" sz="1600" i="1" dirty="0">
                <a:solidFill>
                  <a:srgbClr val="FFFFFF"/>
                </a:solidFill>
                <a:latin typeface="Times New Roman"/>
                <a:cs typeface="Times New Roman"/>
              </a:rPr>
              <a:t> </a:t>
            </a:r>
            <a:r>
              <a:rPr lang="en-US" sz="1600" i="1" dirty="0">
                <a:solidFill>
                  <a:srgbClr val="DE6449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4.0</a:t>
            </a:r>
            <a:r>
              <a:rPr lang="en-US" sz="1600" i="1">
                <a:solidFill>
                  <a:schemeClr val="bg2">
                    <a:lumMod val="49000"/>
                  </a:schemeClr>
                </a:solidFill>
                <a:latin typeface="Times New Roman"/>
                <a:cs typeface="Times New Roman"/>
              </a:rPr>
              <a:t> , via Wikimedia Commons</a:t>
            </a:r>
            <a:endParaRPr lang="en-US" sz="1600">
              <a:solidFill>
                <a:schemeClr val="bg2">
                  <a:lumMod val="4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9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4078-D1B5-7C72-5DCA-0F1E517B8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7F45-12F5-D04C-A216-A79108964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3810"/>
            <a:ext cx="10018713" cy="4998308"/>
          </a:xfrm>
        </p:spPr>
        <p:txBody>
          <a:bodyPr>
            <a:normAutofit/>
          </a:bodyPr>
          <a:lstStyle/>
          <a:p>
            <a:r>
              <a:rPr lang="en-US" sz="1400">
                <a:solidFill>
                  <a:srgbClr val="202122"/>
                </a:solidFill>
                <a:ea typeface="+mn-lt"/>
                <a:cs typeface="+mn-lt"/>
              </a:rPr>
              <a:t>Wikipedia contributors. (2025, May 27). Internet. In </a:t>
            </a:r>
            <a:r>
              <a:rPr lang="en-US" sz="1400" i="1">
                <a:solidFill>
                  <a:srgbClr val="202122"/>
                </a:solidFill>
                <a:ea typeface="+mn-lt"/>
                <a:cs typeface="+mn-lt"/>
              </a:rPr>
              <a:t>Wikipedia, The Free Encyclopedia</a:t>
            </a:r>
            <a:r>
              <a:rPr lang="en-US" sz="1400">
                <a:solidFill>
                  <a:srgbClr val="202122"/>
                </a:solidFill>
                <a:ea typeface="+mn-lt"/>
                <a:cs typeface="+mn-lt"/>
              </a:rPr>
              <a:t>. Retrieved May, 2025, from </a:t>
            </a:r>
            <a:r>
              <a:rPr lang="en-US" sz="1400" dirty="0">
                <a:solidFill>
                  <a:srgbClr val="DE6449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https://en.wikipedia.org/w/index.php?title=Internet&amp;oldid=1292477861</a:t>
            </a:r>
          </a:p>
          <a:p>
            <a:pPr>
              <a:buClr>
                <a:srgbClr val="1287C3"/>
              </a:buClr>
            </a:pPr>
            <a:r>
              <a:rPr lang="en-US" sz="1400">
                <a:solidFill>
                  <a:srgbClr val="202122"/>
                </a:solidFill>
                <a:ea typeface="+mn-lt"/>
                <a:cs typeface="+mn-lt"/>
              </a:rPr>
              <a:t>Wikipedia contributors. (2025, May 26). World Wide Web. In </a:t>
            </a:r>
            <a:r>
              <a:rPr lang="en-US" sz="1400" i="1">
                <a:solidFill>
                  <a:srgbClr val="202122"/>
                </a:solidFill>
                <a:ea typeface="+mn-lt"/>
                <a:cs typeface="+mn-lt"/>
              </a:rPr>
              <a:t>Wikipedia, The Free Encyclopedia</a:t>
            </a:r>
            <a:r>
              <a:rPr lang="en-US" sz="1400">
                <a:solidFill>
                  <a:srgbClr val="202122"/>
                </a:solidFill>
                <a:ea typeface="+mn-lt"/>
                <a:cs typeface="+mn-lt"/>
              </a:rPr>
              <a:t>. Retrieved May, 2025, from </a:t>
            </a:r>
            <a:r>
              <a:rPr lang="en-US" sz="1400" dirty="0">
                <a:solidFill>
                  <a:srgbClr val="DE6449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https://en.wikipedia.org/w/index.php?title=World_Wide_Web&amp;oldid=1292253764</a:t>
            </a:r>
          </a:p>
          <a:p>
            <a:pPr>
              <a:buClr>
                <a:srgbClr val="1287C3"/>
              </a:buClr>
            </a:pPr>
            <a:r>
              <a:rPr lang="en-US" sz="1400" dirty="0">
                <a:solidFill>
                  <a:srgbClr val="DE6449"/>
                </a:solidFill>
                <a:ea typeface="+mn-lt"/>
                <a:cs typeface="+mn-lt"/>
              </a:rPr>
              <a:t> </a:t>
            </a:r>
            <a:r>
              <a:rPr lang="en-US" sz="1400" i="1" dirty="0">
                <a:solidFill>
                  <a:srgbClr val="DE6449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"World Wide Web - MDN Web Docs Glossary: Definitions of Web-related terms | MDN"</a:t>
            </a:r>
            <a:r>
              <a:rPr lang="en-US" sz="1400" i="1">
                <a:solidFill>
                  <a:srgbClr val="202122"/>
                </a:solidFill>
                <a:ea typeface="+mn-lt"/>
                <a:cs typeface="+mn-lt"/>
              </a:rPr>
              <a:t>. developer.mozilla.org.</a:t>
            </a:r>
            <a:endParaRPr lang="en-US" sz="14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1400">
                <a:solidFill>
                  <a:srgbClr val="202122"/>
                </a:solidFill>
                <a:ea typeface="+mn-lt"/>
                <a:cs typeface="+mn-lt"/>
              </a:rPr>
              <a:t>Wikipedia contributors. (2025, May 25). Internet protocol suite. In </a:t>
            </a:r>
            <a:r>
              <a:rPr lang="en-US" sz="1400" i="1">
                <a:solidFill>
                  <a:srgbClr val="202122"/>
                </a:solidFill>
                <a:ea typeface="+mn-lt"/>
                <a:cs typeface="+mn-lt"/>
              </a:rPr>
              <a:t>Wikipedia, The Free Encyclopedia</a:t>
            </a:r>
            <a:r>
              <a:rPr lang="en-US" sz="1400">
                <a:solidFill>
                  <a:srgbClr val="202122"/>
                </a:solidFill>
                <a:ea typeface="+mn-lt"/>
                <a:cs typeface="+mn-lt"/>
              </a:rPr>
              <a:t>. Retrieved May, 2025, from </a:t>
            </a:r>
            <a:r>
              <a:rPr lang="en-US" sz="1400" dirty="0">
                <a:solidFill>
                  <a:srgbClr val="DE6449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https://en.wikipedia.org/w/index.php?title=Internet_protocol_suite&amp;oldid=1292101626</a:t>
            </a:r>
          </a:p>
          <a:p>
            <a:pPr>
              <a:buClr>
                <a:srgbClr val="1287C3"/>
              </a:buClr>
            </a:pPr>
            <a:r>
              <a:rPr lang="en-US" sz="1400">
                <a:solidFill>
                  <a:srgbClr val="202122"/>
                </a:solidFill>
                <a:ea typeface="+mn-lt"/>
                <a:cs typeface="+mn-lt"/>
              </a:rPr>
              <a:t>Wikipedia contributors. (2025, May 26). IP address. In </a:t>
            </a:r>
            <a:r>
              <a:rPr lang="en-US" sz="1400" i="1">
                <a:solidFill>
                  <a:srgbClr val="202122"/>
                </a:solidFill>
                <a:ea typeface="+mn-lt"/>
                <a:cs typeface="+mn-lt"/>
              </a:rPr>
              <a:t>Wikipedia, The Free Encyclopedia</a:t>
            </a:r>
            <a:r>
              <a:rPr lang="en-US" sz="1400">
                <a:solidFill>
                  <a:srgbClr val="202122"/>
                </a:solidFill>
                <a:ea typeface="+mn-lt"/>
                <a:cs typeface="+mn-lt"/>
              </a:rPr>
              <a:t>. Retrieved May, 2025, from </a:t>
            </a:r>
            <a:r>
              <a:rPr lang="en-US" sz="1400" dirty="0">
                <a:solidFill>
                  <a:srgbClr val="DE6449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https://en.wikipedia.org/w/index.php?title=IP_address&amp;oldid=1292279901</a:t>
            </a:r>
          </a:p>
          <a:p>
            <a:pPr>
              <a:buClr>
                <a:srgbClr val="1287C3"/>
              </a:buClr>
            </a:pPr>
            <a:r>
              <a:rPr lang="en-US" sz="1400">
                <a:solidFill>
                  <a:srgbClr val="202122"/>
                </a:solidFill>
                <a:ea typeface="+mn-lt"/>
                <a:cs typeface="+mn-lt"/>
              </a:rPr>
              <a:t>Tim Berners-Lee. (2025, January 12). </a:t>
            </a:r>
            <a:r>
              <a:rPr lang="en-US" sz="1400" i="1">
                <a:solidFill>
                  <a:srgbClr val="202122"/>
                </a:solidFill>
                <a:ea typeface="+mn-lt"/>
                <a:cs typeface="+mn-lt"/>
              </a:rPr>
              <a:t>Wikiquote</a:t>
            </a:r>
            <a:r>
              <a:rPr lang="en-US" sz="1400">
                <a:solidFill>
                  <a:srgbClr val="202122"/>
                </a:solidFill>
                <a:ea typeface="+mn-lt"/>
                <a:cs typeface="+mn-lt"/>
              </a:rPr>
              <a:t>. Retrieved May, 2025 from</a:t>
            </a:r>
            <a:r>
              <a:rPr lang="en-US" sz="1400" dirty="0">
                <a:solidFill>
                  <a:srgbClr val="DE6449"/>
                </a:solidFill>
                <a:ea typeface="+mn-lt"/>
                <a:cs typeface="+mn-lt"/>
              </a:rPr>
              <a:t> </a:t>
            </a:r>
            <a:r>
              <a:rPr lang="en-US" sz="1400" dirty="0">
                <a:solidFill>
                  <a:srgbClr val="DE6449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https://en.wikiquote.org/w/index.php?title=Tim_Berners-Lee&amp;oldid=3647796</a:t>
            </a:r>
            <a:r>
              <a:rPr lang="en-US" sz="1400">
                <a:solidFill>
                  <a:srgbClr val="202122"/>
                </a:solidFill>
                <a:ea typeface="+mn-lt"/>
                <a:cs typeface="+mn-lt"/>
              </a:rPr>
              <a:t>.</a:t>
            </a:r>
            <a:endParaRPr lang="en-US" sz="1400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Clr>
                <a:srgbClr val="1287C3"/>
              </a:buClr>
            </a:pPr>
            <a:r>
              <a:rPr lang="en-US" sz="1400" dirty="0">
                <a:solidFill>
                  <a:srgbClr val="202122"/>
                </a:solidFill>
                <a:ea typeface="+mn-lt"/>
                <a:cs typeface="+mn-lt"/>
              </a:rPr>
              <a:t> </a:t>
            </a:r>
            <a:r>
              <a:rPr lang="en-US" sz="1400" i="1">
                <a:solidFill>
                  <a:srgbClr val="202122"/>
                </a:solidFill>
                <a:ea typeface="+mn-lt"/>
                <a:cs typeface="+mn-lt"/>
              </a:rPr>
              <a:t>Berners-Lee, Tim; Cailliau, Robert. </a:t>
            </a:r>
            <a:r>
              <a:rPr lang="en-US" sz="1400" i="1" dirty="0">
                <a:solidFill>
                  <a:srgbClr val="DE6449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»WorldWideWeb: Proposal for a HyperText Project«</a:t>
            </a:r>
            <a:r>
              <a:rPr lang="en-US" sz="1400" i="1">
                <a:solidFill>
                  <a:srgbClr val="202122"/>
                </a:solidFill>
                <a:ea typeface="+mn-lt"/>
                <a:cs typeface="+mn-lt"/>
              </a:rPr>
              <a:t>. World Wide Web Consortium.</a:t>
            </a:r>
          </a:p>
          <a:p>
            <a:pPr>
              <a:buClr>
                <a:srgbClr val="1287C3"/>
              </a:buClr>
            </a:pPr>
            <a:r>
              <a:rPr lang="en-US" sz="1400" i="1">
                <a:solidFill>
                  <a:srgbClr val="202122"/>
                </a:solidFill>
                <a:latin typeface="Corbel" panose="020B0503020204020204"/>
                <a:cs typeface="Arial"/>
              </a:rPr>
              <a:t>Slovar slovenskega knjižnega jezika, druga, dopolnjena in deloma prenovljena izdaja, </a:t>
            </a:r>
            <a:r>
              <a:rPr lang="en-US" sz="1400" i="1" dirty="0">
                <a:solidFill>
                  <a:srgbClr val="DE6449"/>
                </a:solidFill>
                <a:latin typeface="Corbel" panose="020B0503020204020204"/>
                <a:cs typeface="Aria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www.fran.si</a:t>
            </a:r>
            <a:r>
              <a:rPr lang="en-US" sz="1400" i="1">
                <a:solidFill>
                  <a:srgbClr val="202122"/>
                </a:solidFill>
                <a:latin typeface="Corbel" panose="020B0503020204020204"/>
                <a:cs typeface="Arial"/>
              </a:rPr>
              <a:t>, dostop maj 2025.</a:t>
            </a:r>
            <a:endParaRPr lang="en-US" sz="1400" i="1" dirty="0">
              <a:solidFill>
                <a:srgbClr val="202122"/>
              </a:solidFill>
              <a:latin typeface="Corbel" panose="020B0503020204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197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8E6B-F5EC-0329-9BB7-619F95171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in </a:t>
            </a:r>
            <a:r>
              <a:rPr lang="en-US" dirty="0" err="1"/>
              <a:t>omrežja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D7D9-7ABD-69AF-F56E-DF125E996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Internet in </a:t>
            </a:r>
            <a:r>
              <a:rPr lang="en-US" err="1"/>
              <a:t>svetovni</a:t>
            </a:r>
            <a:r>
              <a:rPr lang="en-US"/>
              <a:t> </a:t>
            </a:r>
            <a:r>
              <a:rPr lang="en-US" err="1"/>
              <a:t>splet</a:t>
            </a:r>
            <a:endParaRPr lang="en-US" dirty="0" err="1"/>
          </a:p>
          <a:p>
            <a:pPr>
              <a:buClr>
                <a:srgbClr val="1287C3"/>
              </a:buClr>
            </a:pPr>
            <a:r>
              <a:rPr lang="en-US" err="1"/>
              <a:t>Internetni</a:t>
            </a:r>
            <a:r>
              <a:rPr lang="en-US" dirty="0"/>
              <a:t> </a:t>
            </a:r>
            <a:r>
              <a:rPr lang="en-US" err="1"/>
              <a:t>protokoli</a:t>
            </a:r>
            <a:endParaRPr lang="en-US" dirty="0" err="1"/>
          </a:p>
          <a:p>
            <a:pPr>
              <a:buClr>
                <a:srgbClr val="1287C3"/>
              </a:buClr>
            </a:pPr>
            <a:r>
              <a:rPr lang="en-US" dirty="0"/>
              <a:t>IP </a:t>
            </a:r>
            <a:r>
              <a:rPr lang="en-US" dirty="0" err="1"/>
              <a:t>naslovi</a:t>
            </a:r>
          </a:p>
        </p:txBody>
      </p:sp>
    </p:spTree>
    <p:extLst>
      <p:ext uri="{BB962C8B-B14F-4D97-AF65-F5344CB8AC3E}">
        <p14:creationId xmlns:p14="http://schemas.microsoft.com/office/powerpoint/2010/main" val="17630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327616-EAE1-B2D2-87DC-A6C9C0BA44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997" r="21243" b="-2"/>
          <a:stretch>
            <a:fillRect/>
          </a:stretch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0180A29-8FCF-BE50-A6CF-8CC44C33C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Kaj je internet?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55940D-42C5-2E92-8877-FD3C491C8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 fontScale="92500"/>
          </a:bodyPr>
          <a:lstStyle/>
          <a:p>
            <a:r>
              <a:rPr lang="en-US" sz="2600" b="1" err="1">
                <a:solidFill>
                  <a:srgbClr val="009ED8"/>
                </a:solidFill>
                <a:latin typeface="Arial"/>
                <a:cs typeface="Arial"/>
              </a:rPr>
              <a:t>ínternét</a:t>
            </a:r>
            <a:r>
              <a:rPr lang="en-US" sz="2600" dirty="0">
                <a:solidFill>
                  <a:srgbClr val="009ED8"/>
                </a:solidFill>
                <a:latin typeface="Arial"/>
                <a:cs typeface="Arial"/>
              </a:rPr>
              <a:t> </a:t>
            </a:r>
            <a:r>
              <a:rPr lang="en-US" sz="2600">
                <a:solidFill>
                  <a:srgbClr val="888888"/>
                </a:solidFill>
                <a:latin typeface="Arial"/>
                <a:cs typeface="Arial"/>
              </a:rPr>
              <a:t>-a m (ȋ-ẹ̑)</a:t>
            </a:r>
            <a:br>
              <a:rPr lang="en-US" sz="2600" dirty="0">
                <a:solidFill>
                  <a:srgbClr val="888888"/>
                </a:solidFill>
                <a:latin typeface="Arial"/>
                <a:cs typeface="Arial"/>
              </a:rPr>
            </a:br>
            <a:r>
              <a:rPr lang="en-US" sz="2600">
                <a:solidFill>
                  <a:srgbClr val="888888"/>
                </a:solidFill>
                <a:latin typeface="Arial"/>
                <a:cs typeface="Arial"/>
              </a:rPr>
              <a:t>1.</a:t>
            </a:r>
            <a:r>
              <a:rPr lang="en-US" sz="2600" dirty="0">
                <a:latin typeface="Arial"/>
                <a:cs typeface="Arial"/>
              </a:rPr>
              <a:t> </a:t>
            </a:r>
            <a:r>
              <a:rPr lang="en-US" sz="2600" i="1" err="1">
                <a:latin typeface="Arial"/>
                <a:cs typeface="Arial"/>
              </a:rPr>
              <a:t>svetovno</a:t>
            </a:r>
            <a:r>
              <a:rPr lang="en-US" sz="2600" i="1" dirty="0">
                <a:latin typeface="Arial"/>
                <a:cs typeface="Arial"/>
              </a:rPr>
              <a:t> </a:t>
            </a:r>
            <a:r>
              <a:rPr lang="en-US" sz="2600" i="1" err="1">
                <a:latin typeface="Arial"/>
                <a:cs typeface="Arial"/>
              </a:rPr>
              <a:t>računalniško</a:t>
            </a:r>
            <a:r>
              <a:rPr lang="en-US" sz="2600" i="1" dirty="0">
                <a:latin typeface="Arial"/>
                <a:cs typeface="Arial"/>
              </a:rPr>
              <a:t> </a:t>
            </a:r>
            <a:r>
              <a:rPr lang="en-US" sz="2600" i="1" err="1">
                <a:latin typeface="Arial"/>
                <a:cs typeface="Arial"/>
              </a:rPr>
              <a:t>omrežje</a:t>
            </a:r>
            <a:r>
              <a:rPr lang="en-US" sz="2600" i="1">
                <a:latin typeface="Arial"/>
                <a:cs typeface="Arial"/>
              </a:rPr>
              <a:t>, ki s </a:t>
            </a:r>
            <a:r>
              <a:rPr lang="en-US" sz="2600" i="1" err="1">
                <a:latin typeface="Arial"/>
                <a:cs typeface="Arial"/>
              </a:rPr>
              <a:t>pomočjo</a:t>
            </a:r>
            <a:r>
              <a:rPr lang="en-US" sz="2600" i="1" dirty="0">
                <a:latin typeface="Arial"/>
                <a:cs typeface="Arial"/>
              </a:rPr>
              <a:t> </a:t>
            </a:r>
            <a:r>
              <a:rPr lang="en-US" sz="2600" i="1" err="1">
                <a:latin typeface="Arial"/>
                <a:cs typeface="Arial"/>
              </a:rPr>
              <a:t>posebne</a:t>
            </a:r>
            <a:r>
              <a:rPr lang="en-US" sz="2600" i="1" dirty="0">
                <a:latin typeface="Arial"/>
                <a:cs typeface="Arial"/>
              </a:rPr>
              <a:t> </a:t>
            </a:r>
            <a:r>
              <a:rPr lang="en-US" sz="2600" i="1" err="1">
                <a:latin typeface="Arial"/>
                <a:cs typeface="Arial"/>
              </a:rPr>
              <a:t>strojne</a:t>
            </a:r>
            <a:r>
              <a:rPr lang="en-US" sz="2600" i="1">
                <a:latin typeface="Arial"/>
                <a:cs typeface="Arial"/>
              </a:rPr>
              <a:t> in </a:t>
            </a:r>
            <a:r>
              <a:rPr lang="en-US" sz="2600" i="1" err="1">
                <a:latin typeface="Arial"/>
                <a:cs typeface="Arial"/>
              </a:rPr>
              <a:t>programske</a:t>
            </a:r>
            <a:r>
              <a:rPr lang="en-US" sz="2600" i="1" dirty="0">
                <a:latin typeface="Arial"/>
                <a:cs typeface="Arial"/>
              </a:rPr>
              <a:t> </a:t>
            </a:r>
            <a:r>
              <a:rPr lang="en-US" sz="2600" i="1" err="1">
                <a:latin typeface="Arial"/>
                <a:cs typeface="Arial"/>
              </a:rPr>
              <a:t>opreme</a:t>
            </a:r>
            <a:r>
              <a:rPr lang="en-US" sz="2600" i="1" dirty="0">
                <a:latin typeface="Arial"/>
                <a:cs typeface="Arial"/>
              </a:rPr>
              <a:t> </a:t>
            </a:r>
            <a:r>
              <a:rPr lang="en-US" sz="2600" i="1" err="1">
                <a:latin typeface="Arial"/>
                <a:cs typeface="Arial"/>
              </a:rPr>
              <a:t>uporabnikom</a:t>
            </a:r>
            <a:r>
              <a:rPr lang="en-US" sz="2600" i="1" dirty="0">
                <a:latin typeface="Arial"/>
                <a:cs typeface="Arial"/>
              </a:rPr>
              <a:t> </a:t>
            </a:r>
            <a:r>
              <a:rPr lang="en-US" sz="2600" i="1" err="1">
                <a:latin typeface="Arial"/>
                <a:cs typeface="Arial"/>
              </a:rPr>
              <a:t>omogoča</a:t>
            </a:r>
            <a:r>
              <a:rPr lang="en-US" sz="2600" i="1" dirty="0">
                <a:latin typeface="Arial"/>
                <a:cs typeface="Arial"/>
              </a:rPr>
              <a:t> </a:t>
            </a:r>
            <a:r>
              <a:rPr lang="en-US" sz="2600" i="1" err="1">
                <a:latin typeface="Arial"/>
                <a:cs typeface="Arial"/>
              </a:rPr>
              <a:t>izmenjevanje</a:t>
            </a:r>
            <a:r>
              <a:rPr lang="en-US" sz="2600" i="1" dirty="0">
                <a:latin typeface="Arial"/>
                <a:cs typeface="Arial"/>
              </a:rPr>
              <a:t> </a:t>
            </a:r>
            <a:r>
              <a:rPr lang="en-US" sz="2600" i="1" err="1">
                <a:latin typeface="Arial"/>
                <a:cs typeface="Arial"/>
              </a:rPr>
              <a:t>medijskih</a:t>
            </a:r>
            <a:r>
              <a:rPr lang="en-US" sz="2600" i="1" dirty="0">
                <a:latin typeface="Arial"/>
                <a:cs typeface="Arial"/>
              </a:rPr>
              <a:t> </a:t>
            </a:r>
            <a:r>
              <a:rPr lang="en-US" sz="2600" i="1" err="1">
                <a:latin typeface="Arial"/>
                <a:cs typeface="Arial"/>
              </a:rPr>
              <a:t>vsebin</a:t>
            </a:r>
            <a:r>
              <a:rPr lang="en-US" sz="2600" i="1">
                <a:latin typeface="Arial"/>
                <a:cs typeface="Arial"/>
              </a:rPr>
              <a:t>, </a:t>
            </a:r>
            <a:r>
              <a:rPr lang="en-US" sz="2600" i="1" err="1">
                <a:latin typeface="Arial"/>
                <a:cs typeface="Arial"/>
              </a:rPr>
              <a:t>besednih</a:t>
            </a:r>
            <a:r>
              <a:rPr lang="en-US" sz="2600" i="1">
                <a:latin typeface="Arial"/>
                <a:cs typeface="Arial"/>
              </a:rPr>
              <a:t>, </a:t>
            </a:r>
            <a:r>
              <a:rPr lang="en-US" sz="2600" i="1" err="1">
                <a:latin typeface="Arial"/>
                <a:cs typeface="Arial"/>
              </a:rPr>
              <a:t>zvočnih</a:t>
            </a:r>
            <a:r>
              <a:rPr lang="en-US" sz="2600" i="1">
                <a:latin typeface="Arial"/>
                <a:cs typeface="Arial"/>
              </a:rPr>
              <a:t>, </a:t>
            </a:r>
            <a:r>
              <a:rPr lang="en-US" sz="2600" i="1" err="1">
                <a:latin typeface="Arial"/>
                <a:cs typeface="Arial"/>
              </a:rPr>
              <a:t>filmskih</a:t>
            </a:r>
            <a:endParaRPr lang="en-US" sz="2800" i="1" dirty="0" err="1"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sz="1200" i="1" dirty="0">
              <a:solidFill>
                <a:schemeClr val="bg2">
                  <a:lumMod val="76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Slovar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slovenskega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knjižnega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jezika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,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druga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,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dopolnjena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 in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deloma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prenovljena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izdaja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, </a:t>
            </a:r>
            <a:r>
              <a:rPr lang="en-US" sz="1200" i="1" dirty="0">
                <a:solidFill>
                  <a:srgbClr val="DE6449"/>
                </a:solidFill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www.fran.si</a:t>
            </a:r>
            <a:r>
              <a:rPr lang="en-US" sz="1200" i="1" dirty="0">
                <a:solidFill>
                  <a:schemeClr val="bg2">
                    <a:lumMod val="76000"/>
                  </a:schemeClr>
                </a:solidFill>
                <a:latin typeface="Arial"/>
                <a:cs typeface="Arial"/>
              </a:rPr>
              <a:t>,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dostop</a:t>
            </a:r>
            <a:r>
              <a:rPr lang="en-US" sz="1200" i="1">
                <a:solidFill>
                  <a:srgbClr val="535353"/>
                </a:solidFill>
                <a:latin typeface="Arial"/>
                <a:cs typeface="Arial"/>
              </a:rPr>
              <a:t> maj 2025.</a:t>
            </a:r>
            <a:endParaRPr lang="en-US" sz="1200" i="1">
              <a:solidFill>
                <a:srgbClr val="535353"/>
              </a:solidFill>
            </a:endParaRPr>
          </a:p>
          <a:p>
            <a:pPr marL="0" indent="0">
              <a:buClr>
                <a:srgbClr val="1287C3"/>
              </a:buClr>
              <a:buNone/>
            </a:pPr>
            <a:endParaRPr lang="en-US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098C9-2FF9-75F9-0778-062EF6B0F6D1}"/>
              </a:ext>
            </a:extLst>
          </p:cNvPr>
          <p:cNvSpPr txBox="1"/>
          <p:nvPr/>
        </p:nvSpPr>
        <p:spPr>
          <a:xfrm>
            <a:off x="8539765" y="6515008"/>
            <a:ext cx="3838347" cy="338554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chemeClr val="bg2">
                    <a:lumMod val="25000"/>
                  </a:schemeClr>
                </a:solidFill>
                <a:latin typeface="Open Sans"/>
                <a:ea typeface="Open Sans"/>
                <a:cs typeface="Open Sans"/>
              </a:rPr>
              <a:t>Image by</a:t>
            </a:r>
            <a:r>
              <a:rPr lang="en-US" sz="1600" dirty="0">
                <a:solidFill>
                  <a:srgbClr val="191B26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en-US" sz="1600" u="sng" dirty="0">
                <a:solidFill>
                  <a:srgbClr val="DE6449"/>
                </a:solidFill>
                <a:latin typeface="Open Sans"/>
                <a:ea typeface="Open Sans"/>
                <a:cs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Pete Linforth</a:t>
            </a:r>
            <a:r>
              <a:rPr lang="en-US" sz="1600" dirty="0">
                <a:solidFill>
                  <a:srgbClr val="DE6449"/>
                </a:solidFill>
                <a:latin typeface="Open Sans"/>
                <a:ea typeface="Open Sans"/>
                <a:cs typeface="Open Sans"/>
              </a:rPr>
              <a:t> </a:t>
            </a:r>
            <a:r>
              <a:rPr lang="en-US" sz="1600">
                <a:solidFill>
                  <a:schemeClr val="bg2">
                    <a:lumMod val="25000"/>
                  </a:schemeClr>
                </a:solidFill>
                <a:latin typeface="Open Sans"/>
                <a:ea typeface="Open Sans"/>
                <a:cs typeface="Open Sans"/>
              </a:rPr>
              <a:t>from </a:t>
            </a:r>
            <a:r>
              <a:rPr lang="en-US" sz="1600" u="sng" dirty="0">
                <a:solidFill>
                  <a:srgbClr val="191B26"/>
                </a:solidFill>
                <a:latin typeface="Open Sans"/>
                <a:ea typeface="Open Sans"/>
                <a:cs typeface="Open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endParaRPr lang="en-US" sz="1600">
              <a:solidFill>
                <a:srgbClr val="191B26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78202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90265" y="-12875"/>
            <a:ext cx="2604396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0612" y="0"/>
            <a:ext cx="2436813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9B8E5-B6DA-54A6-F774-8759757D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685800"/>
            <a:ext cx="7345891" cy="1413933"/>
          </a:xfrm>
        </p:spPr>
        <p:txBody>
          <a:bodyPr>
            <a:normAutofit/>
          </a:bodyPr>
          <a:lstStyle/>
          <a:p>
            <a:r>
              <a:rPr lang="en-US" dirty="0"/>
              <a:t>Internet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svetovni</a:t>
            </a:r>
            <a:r>
              <a:rPr lang="en-US" dirty="0"/>
              <a:t> </a:t>
            </a:r>
            <a:r>
              <a:rPr lang="en-US" dirty="0" err="1"/>
              <a:t>splet</a:t>
            </a:r>
            <a:r>
              <a:rPr lang="en-US" dirty="0"/>
              <a:t>?</a:t>
            </a:r>
          </a:p>
        </p:txBody>
      </p:sp>
      <p:pic>
        <p:nvPicPr>
          <p:cNvPr id="4" name="Picture 3" descr="A room with rows of computer servers&#10;&#10;AI-generated content may be incorrect.">
            <a:extLst>
              <a:ext uri="{FF2B5EF4-FFF2-40B4-BE49-F238E27FC236}">
                <a16:creationId xmlns:a16="http://schemas.microsoft.com/office/drawing/2014/main" id="{D0D369DD-AAA4-D8D5-60DE-6139DFCE9E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24" r="37307" b="-1"/>
          <a:stretch>
            <a:fillRect/>
          </a:stretch>
        </p:blipFill>
        <p:spPr>
          <a:xfrm>
            <a:off x="20" y="10"/>
            <a:ext cx="3459143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07CD-CDE9-31D1-F704-D8313F24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7" y="2079824"/>
            <a:ext cx="7226670" cy="3711376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rgbClr val="009ED8"/>
                </a:solidFill>
                <a:latin typeface="Arial"/>
                <a:cs typeface="Arial"/>
              </a:rPr>
              <a:t>ínternét</a:t>
            </a:r>
            <a:r>
              <a:rPr lang="en-US" dirty="0">
                <a:solidFill>
                  <a:srgbClr val="009ED8"/>
                </a:solidFill>
                <a:latin typeface="Arial"/>
                <a:cs typeface="Arial"/>
              </a:rPr>
              <a:t> </a:t>
            </a:r>
            <a:r>
              <a:rPr lang="en-US">
                <a:solidFill>
                  <a:srgbClr val="888888"/>
                </a:solidFill>
                <a:latin typeface="Arial"/>
                <a:cs typeface="Arial"/>
              </a:rPr>
              <a:t>-a m (ȋ-ẹ̑)</a:t>
            </a:r>
            <a:br>
              <a:rPr lang="en-US" i="1" dirty="0">
                <a:solidFill>
                  <a:srgbClr val="888888"/>
                </a:solidFill>
                <a:latin typeface="Arial"/>
                <a:cs typeface="Arial"/>
              </a:rPr>
            </a:br>
            <a:r>
              <a:rPr lang="en-US" i="1">
                <a:solidFill>
                  <a:srgbClr val="888888"/>
                </a:solidFill>
                <a:latin typeface="Arial"/>
                <a:cs typeface="Arial"/>
              </a:rPr>
              <a:t>2. </a:t>
            </a:r>
            <a:r>
              <a:rPr lang="en-US" i="1" err="1">
                <a:latin typeface="Arial"/>
                <a:cs typeface="Arial"/>
              </a:rPr>
              <a:t>svetovni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err="1">
                <a:latin typeface="Arial"/>
                <a:cs typeface="Arial"/>
              </a:rPr>
              <a:t>sistem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err="1">
                <a:latin typeface="Arial"/>
                <a:cs typeface="Arial"/>
              </a:rPr>
              <a:t>medijskih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err="1">
                <a:latin typeface="Arial"/>
                <a:cs typeface="Arial"/>
              </a:rPr>
              <a:t>vsebin</a:t>
            </a:r>
            <a:r>
              <a:rPr lang="en-US" i="1">
                <a:latin typeface="Arial"/>
                <a:cs typeface="Arial"/>
              </a:rPr>
              <a:t>, </a:t>
            </a:r>
            <a:r>
              <a:rPr lang="en-US" i="1" err="1">
                <a:latin typeface="Arial"/>
                <a:cs typeface="Arial"/>
              </a:rPr>
              <a:t>besednih</a:t>
            </a:r>
            <a:r>
              <a:rPr lang="en-US" i="1">
                <a:latin typeface="Arial"/>
                <a:cs typeface="Arial"/>
              </a:rPr>
              <a:t>, </a:t>
            </a:r>
            <a:r>
              <a:rPr lang="en-US" i="1" err="1">
                <a:latin typeface="Arial"/>
                <a:cs typeface="Arial"/>
              </a:rPr>
              <a:t>zvočnih</a:t>
            </a:r>
            <a:r>
              <a:rPr lang="en-US" i="1">
                <a:latin typeface="Arial"/>
                <a:cs typeface="Arial"/>
              </a:rPr>
              <a:t>, </a:t>
            </a:r>
            <a:r>
              <a:rPr lang="en-US" i="1" err="1">
                <a:latin typeface="Arial"/>
                <a:cs typeface="Arial"/>
              </a:rPr>
              <a:t>filmskih</a:t>
            </a:r>
            <a:r>
              <a:rPr lang="en-US" i="1">
                <a:latin typeface="Arial"/>
                <a:cs typeface="Arial"/>
              </a:rPr>
              <a:t>, ki so med </a:t>
            </a:r>
            <a:r>
              <a:rPr lang="en-US" i="1" err="1">
                <a:latin typeface="Arial"/>
                <a:cs typeface="Arial"/>
              </a:rPr>
              <a:t>seboj</a:t>
            </a:r>
            <a:r>
              <a:rPr lang="en-US" i="1" dirty="0">
                <a:latin typeface="Arial"/>
                <a:cs typeface="Arial"/>
              </a:rPr>
              <a:t> </a:t>
            </a:r>
            <a:r>
              <a:rPr lang="en-US" i="1" err="1">
                <a:latin typeface="Arial"/>
                <a:cs typeface="Arial"/>
              </a:rPr>
              <a:t>povezane</a:t>
            </a:r>
            <a:r>
              <a:rPr lang="en-US" i="1">
                <a:latin typeface="Arial"/>
                <a:cs typeface="Arial"/>
              </a:rPr>
              <a:t> z </a:t>
            </a:r>
            <a:r>
              <a:rPr lang="en-US" i="1" err="1">
                <a:latin typeface="Arial"/>
                <a:cs typeface="Arial"/>
              </a:rPr>
              <a:t>nadpovezavami</a:t>
            </a:r>
            <a:r>
              <a:rPr lang="en-US" i="1">
                <a:latin typeface="Arial"/>
                <a:cs typeface="Arial"/>
              </a:rPr>
              <a:t>; </a:t>
            </a:r>
            <a:r>
              <a:rPr lang="en-US" i="1" dirty="0">
                <a:solidFill>
                  <a:srgbClr val="DE6449"/>
                </a:solidFill>
                <a:latin typeface="Arial"/>
                <a:cs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(svetovni) splet</a:t>
            </a:r>
          </a:p>
          <a:p>
            <a:pPr marL="0" indent="0">
              <a:buClr>
                <a:srgbClr val="1287C3"/>
              </a:buClr>
              <a:buNone/>
            </a:pPr>
            <a:endParaRPr lang="en-US" sz="1200" i="1" dirty="0">
              <a:solidFill>
                <a:schemeClr val="bg2">
                  <a:lumMod val="76000"/>
                </a:schemeClr>
              </a:solidFill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Slovar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slovenskega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knjižnega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jezika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,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druga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,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dopolnjena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 in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deloma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prenovljena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izdaja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, </a:t>
            </a:r>
            <a:r>
              <a:rPr lang="en-US" sz="1200" i="1" dirty="0">
                <a:solidFill>
                  <a:srgbClr val="DE6449"/>
                </a:solidFill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www.fran.si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,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dostop</a:t>
            </a:r>
            <a:r>
              <a:rPr lang="en-US" sz="1200" i="1">
                <a:solidFill>
                  <a:srgbClr val="535353"/>
                </a:solidFill>
                <a:latin typeface="Arial"/>
                <a:cs typeface="Arial"/>
              </a:rPr>
              <a:t> maj 2025.</a:t>
            </a:r>
            <a:endParaRPr lang="en-US" sz="1200" i="1">
              <a:solidFill>
                <a:srgbClr val="535353"/>
              </a:solidFill>
            </a:endParaRPr>
          </a:p>
          <a:p>
            <a:pPr>
              <a:buClr>
                <a:srgbClr val="1287C3"/>
              </a:buClr>
            </a:pP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F6AAF-0FFF-C4BC-6D15-2A72CA97EDB6}"/>
              </a:ext>
            </a:extLst>
          </p:cNvPr>
          <p:cNvSpPr txBox="1"/>
          <p:nvPr/>
        </p:nvSpPr>
        <p:spPr>
          <a:xfrm>
            <a:off x="112766" y="6123711"/>
            <a:ext cx="2353459" cy="584775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191B26"/>
                </a:solidFill>
                <a:latin typeface="Open Sans"/>
                <a:ea typeface="Open Sans"/>
                <a:cs typeface="Open Sans"/>
              </a:rPr>
              <a:t>Image by </a:t>
            </a:r>
            <a:r>
              <a:rPr lang="en-US" sz="1600" u="sng" dirty="0">
                <a:solidFill>
                  <a:srgbClr val="DE6449"/>
                </a:solidFill>
                <a:latin typeface="Open Sans"/>
                <a:ea typeface="Open Sans"/>
                <a:cs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kp yamu Jayanath</a:t>
            </a:r>
            <a:r>
              <a:rPr lang="en-US" sz="1600">
                <a:solidFill>
                  <a:srgbClr val="191B26"/>
                </a:solidFill>
                <a:latin typeface="Open Sans"/>
                <a:ea typeface="Open Sans"/>
                <a:cs typeface="Open Sans"/>
              </a:rPr>
              <a:t> from </a:t>
            </a:r>
            <a:r>
              <a:rPr lang="en-US" sz="1600" u="sng" dirty="0">
                <a:solidFill>
                  <a:srgbClr val="DE6449"/>
                </a:solidFill>
                <a:latin typeface="Open Sans"/>
                <a:ea typeface="Open Sans"/>
                <a:cs typeface="Open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endParaRPr lang="en-US" sz="1600">
              <a:solidFill>
                <a:srgbClr val="DE6449"/>
              </a:solidFill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419203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A654-1DAF-44D9-68C4-A4590FC6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 Berners-Lee</a:t>
            </a:r>
            <a:r>
              <a:rPr lang="en-US" i="1" dirty="0"/>
              <a:t>-jev</a:t>
            </a:r>
            <a:r>
              <a:rPr lang="en-US" dirty="0"/>
              <a:t> </a:t>
            </a:r>
            <a:r>
              <a:rPr lang="en-US" err="1"/>
              <a:t>splet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A97E1-2074-5C45-57B0-5EBC6E57E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366" y="2666999"/>
            <a:ext cx="6090657" cy="3124201"/>
          </a:xfrm>
        </p:spPr>
        <p:txBody>
          <a:bodyPr>
            <a:normAutofit fontScale="92500" lnSpcReduction="20000"/>
          </a:bodyPr>
          <a:lstStyle/>
          <a:p>
            <a:r>
              <a:rPr lang="en-US" sz="2600">
                <a:solidFill>
                  <a:srgbClr val="000000"/>
                </a:solidFill>
                <a:ea typeface="+mn-lt"/>
                <a:cs typeface="+mn-lt"/>
              </a:rPr>
              <a:t>"We should work toward a universal linked </a:t>
            </a:r>
            <a:r>
              <a:rPr lang="en-US" sz="2600" dirty="0">
                <a:solidFill>
                  <a:srgbClr val="000000"/>
                </a:solidFill>
                <a:ea typeface="+mn-lt"/>
                <a:cs typeface="+mn-lt"/>
              </a:rPr>
              <a:t>information system, in which generality and portability are more important than fancy graphics techniques and complex extra facilities. The aim would be to allow a place to be found for any information or reference which one felt was important, and a way of </a:t>
            </a:r>
            <a:r>
              <a:rPr lang="en-US" sz="2600">
                <a:solidFill>
                  <a:srgbClr val="000000"/>
                </a:solidFill>
                <a:ea typeface="+mn-lt"/>
                <a:cs typeface="+mn-lt"/>
              </a:rPr>
              <a:t>finding it afterwards." </a:t>
            </a:r>
            <a:r>
              <a:rPr lang="en-US" sz="2600" i="1" dirty="0">
                <a:solidFill>
                  <a:srgbClr val="000000"/>
                </a:solidFill>
                <a:ea typeface="+mn-lt"/>
                <a:cs typeface="+mn-lt"/>
              </a:rPr>
              <a:t>-Tim Berners-Lee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dirty="0">
                <a:solidFill>
                  <a:srgbClr val="DE6449"/>
                </a:solidFill>
              </a:rPr>
              <a:t> </a:t>
            </a:r>
            <a:r>
              <a:rPr lang="en-US" sz="1200" dirty="0">
                <a:solidFill>
                  <a:srgbClr val="DE6449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"Information Management: A Proposal"</a:t>
            </a:r>
            <a:endParaRPr lang="en-US" sz="1200">
              <a:solidFill>
                <a:srgbClr val="DE6449"/>
              </a:solidFill>
              <a:ea typeface="+mn-lt"/>
              <a:cs typeface="+mn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" name="Picture 3" descr="Tim Berners-Lee">
            <a:extLst>
              <a:ext uri="{FF2B5EF4-FFF2-40B4-BE49-F238E27FC236}">
                <a16:creationId xmlns:a16="http://schemas.microsoft.com/office/drawing/2014/main" id="{AF98B019-26AC-86E3-5725-A41954E38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106" y="2413929"/>
            <a:ext cx="3135872" cy="31358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0DD6A8-9C97-C31B-BD01-977FA84D4D06}"/>
              </a:ext>
            </a:extLst>
          </p:cNvPr>
          <p:cNvSpPr txBox="1"/>
          <p:nvPr/>
        </p:nvSpPr>
        <p:spPr>
          <a:xfrm>
            <a:off x="1580458" y="5550034"/>
            <a:ext cx="313698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chemeClr val="bg2">
                    <a:lumMod val="49000"/>
                  </a:schemeClr>
                </a:solidFill>
                <a:latin typeface="Times New Roman"/>
                <a:cs typeface="Times New Roman"/>
              </a:rPr>
              <a:t>Uldis Bojārs, </a:t>
            </a:r>
            <a:r>
              <a:rPr lang="en-US" sz="1600" i="1" dirty="0">
                <a:solidFill>
                  <a:srgbClr val="DE6449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2.0</a:t>
            </a:r>
            <a:r>
              <a:rPr lang="en-US" sz="1600" i="1">
                <a:solidFill>
                  <a:schemeClr val="bg2">
                    <a:lumMod val="49000"/>
                  </a:schemeClr>
                </a:solidFill>
                <a:latin typeface="Times New Roman"/>
                <a:cs typeface="Times New Roman"/>
              </a:rPr>
              <a:t> , via Wikimedia Commons</a:t>
            </a:r>
            <a:endParaRPr lang="en-US" sz="1600">
              <a:solidFill>
                <a:schemeClr val="bg2">
                  <a:lumMod val="4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07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63FB-8BEE-717A-37EC-3C4E8628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222422"/>
            <a:ext cx="10018713" cy="1752599"/>
          </a:xfrm>
        </p:spPr>
        <p:txBody>
          <a:bodyPr/>
          <a:lstStyle/>
          <a:p>
            <a:r>
              <a:rPr lang="en-US" dirty="0"/>
              <a:t>Kaj je </a:t>
            </a:r>
            <a:r>
              <a:rPr lang="en-US" dirty="0" err="1"/>
              <a:t>internetni</a:t>
            </a:r>
            <a:r>
              <a:rPr lang="en-US" dirty="0"/>
              <a:t> </a:t>
            </a:r>
            <a:r>
              <a:rPr lang="en-US" dirty="0" err="1"/>
              <a:t>protokol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6C0E-E579-B49E-85CE-193FFD5E2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99924"/>
            <a:ext cx="10018713" cy="3124201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rgbClr val="009ED8"/>
                </a:solidFill>
                <a:latin typeface="Arial"/>
                <a:cs typeface="Arial"/>
              </a:rPr>
              <a:t>protokól</a:t>
            </a:r>
            <a:r>
              <a:rPr lang="en-US" sz="1800" dirty="0">
                <a:solidFill>
                  <a:srgbClr val="333333"/>
                </a:solidFill>
                <a:latin typeface="Arial"/>
                <a:cs typeface="Arial"/>
              </a:rPr>
              <a:t> </a:t>
            </a:r>
            <a:r>
              <a:rPr lang="en-US" sz="1800" dirty="0">
                <a:solidFill>
                  <a:srgbClr val="888888"/>
                </a:solidFill>
                <a:latin typeface="Arial"/>
                <a:cs typeface="Arial"/>
              </a:rPr>
              <a:t>-a </a:t>
            </a:r>
            <a:r>
              <a:rPr lang="en-US" sz="1200" dirty="0">
                <a:solidFill>
                  <a:srgbClr val="888888"/>
                </a:solidFill>
                <a:latin typeface="Arial"/>
                <a:cs typeface="Arial"/>
              </a:rPr>
              <a:t>m</a:t>
            </a:r>
            <a:r>
              <a:rPr lang="en-US" sz="1800" dirty="0">
                <a:solidFill>
                  <a:srgbClr val="333333"/>
                </a:solidFill>
                <a:latin typeface="Arial"/>
                <a:cs typeface="Arial"/>
              </a:rPr>
              <a:t> </a:t>
            </a:r>
            <a:r>
              <a:rPr lang="en-US" sz="1800" dirty="0">
                <a:solidFill>
                  <a:srgbClr val="888888"/>
                </a:solidFill>
                <a:latin typeface="Arial"/>
                <a:cs typeface="Arial"/>
              </a:rPr>
              <a:t>(ọ̑)</a:t>
            </a:r>
            <a:br>
              <a:rPr lang="en-US" sz="1800" dirty="0">
                <a:solidFill>
                  <a:srgbClr val="888888"/>
                </a:solidFill>
                <a:latin typeface="Arial"/>
                <a:cs typeface="Arial"/>
              </a:rPr>
            </a:br>
            <a:r>
              <a:rPr lang="en-US" sz="1800" dirty="0">
                <a:solidFill>
                  <a:srgbClr val="888888"/>
                </a:solidFill>
                <a:latin typeface="Arial"/>
                <a:cs typeface="Arial"/>
              </a:rPr>
              <a:t>5. </a:t>
            </a:r>
            <a:r>
              <a:rPr lang="en-US" sz="1200" err="1">
                <a:solidFill>
                  <a:srgbClr val="888888"/>
                </a:solidFill>
                <a:latin typeface="Arial"/>
                <a:cs typeface="Arial"/>
              </a:rPr>
              <a:t>rač</a:t>
            </a:r>
            <a:r>
              <a:rPr lang="en-US" sz="1200" dirty="0">
                <a:solidFill>
                  <a:srgbClr val="888888"/>
                </a:solidFill>
                <a:latin typeface="Arial"/>
                <a:cs typeface="Arial"/>
              </a:rPr>
              <a:t>. </a:t>
            </a:r>
            <a:r>
              <a:rPr lang="en-US" sz="1800" i="1" err="1">
                <a:solidFill>
                  <a:srgbClr val="333333"/>
                </a:solidFill>
                <a:latin typeface="Arial"/>
                <a:cs typeface="Arial"/>
              </a:rPr>
              <a:t>zbirka</a:t>
            </a:r>
            <a:r>
              <a:rPr lang="en-US" sz="1800" i="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800" i="1" err="1">
                <a:solidFill>
                  <a:srgbClr val="333333"/>
                </a:solidFill>
                <a:latin typeface="Arial"/>
                <a:cs typeface="Arial"/>
              </a:rPr>
              <a:t>pravil</a:t>
            </a:r>
            <a:r>
              <a:rPr lang="en-US" sz="1800" i="1" dirty="0">
                <a:solidFill>
                  <a:srgbClr val="333333"/>
                </a:solidFill>
                <a:latin typeface="Arial"/>
                <a:cs typeface="Arial"/>
              </a:rPr>
              <a:t> za </a:t>
            </a:r>
            <a:r>
              <a:rPr lang="en-US" sz="1800" i="1" err="1">
                <a:solidFill>
                  <a:srgbClr val="333333"/>
                </a:solidFill>
                <a:latin typeface="Arial"/>
                <a:cs typeface="Arial"/>
              </a:rPr>
              <a:t>izmenjavo</a:t>
            </a:r>
            <a:r>
              <a:rPr lang="en-US" sz="1800" i="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800" i="1" err="1">
                <a:solidFill>
                  <a:srgbClr val="333333"/>
                </a:solidFill>
                <a:latin typeface="Arial"/>
                <a:cs typeface="Arial"/>
              </a:rPr>
              <a:t>sporočil</a:t>
            </a:r>
            <a:r>
              <a:rPr lang="en-US" sz="1800" i="1" dirty="0">
                <a:solidFill>
                  <a:srgbClr val="333333"/>
                </a:solidFill>
                <a:latin typeface="Arial"/>
                <a:cs typeface="Arial"/>
              </a:rPr>
              <a:t> med </a:t>
            </a:r>
            <a:r>
              <a:rPr lang="en-US" sz="1800" i="1" err="1">
                <a:solidFill>
                  <a:srgbClr val="333333"/>
                </a:solidFill>
                <a:latin typeface="Arial"/>
                <a:cs typeface="Arial"/>
              </a:rPr>
              <a:t>elektronskimi</a:t>
            </a:r>
            <a:r>
              <a:rPr lang="en-US" sz="1800" i="1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lang="en-US" sz="1800" i="1" err="1">
                <a:solidFill>
                  <a:srgbClr val="333333"/>
                </a:solidFill>
                <a:latin typeface="Arial"/>
                <a:cs typeface="Arial"/>
              </a:rPr>
              <a:t>napravami</a:t>
            </a:r>
            <a:endParaRPr lang="en-US" sz="1800" dirty="0" err="1">
              <a:solidFill>
                <a:srgbClr val="888888"/>
              </a:solidFill>
              <a:latin typeface="Arial"/>
              <a:cs typeface="Arial"/>
            </a:endParaRPr>
          </a:p>
          <a:p>
            <a:pPr marL="0" indent="0">
              <a:buClr>
                <a:srgbClr val="1287C3"/>
              </a:buClr>
              <a:buNone/>
            </a:pP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  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Slovar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slovenskega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knjižnega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jezika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,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druga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,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dopolnjena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 in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deloma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prenovljena</a:t>
            </a:r>
            <a:r>
              <a:rPr lang="en-US" sz="1200" i="1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lang="en-US" sz="1200" i="1" err="1">
                <a:solidFill>
                  <a:srgbClr val="535353"/>
                </a:solidFill>
                <a:latin typeface="Arial"/>
                <a:cs typeface="Arial"/>
              </a:rPr>
              <a:t>izdaja</a:t>
            </a:r>
            <a:r>
              <a:rPr lang="en-US" sz="1200" dirty="0">
                <a:solidFill>
                  <a:srgbClr val="535353"/>
                </a:solidFill>
                <a:latin typeface="Arial"/>
                <a:cs typeface="Arial"/>
              </a:rPr>
              <a:t>, </a:t>
            </a:r>
            <a:r>
              <a:rPr lang="en-US" sz="1200" dirty="0">
                <a:solidFill>
                  <a:srgbClr val="DE6449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www.fran.si</a:t>
            </a:r>
            <a:r>
              <a:rPr lang="en-US" sz="1200" dirty="0">
                <a:solidFill>
                  <a:srgbClr val="535353"/>
                </a:solidFill>
                <a:latin typeface="Arial"/>
                <a:cs typeface="Arial"/>
              </a:rPr>
              <a:t>, </a:t>
            </a:r>
            <a:r>
              <a:rPr lang="en-US" sz="1200" err="1">
                <a:solidFill>
                  <a:srgbClr val="535353"/>
                </a:solidFill>
                <a:latin typeface="Arial"/>
                <a:cs typeface="Arial"/>
              </a:rPr>
              <a:t>dostop</a:t>
            </a:r>
            <a:r>
              <a:rPr lang="en-US" sz="1200">
                <a:solidFill>
                  <a:srgbClr val="535353"/>
                </a:solidFill>
                <a:latin typeface="Arial"/>
                <a:cs typeface="Arial"/>
              </a:rPr>
              <a:t> maj 2025.</a:t>
            </a:r>
            <a:endParaRPr lang="en-US" sz="4000"/>
          </a:p>
          <a:p>
            <a:pPr marL="0" indent="0">
              <a:buClr>
                <a:srgbClr val="1287C3"/>
              </a:buClr>
              <a:buNone/>
            </a:pPr>
            <a:endParaRPr lang="en-US" sz="4000" dirty="0"/>
          </a:p>
        </p:txBody>
      </p:sp>
      <p:pic>
        <p:nvPicPr>
          <p:cNvPr id="4" name="Picture 3" descr="A diagram of a network&#10;&#10;AI-generated content may be incorrect.">
            <a:extLst>
              <a:ext uri="{FF2B5EF4-FFF2-40B4-BE49-F238E27FC236}">
                <a16:creationId xmlns:a16="http://schemas.microsoft.com/office/drawing/2014/main" id="{054604A1-4CFE-B55C-8576-1866D1439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162" y="3427325"/>
            <a:ext cx="7545812" cy="2554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EA7B83-98F3-E940-F471-DE270F9FBE14}"/>
              </a:ext>
            </a:extLst>
          </p:cNvPr>
          <p:cNvSpPr txBox="1"/>
          <p:nvPr/>
        </p:nvSpPr>
        <p:spPr>
          <a:xfrm>
            <a:off x="2318876" y="5982132"/>
            <a:ext cx="7789394" cy="861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rgbClr val="DE6449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[[:File:TCP・IP</a:t>
            </a:r>
            <a:r>
              <a:rPr lang="ja-JP" altLang="en-US" sz="1600" i="1" dirty="0">
                <a:solidFill>
                  <a:srgbClr val="DE6449"/>
                </a:solidFill>
                <a:latin typeface="Times New Roman"/>
                <a:ea typeface="HGｺﾞｼｯｸM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の階層構造</a:t>
            </a:r>
            <a:r>
              <a:rPr lang="en-US" sz="1600" i="1" dirty="0">
                <a:solidFill>
                  <a:srgbClr val="DE6449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</a:t>
            </a:r>
            <a:r>
              <a:rPr lang="ja-JP" altLang="en-US" sz="1600" i="1" dirty="0">
                <a:solidFill>
                  <a:srgbClr val="DE6449"/>
                </a:solidFill>
                <a:latin typeface="Times New Roman"/>
                <a:ea typeface="HGｺﾞｼｯｸM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ルーター</a:t>
            </a:r>
            <a:r>
              <a:rPr lang="en-US" sz="1600" i="1" dirty="0">
                <a:solidFill>
                  <a:srgbClr val="DE6449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.PNG#filelinks|]]: renepickderivative work: [[User:{{subst:renepick}}|{{subst:renepick}}]]</a:t>
            </a:r>
            <a:r>
              <a:rPr lang="en-US" sz="1600" i="1">
                <a:solidFill>
                  <a:schemeClr val="bg2">
                    <a:lumMod val="49000"/>
                  </a:schemeClr>
                </a:solidFill>
                <a:latin typeface="Times New Roman"/>
                <a:cs typeface="Times New Roman"/>
              </a:rPr>
              <a:t>,</a:t>
            </a:r>
            <a:r>
              <a:rPr lang="en-US" sz="1600" i="1" dirty="0">
                <a:solidFill>
                  <a:srgbClr val="FFFFFF"/>
                </a:solidFill>
                <a:latin typeface="Times New Roman"/>
                <a:cs typeface="Times New Roman"/>
              </a:rPr>
              <a:t> </a:t>
            </a:r>
            <a:r>
              <a:rPr lang="en-US" sz="1600" i="1" dirty="0">
                <a:solidFill>
                  <a:srgbClr val="DE6449"/>
                </a:solidFill>
                <a:latin typeface="Times New Roman"/>
                <a:cs typeface="Times New Roman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 3.0</a:t>
            </a:r>
            <a:r>
              <a:rPr lang="en-US" sz="1600" i="1">
                <a:solidFill>
                  <a:schemeClr val="bg2">
                    <a:lumMod val="49000"/>
                  </a:schemeClr>
                </a:solidFill>
                <a:latin typeface="Times New Roman"/>
                <a:cs typeface="Times New Roman"/>
              </a:rPr>
              <a:t>,</a:t>
            </a:r>
            <a:br>
              <a:rPr lang="en-US" sz="1600" i="1" dirty="0">
                <a:solidFill>
                  <a:schemeClr val="bg2">
                    <a:lumMod val="49000"/>
                  </a:schemeClr>
                </a:solidFill>
                <a:latin typeface="Times New Roman"/>
                <a:cs typeface="Times New Roman"/>
              </a:rPr>
            </a:br>
            <a:r>
              <a:rPr lang="en-US" sz="1600" i="1">
                <a:solidFill>
                  <a:schemeClr val="bg2">
                    <a:lumMod val="49000"/>
                  </a:schemeClr>
                </a:solidFill>
                <a:latin typeface="Times New Roman"/>
                <a:cs typeface="Times New Roman"/>
              </a:rPr>
              <a:t>via Wikimedia Commons</a:t>
            </a:r>
            <a:endParaRPr lang="en-US" sz="1600">
              <a:solidFill>
                <a:schemeClr val="bg2">
                  <a:lumMod val="4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08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3438-1589-7E13-04CD-2A5D77CC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Internetni</a:t>
            </a:r>
            <a:r>
              <a:rPr lang="en-US" dirty="0"/>
              <a:t> </a:t>
            </a:r>
            <a:r>
              <a:rPr lang="en-US" dirty="0" err="1"/>
              <a:t>protokoli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9E777C-2C24-5213-BAFD-DDEC66F8C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123133"/>
              </p:ext>
            </p:extLst>
          </p:nvPr>
        </p:nvGraphicFramePr>
        <p:xfrm>
          <a:off x="1931003" y="2658241"/>
          <a:ext cx="8342584" cy="2225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240">
                  <a:extLst>
                    <a:ext uri="{9D8B030D-6E8A-4147-A177-3AD203B41FA5}">
                      <a16:colId xmlns:a16="http://schemas.microsoft.com/office/drawing/2014/main" val="1803394331"/>
                    </a:ext>
                  </a:extLst>
                </a:gridCol>
                <a:gridCol w="5938344">
                  <a:extLst>
                    <a:ext uri="{9D8B030D-6E8A-4147-A177-3AD203B41FA5}">
                      <a16:colId xmlns:a16="http://schemas.microsoft.com/office/drawing/2014/main" val="151609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Protokoli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4482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/>
                        <a:t>Aplikacijska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Corbel"/>
                        </a:rPr>
                        <a:t>DNS, FTP, HTTP, IMAP, IRC, NNTP, POP3, SIP, SMTP, SSH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212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Transportna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Corbel"/>
                        </a:rPr>
                        <a:t>DCCP, TCP, UDP, SCTP, RTP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73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Omrežna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Corbel"/>
                        </a:rPr>
                        <a:t>IPv4, IPv6, ICMP, IGMP, ARP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770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Povezovalna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ECP, ATM, DDCMP, BSC, LAPB, LAPD, LLC, SDLC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2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Fizična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plast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orbel"/>
                        </a:rPr>
                        <a:t>Token ring, Ethernet, FDDI, PPP, Wi-Fi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42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67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ire with a circular object with white fiber optic fibers coming out of it&#10;&#10;AI-generated content may be incorrect.">
            <a:extLst>
              <a:ext uri="{FF2B5EF4-FFF2-40B4-BE49-F238E27FC236}">
                <a16:creationId xmlns:a16="http://schemas.microsoft.com/office/drawing/2014/main" id="{D71BEB80-6EFF-5D0D-618D-66B9D53A81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28" r="12703"/>
          <a:stretch>
            <a:fillRect/>
          </a:stretch>
        </p:blipFill>
        <p:spPr>
          <a:xfrm>
            <a:off x="6892924" y="10"/>
            <a:ext cx="529907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2760" y="0"/>
            <a:ext cx="2436813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C63464-B5C6-A0CE-9B48-F514500E8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80" y="685800"/>
            <a:ext cx="5260680" cy="1752599"/>
          </a:xfrm>
        </p:spPr>
        <p:txBody>
          <a:bodyPr>
            <a:normAutofit/>
          </a:bodyPr>
          <a:lstStyle/>
          <a:p>
            <a:pPr algn="l"/>
            <a:r>
              <a:rPr lang="en-US" i="1" dirty="0"/>
              <a:t>IP </a:t>
            </a:r>
            <a:r>
              <a:rPr lang="en-US" i="1" err="1"/>
              <a:t>naslov</a:t>
            </a:r>
            <a:r>
              <a:rPr lang="en-US" dirty="0"/>
              <a:t> </a:t>
            </a:r>
            <a:r>
              <a:rPr lang="en-US" err="1"/>
              <a:t>ali</a:t>
            </a:r>
            <a:r>
              <a:rPr lang="en-US" dirty="0"/>
              <a:t> </a:t>
            </a:r>
            <a:r>
              <a:rPr lang="en-US" i="1" dirty="0"/>
              <a:t>IP</a:t>
            </a:r>
            <a:r>
              <a:rPr lang="en-US" dirty="0"/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1948B-B1EA-67BC-C3AD-14235A993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66999"/>
            <a:ext cx="5260680" cy="3124201"/>
          </a:xfrm>
        </p:spPr>
        <p:txBody>
          <a:bodyPr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IP-naslov je številka, ki natančno določa računalnik v omrežju Internet. Kratica IP označuje Internet Protocol oz. internetni protokol.</a:t>
            </a:r>
          </a:p>
          <a:p>
            <a:pPr marL="0" indent="0">
              <a:buClr>
                <a:srgbClr val="1287C3"/>
              </a:buClr>
              <a:buNone/>
            </a:pPr>
            <a:r>
              <a:rPr lang="en-US" sz="2000"/>
              <a:t> </a:t>
            </a:r>
            <a:r>
              <a:rPr lang="en-US" sz="2000" i="1">
                <a:latin typeface="Arial"/>
                <a:cs typeface="Arial"/>
              </a:rPr>
              <a:t>Wikimedie, S. P. (2023, November 20). IP-naslov. Wikipedija, Prosta Enciklopedija. https://sl.wikipedia.org/wiki/IP-naslov</a:t>
            </a:r>
            <a:endParaRPr lang="en-US" sz="2000">
              <a:latin typeface="Corbe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983E1-84A9-E403-B66E-F46F671CAED0}"/>
              </a:ext>
            </a:extLst>
          </p:cNvPr>
          <p:cNvSpPr txBox="1"/>
          <p:nvPr/>
        </p:nvSpPr>
        <p:spPr>
          <a:xfrm>
            <a:off x="8898283" y="6276879"/>
            <a:ext cx="3293062" cy="584775"/>
          </a:xfrm>
          <a:prstGeom prst="rect">
            <a:avLst/>
          </a:prstGeom>
          <a:solidFill>
            <a:srgbClr val="FFFFFF">
              <a:alpha val="40000"/>
            </a:srgb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191B26"/>
                </a:solidFill>
                <a:latin typeface="Open Sans"/>
                <a:ea typeface="Open Sans"/>
                <a:cs typeface="Open Sans"/>
              </a:rPr>
              <a:t>Image by </a:t>
            </a:r>
            <a:r>
              <a:rPr lang="en-US" sz="1600" u="sng" dirty="0">
                <a:solidFill>
                  <a:srgbClr val="DE6449"/>
                </a:solidFill>
                <a:latin typeface="Open Sans"/>
                <a:ea typeface="Open Sans"/>
                <a:cs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Darwin Laganzon</a:t>
            </a:r>
            <a:r>
              <a:rPr lang="en-US" sz="1600">
                <a:solidFill>
                  <a:srgbClr val="191B26"/>
                </a:solidFill>
                <a:latin typeface="Open Sans"/>
                <a:ea typeface="Open Sans"/>
                <a:cs typeface="Open Sans"/>
              </a:rPr>
              <a:t> from</a:t>
            </a:r>
            <a:endParaRPr lang="en-US" sz="1600">
              <a:solidFill>
                <a:srgbClr val="DE6449"/>
              </a:solidFill>
              <a:latin typeface="Corbel" panose="020B0503020204020204"/>
              <a:ea typeface="Open Sans"/>
              <a:cs typeface="Open San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600" u="sng" dirty="0">
                <a:solidFill>
                  <a:srgbClr val="DE6449"/>
                </a:solidFill>
                <a:latin typeface="Open Sans"/>
                <a:ea typeface="Open Sans"/>
                <a:cs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Pixabay</a:t>
            </a:r>
            <a:endParaRPr lang="en-US" sz="1600">
              <a:solidFill>
                <a:srgbClr val="DE6449"/>
              </a:solidFill>
              <a:hlinkClick r:id="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1722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03BF-185B-F6D4-0D94-272D6873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in IPv6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C9FC57-5929-110C-6170-ED6B9980E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IPv4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37F3-B809-271D-648F-96C2F3365F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32-bitno </a:t>
            </a:r>
            <a:r>
              <a:rPr lang="en-US" dirty="0" err="1"/>
              <a:t>število</a:t>
            </a:r>
          </a:p>
          <a:p>
            <a:pPr>
              <a:buClr>
                <a:srgbClr val="1287C3"/>
              </a:buClr>
            </a:pPr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 =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4.294.967.296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možnih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lt"/>
                <a:cs typeface="+mn-lt"/>
              </a:rPr>
              <a:t>naslovov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FC9CED-A1E5-4CAB-8156-96C76A337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IPv6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FAD23-7F85-9A6F-A07B-6D6884FB0F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128-bitno </a:t>
            </a:r>
            <a:r>
              <a:rPr lang="en-US" err="1"/>
              <a:t>število</a:t>
            </a:r>
            <a:endParaRPr lang="en-US" dirty="0" err="1"/>
          </a:p>
          <a:p>
            <a:pPr>
              <a:buClr>
                <a:srgbClr val="1287C3"/>
              </a:buClr>
            </a:pPr>
            <a:r>
              <a:rPr lang="en-US" dirty="0"/>
              <a:t>2</a:t>
            </a:r>
            <a:r>
              <a:rPr lang="en-US" baseline="30000" dirty="0"/>
              <a:t>128</a:t>
            </a:r>
            <a:r>
              <a:rPr lang="en-US" dirty="0"/>
              <a:t> =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3,4 × 10</a:t>
            </a:r>
            <a:r>
              <a:rPr lang="en-US" baseline="30000" dirty="0">
                <a:solidFill>
                  <a:srgbClr val="000000"/>
                </a:solidFill>
                <a:ea typeface="+mn-lt"/>
                <a:cs typeface="+mn-lt"/>
              </a:rPr>
              <a:t>38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možnih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000000"/>
                </a:solidFill>
                <a:ea typeface="+mn-lt"/>
                <a:cs typeface="+mn-lt"/>
              </a:rPr>
              <a:t>naslovov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02123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Parallax</vt:lpstr>
      <vt:lpstr>Internet in omrežja</vt:lpstr>
      <vt:lpstr>Internet in omrežja</vt:lpstr>
      <vt:lpstr>Kaj je internet?</vt:lpstr>
      <vt:lpstr>Internet ali svetovni splet?</vt:lpstr>
      <vt:lpstr>Tim Berners-Lee-jev splet</vt:lpstr>
      <vt:lpstr>Kaj je internetni protokol?</vt:lpstr>
      <vt:lpstr>Internetni protokoli</vt:lpstr>
      <vt:lpstr>IP naslov ali IP?</vt:lpstr>
      <vt:lpstr>IPv4 in IPv6</vt:lpstr>
      <vt:lpstr>IPv4</vt:lpstr>
      <vt:lpstr>IPv6</vt:lpstr>
      <vt:lpstr>Viri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446</cp:revision>
  <dcterms:created xsi:type="dcterms:W3CDTF">2025-04-20T17:40:12Z</dcterms:created>
  <dcterms:modified xsi:type="dcterms:W3CDTF">2025-05-28T09:21:32Z</dcterms:modified>
</cp:coreProperties>
</file>