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4" r:id="rId4"/>
    <p:sldId id="258" r:id="rId5"/>
    <p:sldId id="259" r:id="rId6"/>
    <p:sldId id="260" r:id="rId7"/>
    <p:sldId id="261" r:id="rId8"/>
    <p:sldId id="262" r:id="rId9"/>
    <p:sldId id="263"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e Ange Kanakimana" userId="bd163f440fa7272b" providerId="LiveId" clId="{B2F0A1BA-C6E4-4BB6-A270-11B80A42E834}"/>
    <pc:docChg chg="undo custSel modSld">
      <pc:chgData name="Marie Ange Kanakimana" userId="bd163f440fa7272b" providerId="LiveId" clId="{B2F0A1BA-C6E4-4BB6-A270-11B80A42E834}" dt="2024-12-06T14:31:59.098" v="563" actId="20577"/>
      <pc:docMkLst>
        <pc:docMk/>
      </pc:docMkLst>
      <pc:sldChg chg="modSp mod">
        <pc:chgData name="Marie Ange Kanakimana" userId="bd163f440fa7272b" providerId="LiveId" clId="{B2F0A1BA-C6E4-4BB6-A270-11B80A42E834}" dt="2024-12-06T14:24:09.793" v="12" actId="20577"/>
        <pc:sldMkLst>
          <pc:docMk/>
          <pc:sldMk cId="0" sldId="257"/>
        </pc:sldMkLst>
        <pc:spChg chg="mod">
          <ac:chgData name="Marie Ange Kanakimana" userId="bd163f440fa7272b" providerId="LiveId" clId="{B2F0A1BA-C6E4-4BB6-A270-11B80A42E834}" dt="2024-12-06T14:24:09.793" v="12" actId="20577"/>
          <ac:spMkLst>
            <pc:docMk/>
            <pc:sldMk cId="0" sldId="257"/>
            <ac:spMk id="5" creationId="{00000000-0000-0000-0000-000000000000}"/>
          </ac:spMkLst>
        </pc:spChg>
      </pc:sldChg>
      <pc:sldChg chg="modSp mod">
        <pc:chgData name="Marie Ange Kanakimana" userId="bd163f440fa7272b" providerId="LiveId" clId="{B2F0A1BA-C6E4-4BB6-A270-11B80A42E834}" dt="2024-12-06T14:25:53.662" v="86" actId="20577"/>
        <pc:sldMkLst>
          <pc:docMk/>
          <pc:sldMk cId="0" sldId="258"/>
        </pc:sldMkLst>
        <pc:spChg chg="mod">
          <ac:chgData name="Marie Ange Kanakimana" userId="bd163f440fa7272b" providerId="LiveId" clId="{B2F0A1BA-C6E4-4BB6-A270-11B80A42E834}" dt="2024-12-06T14:25:53.662" v="86" actId="20577"/>
          <ac:spMkLst>
            <pc:docMk/>
            <pc:sldMk cId="0" sldId="258"/>
            <ac:spMk id="5" creationId="{00000000-0000-0000-0000-000000000000}"/>
          </ac:spMkLst>
        </pc:spChg>
      </pc:sldChg>
      <pc:sldChg chg="modSp mod">
        <pc:chgData name="Marie Ange Kanakimana" userId="bd163f440fa7272b" providerId="LiveId" clId="{B2F0A1BA-C6E4-4BB6-A270-11B80A42E834}" dt="2024-12-06T14:26:15.006" v="108" actId="20577"/>
        <pc:sldMkLst>
          <pc:docMk/>
          <pc:sldMk cId="0" sldId="259"/>
        </pc:sldMkLst>
        <pc:spChg chg="mod">
          <ac:chgData name="Marie Ange Kanakimana" userId="bd163f440fa7272b" providerId="LiveId" clId="{B2F0A1BA-C6E4-4BB6-A270-11B80A42E834}" dt="2024-12-06T14:26:15.006" v="108" actId="20577"/>
          <ac:spMkLst>
            <pc:docMk/>
            <pc:sldMk cId="0" sldId="259"/>
            <ac:spMk id="7" creationId="{00000000-0000-0000-0000-000000000000}"/>
          </ac:spMkLst>
        </pc:spChg>
      </pc:sldChg>
      <pc:sldChg chg="modSp mod">
        <pc:chgData name="Marie Ange Kanakimana" userId="bd163f440fa7272b" providerId="LiveId" clId="{B2F0A1BA-C6E4-4BB6-A270-11B80A42E834}" dt="2024-12-06T14:26:51.285" v="123" actId="20577"/>
        <pc:sldMkLst>
          <pc:docMk/>
          <pc:sldMk cId="0" sldId="260"/>
        </pc:sldMkLst>
        <pc:spChg chg="mod">
          <ac:chgData name="Marie Ange Kanakimana" userId="bd163f440fa7272b" providerId="LiveId" clId="{B2F0A1BA-C6E4-4BB6-A270-11B80A42E834}" dt="2024-12-06T14:26:51.285" v="123" actId="20577"/>
          <ac:spMkLst>
            <pc:docMk/>
            <pc:sldMk cId="0" sldId="260"/>
            <ac:spMk id="7" creationId="{00000000-0000-0000-0000-000000000000}"/>
          </ac:spMkLst>
        </pc:spChg>
      </pc:sldChg>
      <pc:sldChg chg="modSp mod">
        <pc:chgData name="Marie Ange Kanakimana" userId="bd163f440fa7272b" providerId="LiveId" clId="{B2F0A1BA-C6E4-4BB6-A270-11B80A42E834}" dt="2024-12-06T14:27:27.364" v="147" actId="20577"/>
        <pc:sldMkLst>
          <pc:docMk/>
          <pc:sldMk cId="0" sldId="261"/>
        </pc:sldMkLst>
        <pc:spChg chg="mod">
          <ac:chgData name="Marie Ange Kanakimana" userId="bd163f440fa7272b" providerId="LiveId" clId="{B2F0A1BA-C6E4-4BB6-A270-11B80A42E834}" dt="2024-12-06T14:27:27.364" v="147" actId="20577"/>
          <ac:spMkLst>
            <pc:docMk/>
            <pc:sldMk cId="0" sldId="261"/>
            <ac:spMk id="5" creationId="{00000000-0000-0000-0000-000000000000}"/>
          </ac:spMkLst>
        </pc:spChg>
      </pc:sldChg>
      <pc:sldChg chg="modSp mod">
        <pc:chgData name="Marie Ange Kanakimana" userId="bd163f440fa7272b" providerId="LiveId" clId="{B2F0A1BA-C6E4-4BB6-A270-11B80A42E834}" dt="2024-12-06T14:28:32.147" v="190" actId="20577"/>
        <pc:sldMkLst>
          <pc:docMk/>
          <pc:sldMk cId="0" sldId="262"/>
        </pc:sldMkLst>
        <pc:spChg chg="mod">
          <ac:chgData name="Marie Ange Kanakimana" userId="bd163f440fa7272b" providerId="LiveId" clId="{B2F0A1BA-C6E4-4BB6-A270-11B80A42E834}" dt="2024-12-06T14:28:32.147" v="190" actId="20577"/>
          <ac:spMkLst>
            <pc:docMk/>
            <pc:sldMk cId="0" sldId="262"/>
            <ac:spMk id="7" creationId="{00000000-0000-0000-0000-000000000000}"/>
          </ac:spMkLst>
        </pc:spChg>
      </pc:sldChg>
      <pc:sldChg chg="modSp mod">
        <pc:chgData name="Marie Ange Kanakimana" userId="bd163f440fa7272b" providerId="LiveId" clId="{B2F0A1BA-C6E4-4BB6-A270-11B80A42E834}" dt="2024-12-06T14:31:45.899" v="554" actId="20577"/>
        <pc:sldMkLst>
          <pc:docMk/>
          <pc:sldMk cId="0" sldId="263"/>
        </pc:sldMkLst>
        <pc:spChg chg="mod">
          <ac:chgData name="Marie Ange Kanakimana" userId="bd163f440fa7272b" providerId="LiveId" clId="{B2F0A1BA-C6E4-4BB6-A270-11B80A42E834}" dt="2024-12-06T14:28:59.633" v="197" actId="20577"/>
          <ac:spMkLst>
            <pc:docMk/>
            <pc:sldMk cId="0" sldId="263"/>
            <ac:spMk id="5" creationId="{00000000-0000-0000-0000-000000000000}"/>
          </ac:spMkLst>
        </pc:spChg>
        <pc:spChg chg="mod">
          <ac:chgData name="Marie Ange Kanakimana" userId="bd163f440fa7272b" providerId="LiveId" clId="{B2F0A1BA-C6E4-4BB6-A270-11B80A42E834}" dt="2024-12-06T14:31:45.899" v="554" actId="20577"/>
          <ac:spMkLst>
            <pc:docMk/>
            <pc:sldMk cId="0" sldId="263"/>
            <ac:spMk id="7" creationId="{00000000-0000-0000-0000-000000000000}"/>
          </ac:spMkLst>
        </pc:spChg>
      </pc:sldChg>
      <pc:sldChg chg="modSp mod">
        <pc:chgData name="Marie Ange Kanakimana" userId="bd163f440fa7272b" providerId="LiveId" clId="{B2F0A1BA-C6E4-4BB6-A270-11B80A42E834}" dt="2024-12-06T14:24:41.944" v="48" actId="20577"/>
        <pc:sldMkLst>
          <pc:docMk/>
          <pc:sldMk cId="664258601" sldId="264"/>
        </pc:sldMkLst>
        <pc:spChg chg="mod">
          <ac:chgData name="Marie Ange Kanakimana" userId="bd163f440fa7272b" providerId="LiveId" clId="{B2F0A1BA-C6E4-4BB6-A270-11B80A42E834}" dt="2024-12-06T14:24:41.944" v="48" actId="20577"/>
          <ac:spMkLst>
            <pc:docMk/>
            <pc:sldMk cId="664258601" sldId="264"/>
            <ac:spMk id="5" creationId="{E04E741D-5BE0-1AA5-DB58-8B6BF913D112}"/>
          </ac:spMkLst>
        </pc:spChg>
      </pc:sldChg>
      <pc:sldChg chg="modSp mod">
        <pc:chgData name="Marie Ange Kanakimana" userId="bd163f440fa7272b" providerId="LiveId" clId="{B2F0A1BA-C6E4-4BB6-A270-11B80A42E834}" dt="2024-12-06T14:31:59.098" v="563" actId="20577"/>
        <pc:sldMkLst>
          <pc:docMk/>
          <pc:sldMk cId="2765393321" sldId="265"/>
        </pc:sldMkLst>
        <pc:spChg chg="mod">
          <ac:chgData name="Marie Ange Kanakimana" userId="bd163f440fa7272b" providerId="LiveId" clId="{B2F0A1BA-C6E4-4BB6-A270-11B80A42E834}" dt="2024-12-06T14:31:59.098" v="563" actId="20577"/>
          <ac:spMkLst>
            <pc:docMk/>
            <pc:sldMk cId="2765393321" sldId="265"/>
            <ac:spMk id="7" creationId="{5F7C3C73-A2DE-3EC7-D1D2-DA313B7C6D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744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C9CA-D3DC-E782-BF13-873A6C9EB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9E3C76-AF3B-E02C-622D-8DEF353E87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A4385B-AEAC-6D6A-1F40-114BA3BC151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023E3D-E659-4C49-14E3-173D2D4747EF}"/>
              </a:ext>
            </a:extLst>
          </p:cNvPr>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288599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B9A54-20D1-AC69-AD42-3FF43175B2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A55039-A840-3DD4-FDDB-661115074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3FD5D5-77BA-2647-0125-51059C318B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3BDBE6-8564-2FD0-CB97-AD723AC285C6}"/>
              </a:ext>
            </a:extLst>
          </p:cNvPr>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3675382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https://static-lib.s3.amazonaws.com/aiCollectionProd/static/pptx/08/stone-cover-0.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1133856" y="3300984"/>
            <a:ext cx="7196328" cy="1618488"/>
          </a:xfrm>
          <a:prstGeom prst="rect">
            <a:avLst/>
          </a:prstGeom>
          <a:noFill/>
          <a:ln/>
        </p:spPr>
        <p:txBody>
          <a:bodyPr wrap="square" rtlCol="0" anchor="ctr"/>
          <a:lstStyle/>
          <a:p>
            <a:pPr marL="0" indent="0" algn="l">
              <a:buNone/>
            </a:pPr>
            <a:r>
              <a:rPr lang="en-US" sz="4800" dirty="0"/>
              <a:t>Travail de Service Web</a:t>
            </a:r>
          </a:p>
        </p:txBody>
      </p:sp>
      <p:sp>
        <p:nvSpPr>
          <p:cNvPr id="4" name="Text 1"/>
          <p:cNvSpPr/>
          <p:nvPr/>
        </p:nvSpPr>
        <p:spPr>
          <a:xfrm>
            <a:off x="1133856" y="5047487"/>
            <a:ext cx="7196328" cy="1191947"/>
          </a:xfrm>
          <a:prstGeom prst="rect">
            <a:avLst/>
          </a:prstGeom>
          <a:noFill/>
          <a:ln/>
        </p:spPr>
        <p:txBody>
          <a:bodyPr wrap="square" rtlCol="0" anchor="t"/>
          <a:lstStyle/>
          <a:p>
            <a:pPr marL="0" indent="0" algn="l">
              <a:buNone/>
            </a:pPr>
            <a:r>
              <a:rPr lang="en-US" sz="1600" dirty="0">
                <a:solidFill>
                  <a:srgbClr val="000000"/>
                </a:solidFill>
                <a:latin typeface="Palatino" pitchFamily="34" charset="0"/>
                <a:ea typeface="Palatino" pitchFamily="34" charset="-122"/>
                <a:cs typeface="Palatino" pitchFamily="34" charset="-120"/>
              </a:rPr>
              <a:t>MUNEZERO Evrard</a:t>
            </a:r>
          </a:p>
          <a:p>
            <a:pPr marL="0" indent="0" algn="l">
              <a:buNone/>
            </a:pPr>
            <a:r>
              <a:rPr lang="en-US" sz="1600" dirty="0">
                <a:solidFill>
                  <a:srgbClr val="000000"/>
                </a:solidFill>
                <a:latin typeface="Palatino" pitchFamily="34" charset="0"/>
                <a:ea typeface="Palatino" pitchFamily="34" charset="-122"/>
                <a:cs typeface="Palatino" pitchFamily="34" charset="-120"/>
              </a:rPr>
              <a:t>MURENGERANTWARI Espoir </a:t>
            </a:r>
          </a:p>
          <a:p>
            <a:pPr marL="0" indent="0" algn="l">
              <a:buNone/>
            </a:pPr>
            <a:r>
              <a:rPr lang="en-US" sz="1600" dirty="0">
                <a:solidFill>
                  <a:srgbClr val="000000"/>
                </a:solidFill>
                <a:latin typeface="Palatino" pitchFamily="34" charset="0"/>
                <a:ea typeface="Palatino" pitchFamily="34" charset="-122"/>
                <a:cs typeface="Palatino" pitchFamily="34" charset="-120"/>
              </a:rPr>
              <a:t>NAYITURIKI Laika</a:t>
            </a:r>
          </a:p>
          <a:p>
            <a:pPr marL="0" indent="0" algn="l">
              <a:buNone/>
            </a:pPr>
            <a:r>
              <a:rPr lang="en-US" sz="1600" dirty="0">
                <a:solidFill>
                  <a:srgbClr val="000000"/>
                </a:solidFill>
                <a:latin typeface="Palatino" pitchFamily="34" charset="0"/>
                <a:ea typeface="Palatino" pitchFamily="34" charset="-122"/>
              </a:rPr>
              <a:t>NDAYIKENGURUKIYE Elie</a:t>
            </a:r>
            <a:endParaRPr lang="en-US" sz="1600" dirty="0"/>
          </a:p>
          <a:p>
            <a:pPr marL="0" indent="0" algn="l">
              <a:buNone/>
            </a:pPr>
            <a:endParaRPr lang="en-US" sz="1600" dirty="0">
              <a:solidFill>
                <a:srgbClr val="000000"/>
              </a:solidFill>
              <a:latin typeface="Palatino" pitchFamily="34" charset="0"/>
              <a:ea typeface="Palatino" pitchFamily="34" charset="-122"/>
              <a:cs typeface="Palatino"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44311-A0D8-DCB3-96D5-94834DF3936C}"/>
            </a:ext>
          </a:extLst>
        </p:cNvPr>
        <p:cNvGrpSpPr/>
        <p:nvPr/>
      </p:nvGrpSpPr>
      <p:grpSpPr>
        <a:xfrm>
          <a:off x="0" y="0"/>
          <a:ext cx="0" cy="0"/>
          <a:chOff x="0" y="0"/>
          <a:chExt cx="0" cy="0"/>
        </a:xfrm>
      </p:grpSpPr>
      <p:pic>
        <p:nvPicPr>
          <p:cNvPr id="2" name="Image 0" descr="https://static-lib.s3.amazonaws.com/aiCollectionProd/static/pptx/08/stone-layout-2-0.png">
            <a:extLst>
              <a:ext uri="{FF2B5EF4-FFF2-40B4-BE49-F238E27FC236}">
                <a16:creationId xmlns:a16="http://schemas.microsoft.com/office/drawing/2014/main" id="{25A59ABB-B8A8-F47F-7293-7EA0FE365CA2}"/>
              </a:ext>
            </a:extLst>
          </p:cNvPr>
          <p:cNvPicPr>
            <a:picLocks noChangeAspect="1"/>
          </p:cNvPicPr>
          <p:nvPr/>
        </p:nvPicPr>
        <p:blipFill>
          <a:blip r:embed="rId3"/>
          <a:stretch>
            <a:fillRect/>
          </a:stretch>
        </p:blipFill>
        <p:spPr>
          <a:xfrm>
            <a:off x="0" y="0"/>
            <a:ext cx="4352544" cy="8229600"/>
          </a:xfrm>
          <a:prstGeom prst="rect">
            <a:avLst/>
          </a:prstGeom>
        </p:spPr>
      </p:pic>
      <p:sp>
        <p:nvSpPr>
          <p:cNvPr id="5" name="Text 2">
            <a:extLst>
              <a:ext uri="{FF2B5EF4-FFF2-40B4-BE49-F238E27FC236}">
                <a16:creationId xmlns:a16="http://schemas.microsoft.com/office/drawing/2014/main" id="{53E26E91-4EB7-69A4-43A4-3A867443CA26}"/>
              </a:ext>
            </a:extLst>
          </p:cNvPr>
          <p:cNvSpPr/>
          <p:nvPr/>
        </p:nvSpPr>
        <p:spPr>
          <a:xfrm>
            <a:off x="5102352" y="1865376"/>
            <a:ext cx="8732520" cy="896112"/>
          </a:xfrm>
          <a:prstGeom prst="rect">
            <a:avLst/>
          </a:prstGeom>
          <a:noFill/>
          <a:ln/>
        </p:spPr>
        <p:txBody>
          <a:bodyPr wrap="square" rtlCol="0" anchor="ctr"/>
          <a:lstStyle/>
          <a:p>
            <a:pPr marL="0" indent="0" algn="l">
              <a:buNone/>
            </a:pPr>
            <a:r>
              <a:rPr lang="en-US" sz="2400" b="1" dirty="0">
                <a:solidFill>
                  <a:srgbClr val="000000"/>
                </a:solidFill>
                <a:latin typeface="Palatino" pitchFamily="34" charset="0"/>
                <a:ea typeface="Palatino" pitchFamily="34" charset="-122"/>
                <a:cs typeface="Palatino" pitchFamily="34" charset="-120"/>
              </a:rPr>
              <a:t>Conclusion</a:t>
            </a:r>
            <a:endParaRPr lang="en-US" sz="2400" dirty="0"/>
          </a:p>
        </p:txBody>
      </p:sp>
      <p:sp>
        <p:nvSpPr>
          <p:cNvPr id="7" name="Text 4">
            <a:extLst>
              <a:ext uri="{FF2B5EF4-FFF2-40B4-BE49-F238E27FC236}">
                <a16:creationId xmlns:a16="http://schemas.microsoft.com/office/drawing/2014/main" id="{5F7C3C73-A2DE-3EC7-D1D2-DA313B7C6DED}"/>
              </a:ext>
            </a:extLst>
          </p:cNvPr>
          <p:cNvSpPr/>
          <p:nvPr/>
        </p:nvSpPr>
        <p:spPr>
          <a:xfrm>
            <a:off x="5102352" y="3373374"/>
            <a:ext cx="8174736" cy="1579626"/>
          </a:xfrm>
          <a:prstGeom prst="rect">
            <a:avLst/>
          </a:prstGeom>
          <a:noFill/>
          <a:ln/>
        </p:spPr>
        <p:txBody>
          <a:bodyPr wrap="square" rtlCol="0" anchor="t"/>
          <a:lstStyle/>
          <a:p>
            <a:pPr marL="0" indent="0" algn="l">
              <a:buNone/>
            </a:pPr>
            <a:r>
              <a:rPr lang="fr-FR" sz="1600" dirty="0">
                <a:solidFill>
                  <a:srgbClr val="000000"/>
                </a:solidFill>
                <a:latin typeface="Palatino" pitchFamily="34" charset="0"/>
                <a:ea typeface="Palatino" pitchFamily="34" charset="-122"/>
                <a:cs typeface="Palatino" pitchFamily="34" charset="-120"/>
              </a:rPr>
              <a:t>Ce projet nous a permis d'acquérir des compétences pratiques dans l'hébergement d'applications, la gestion de bases de données, l'intégration d'APIs, et la mise en place de systèmes de paiement. L'utilisation de GitHub, Firebase, Stripe, et d'autres technologies a été essentielle pour le succès de ce projet.</a:t>
            </a:r>
            <a:endParaRPr lang="en-US" sz="1600" dirty="0"/>
          </a:p>
        </p:txBody>
      </p:sp>
    </p:spTree>
    <p:extLst>
      <p:ext uri="{BB962C8B-B14F-4D97-AF65-F5344CB8AC3E}">
        <p14:creationId xmlns:p14="http://schemas.microsoft.com/office/powerpoint/2010/main" val="27653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https://static-lib.s3.amazonaws.com/aiCollectionProd/static/pptx/08/stone-layout-3_4-0.png"/>
          <p:cNvPicPr>
            <a:picLocks noChangeAspect="1"/>
          </p:cNvPicPr>
          <p:nvPr/>
        </p:nvPicPr>
        <p:blipFill>
          <a:blip r:embed="rId3"/>
          <a:stretch>
            <a:fillRect/>
          </a:stretch>
        </p:blipFill>
        <p:spPr>
          <a:xfrm>
            <a:off x="0" y="0"/>
            <a:ext cx="14630400" cy="1042416"/>
          </a:xfrm>
          <a:prstGeom prst="rect">
            <a:avLst/>
          </a:prstGeom>
        </p:spPr>
      </p:pic>
      <p:sp>
        <p:nvSpPr>
          <p:cNvPr id="3" name="Text 0"/>
          <p:cNvSpPr/>
          <p:nvPr/>
        </p:nvSpPr>
        <p:spPr>
          <a:xfrm>
            <a:off x="832104" y="1783080"/>
            <a:ext cx="12957048" cy="896112"/>
          </a:xfrm>
          <a:prstGeom prst="rect">
            <a:avLst/>
          </a:prstGeom>
          <a:noFill/>
          <a:ln/>
        </p:spPr>
        <p:txBody>
          <a:bodyPr wrap="square" rtlCol="0" anchor="ctr"/>
          <a:lstStyle/>
          <a:p>
            <a:pPr marL="0" indent="0" algn="l">
              <a:buNone/>
            </a:pPr>
            <a:r>
              <a:rPr lang="en-US" sz="2400" b="1" dirty="0">
                <a:solidFill>
                  <a:srgbClr val="000000"/>
                </a:solidFill>
                <a:latin typeface="Palatino" pitchFamily="34" charset="0"/>
                <a:ea typeface="Palatino" pitchFamily="34" charset="-122"/>
              </a:rPr>
              <a:t>Introduction</a:t>
            </a:r>
            <a:endParaRPr lang="en-US" sz="2400" dirty="0"/>
          </a:p>
        </p:txBody>
      </p:sp>
      <p:sp>
        <p:nvSpPr>
          <p:cNvPr id="5" name="Text 2"/>
          <p:cNvSpPr/>
          <p:nvPr/>
        </p:nvSpPr>
        <p:spPr>
          <a:xfrm>
            <a:off x="822960" y="3291841"/>
            <a:ext cx="11788140" cy="2258568"/>
          </a:xfrm>
          <a:prstGeom prst="rect">
            <a:avLst/>
          </a:prstGeom>
          <a:noFill/>
          <a:ln/>
        </p:spPr>
        <p:txBody>
          <a:bodyPr wrap="square" rtlCol="0" anchor="t"/>
          <a:lstStyle/>
          <a:p>
            <a:pPr marL="0" indent="0" algn="l">
              <a:buNone/>
            </a:pPr>
            <a:r>
              <a:rPr lang="fr-FR" sz="1600" dirty="0"/>
              <a:t>Ce rapport présente les différentes étapes de notre projet, qui consiste à héberger une application sur GitHub, à créer une base de données sur Firebase, à intégrer un formulaire de contact, à utiliser l'API WhatsApp, à configurer un compte Stripe pour les paiements, à intégrer une API météo, et à envoyer des notifications sur un téléphone.</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921F1-9B83-9A94-F058-D16ED43A9D8F}"/>
            </a:ext>
          </a:extLst>
        </p:cNvPr>
        <p:cNvGrpSpPr/>
        <p:nvPr/>
      </p:nvGrpSpPr>
      <p:grpSpPr>
        <a:xfrm>
          <a:off x="0" y="0"/>
          <a:ext cx="0" cy="0"/>
          <a:chOff x="0" y="0"/>
          <a:chExt cx="0" cy="0"/>
        </a:xfrm>
      </p:grpSpPr>
      <p:pic>
        <p:nvPicPr>
          <p:cNvPr id="2" name="Image 0" descr="https://static-lib.s3.amazonaws.com/aiCollectionProd/static/pptx/08/stone-layout-3_4-0.png">
            <a:extLst>
              <a:ext uri="{FF2B5EF4-FFF2-40B4-BE49-F238E27FC236}">
                <a16:creationId xmlns:a16="http://schemas.microsoft.com/office/drawing/2014/main" id="{67095BD1-F5F4-0860-1B5D-9CE24683244C}"/>
              </a:ext>
            </a:extLst>
          </p:cNvPr>
          <p:cNvPicPr>
            <a:picLocks noChangeAspect="1"/>
          </p:cNvPicPr>
          <p:nvPr/>
        </p:nvPicPr>
        <p:blipFill>
          <a:blip r:embed="rId3"/>
          <a:stretch>
            <a:fillRect/>
          </a:stretch>
        </p:blipFill>
        <p:spPr>
          <a:xfrm>
            <a:off x="0" y="0"/>
            <a:ext cx="14630400" cy="1042416"/>
          </a:xfrm>
          <a:prstGeom prst="rect">
            <a:avLst/>
          </a:prstGeom>
        </p:spPr>
      </p:pic>
      <p:sp>
        <p:nvSpPr>
          <p:cNvPr id="3" name="Text 0">
            <a:extLst>
              <a:ext uri="{FF2B5EF4-FFF2-40B4-BE49-F238E27FC236}">
                <a16:creationId xmlns:a16="http://schemas.microsoft.com/office/drawing/2014/main" id="{4A1E43AA-CB2E-D976-7145-0DC31DF8BAEC}"/>
              </a:ext>
            </a:extLst>
          </p:cNvPr>
          <p:cNvSpPr/>
          <p:nvPr/>
        </p:nvSpPr>
        <p:spPr>
          <a:xfrm>
            <a:off x="617220" y="2029968"/>
            <a:ext cx="12957048" cy="896112"/>
          </a:xfrm>
          <a:prstGeom prst="rect">
            <a:avLst/>
          </a:prstGeom>
          <a:noFill/>
          <a:ln/>
        </p:spPr>
        <p:txBody>
          <a:bodyPr wrap="square" rtlCol="0" anchor="ctr"/>
          <a:lstStyle/>
          <a:p>
            <a:pPr marL="0" indent="0" algn="l">
              <a:buNone/>
            </a:pPr>
            <a:r>
              <a:rPr lang="en-US" sz="2400" b="1" dirty="0">
                <a:solidFill>
                  <a:srgbClr val="000000"/>
                </a:solidFill>
                <a:latin typeface="Palatino" pitchFamily="34" charset="0"/>
                <a:ea typeface="Palatino" pitchFamily="34" charset="-122"/>
                <a:cs typeface="Palatino" pitchFamily="34" charset="-120"/>
              </a:rPr>
              <a:t>Hébergement sur GitHub</a:t>
            </a:r>
            <a:endParaRPr lang="en-US" sz="2400" dirty="0"/>
          </a:p>
        </p:txBody>
      </p:sp>
      <p:sp>
        <p:nvSpPr>
          <p:cNvPr id="5" name="Text 2">
            <a:extLst>
              <a:ext uri="{FF2B5EF4-FFF2-40B4-BE49-F238E27FC236}">
                <a16:creationId xmlns:a16="http://schemas.microsoft.com/office/drawing/2014/main" id="{E04E741D-5BE0-1AA5-DB58-8B6BF913D112}"/>
              </a:ext>
            </a:extLst>
          </p:cNvPr>
          <p:cNvSpPr/>
          <p:nvPr/>
        </p:nvSpPr>
        <p:spPr>
          <a:xfrm>
            <a:off x="683514" y="3218688"/>
            <a:ext cx="8803386" cy="1463040"/>
          </a:xfrm>
          <a:prstGeom prst="rect">
            <a:avLst/>
          </a:prstGeom>
          <a:noFill/>
          <a:ln/>
        </p:spPr>
        <p:txBody>
          <a:bodyPr wrap="square" rtlCol="0" anchor="t"/>
          <a:lstStyle/>
          <a:p>
            <a:pPr marL="0" indent="0" algn="l">
              <a:buNone/>
            </a:pPr>
            <a:r>
              <a:rPr lang="fr-FR" sz="1600" dirty="0">
                <a:solidFill>
                  <a:srgbClr val="000000"/>
                </a:solidFill>
                <a:latin typeface="Palatino" pitchFamily="34" charset="0"/>
                <a:ea typeface="Palatino" pitchFamily="34" charset="-122"/>
                <a:cs typeface="Palatino" pitchFamily="34" charset="-120"/>
              </a:rPr>
              <a:t>Nous avons hébergé notre projet sur GitHub, ce qui nous permettent de gérer le code source de manière efficace et de collaborer avec d'autres développeurs. GitHub offre également des fonctionnalités de versioning, ce qui facilite le suivi des modifications apportées au projet.</a:t>
            </a:r>
            <a:endParaRPr lang="en-US" sz="1600" dirty="0"/>
          </a:p>
        </p:txBody>
      </p:sp>
    </p:spTree>
    <p:extLst>
      <p:ext uri="{BB962C8B-B14F-4D97-AF65-F5344CB8AC3E}">
        <p14:creationId xmlns:p14="http://schemas.microsoft.com/office/powerpoint/2010/main" val="66425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https://static-lib.s3.amazonaws.com/aiCollectionProd/static/pptx/08/stone-layout-2-0.png"/>
          <p:cNvPicPr>
            <a:picLocks noChangeAspect="1"/>
          </p:cNvPicPr>
          <p:nvPr/>
        </p:nvPicPr>
        <p:blipFill>
          <a:blip r:embed="rId3"/>
          <a:stretch>
            <a:fillRect/>
          </a:stretch>
        </p:blipFill>
        <p:spPr>
          <a:xfrm>
            <a:off x="10277856" y="0"/>
            <a:ext cx="4352544" cy="8229600"/>
          </a:xfrm>
          <a:prstGeom prst="rect">
            <a:avLst/>
          </a:prstGeom>
        </p:spPr>
      </p:pic>
      <p:sp>
        <p:nvSpPr>
          <p:cNvPr id="3" name="Text 0"/>
          <p:cNvSpPr/>
          <p:nvPr/>
        </p:nvSpPr>
        <p:spPr>
          <a:xfrm>
            <a:off x="722376" y="2487168"/>
            <a:ext cx="8814816" cy="896112"/>
          </a:xfrm>
          <a:prstGeom prst="rect">
            <a:avLst/>
          </a:prstGeom>
          <a:noFill/>
          <a:ln/>
        </p:spPr>
        <p:txBody>
          <a:bodyPr wrap="square" rtlCol="0" anchor="ctr"/>
          <a:lstStyle/>
          <a:p>
            <a:pPr marL="0" indent="0" algn="l">
              <a:buNone/>
            </a:pPr>
            <a:r>
              <a:rPr lang="en-US" sz="2400" b="1" dirty="0">
                <a:solidFill>
                  <a:srgbClr val="000000"/>
                </a:solidFill>
                <a:latin typeface="Palatino" pitchFamily="34" charset="0"/>
                <a:ea typeface="Palatino" pitchFamily="34" charset="-122"/>
                <a:cs typeface="Palatino" pitchFamily="34" charset="-120"/>
              </a:rPr>
              <a:t>Création d'une base de données sur Firebase</a:t>
            </a:r>
            <a:endParaRPr lang="en-US" sz="2400" dirty="0"/>
          </a:p>
        </p:txBody>
      </p:sp>
      <p:sp>
        <p:nvSpPr>
          <p:cNvPr id="5" name="Text 2"/>
          <p:cNvSpPr/>
          <p:nvPr/>
        </p:nvSpPr>
        <p:spPr>
          <a:xfrm>
            <a:off x="722376" y="4133088"/>
            <a:ext cx="7392924" cy="1905762"/>
          </a:xfrm>
          <a:prstGeom prst="rect">
            <a:avLst/>
          </a:prstGeom>
          <a:noFill/>
          <a:ln/>
        </p:spPr>
        <p:txBody>
          <a:bodyPr wrap="square" rtlCol="0" anchor="t"/>
          <a:lstStyle/>
          <a:p>
            <a:pPr marL="0" indent="0" algn="l">
              <a:buNone/>
            </a:pPr>
            <a:r>
              <a:rPr lang="fr-FR" sz="1600" dirty="0">
                <a:solidFill>
                  <a:srgbClr val="000000"/>
                </a:solidFill>
                <a:latin typeface="Palatino" pitchFamily="34" charset="0"/>
                <a:ea typeface="Palatino" pitchFamily="34" charset="-122"/>
                <a:cs typeface="Palatino" pitchFamily="34" charset="-120"/>
              </a:rPr>
              <a:t>Pour stocker les données de notre application, on a créé une base de données sur Firebase. Firebase est une plateforme de développement d'applications qui offre des services de base de données en temps réel, ce qui est idéal pour les applications nécessitant une synchronisation instantanée des données. Nous avons configuré la base de données pour qu'elle puisse recevoir des données du formulaire de contact.</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https://static-lib.s3.amazonaws.com/aiCollectionProd/static/pptx/08/stone-layout-2-0.png"/>
          <p:cNvPicPr>
            <a:picLocks noChangeAspect="1"/>
          </p:cNvPicPr>
          <p:nvPr/>
        </p:nvPicPr>
        <p:blipFill>
          <a:blip r:embed="rId3"/>
          <a:stretch>
            <a:fillRect/>
          </a:stretch>
        </p:blipFill>
        <p:spPr>
          <a:xfrm>
            <a:off x="0" y="0"/>
            <a:ext cx="4352544" cy="8229600"/>
          </a:xfrm>
          <a:prstGeom prst="rect">
            <a:avLst/>
          </a:prstGeom>
        </p:spPr>
      </p:pic>
      <p:pic>
        <p:nvPicPr>
          <p:cNvPr id="3" name="Image 1" descr="https://static-lib.s3.amazonaws.com/aiCollectionProd/static/pptx/08/black-layout-blue-star.png"/>
          <p:cNvPicPr>
            <a:picLocks noChangeAspect="1"/>
          </p:cNvPicPr>
          <p:nvPr/>
        </p:nvPicPr>
        <p:blipFill>
          <a:blip r:embed="rId4"/>
          <a:stretch>
            <a:fillRect/>
          </a:stretch>
        </p:blipFill>
        <p:spPr>
          <a:xfrm>
            <a:off x="5138928" y="3337560"/>
            <a:ext cx="301752" cy="301752"/>
          </a:xfrm>
          <a:prstGeom prst="rect">
            <a:avLst/>
          </a:prstGeom>
        </p:spPr>
      </p:pic>
      <p:sp>
        <p:nvSpPr>
          <p:cNvPr id="5" name="Text 0"/>
          <p:cNvSpPr/>
          <p:nvPr/>
        </p:nvSpPr>
        <p:spPr>
          <a:xfrm>
            <a:off x="5038344" y="2267712"/>
            <a:ext cx="8641080" cy="896112"/>
          </a:xfrm>
          <a:prstGeom prst="rect">
            <a:avLst/>
          </a:prstGeom>
          <a:noFill/>
          <a:ln/>
        </p:spPr>
        <p:txBody>
          <a:bodyPr wrap="square" rtlCol="0" anchor="ctr"/>
          <a:lstStyle/>
          <a:p>
            <a:pPr marL="0" indent="0" algn="l">
              <a:buNone/>
            </a:pPr>
            <a:r>
              <a:rPr lang="en-US" sz="2400" b="1" dirty="0">
                <a:solidFill>
                  <a:srgbClr val="000000"/>
                </a:solidFill>
                <a:latin typeface="Palatino" pitchFamily="34" charset="0"/>
                <a:ea typeface="Palatino" pitchFamily="34" charset="-122"/>
                <a:cs typeface="Palatino" pitchFamily="34" charset="-120"/>
              </a:rPr>
              <a:t>Intégration d'un formulaire de contact</a:t>
            </a:r>
            <a:endParaRPr lang="en-US" sz="2400" dirty="0"/>
          </a:p>
        </p:txBody>
      </p:sp>
      <p:sp>
        <p:nvSpPr>
          <p:cNvPr id="7" name="Text 2"/>
          <p:cNvSpPr/>
          <p:nvPr/>
        </p:nvSpPr>
        <p:spPr>
          <a:xfrm>
            <a:off x="4960620" y="3813048"/>
            <a:ext cx="7421880" cy="2054352"/>
          </a:xfrm>
          <a:prstGeom prst="rect">
            <a:avLst/>
          </a:prstGeom>
          <a:noFill/>
          <a:ln/>
        </p:spPr>
        <p:txBody>
          <a:bodyPr wrap="square" rtlCol="0" anchor="t"/>
          <a:lstStyle/>
          <a:p>
            <a:pPr marL="0" indent="0" algn="l">
              <a:buNone/>
            </a:pPr>
            <a:r>
              <a:rPr lang="fr-FR" sz="1600" dirty="0">
                <a:solidFill>
                  <a:srgbClr val="000000"/>
                </a:solidFill>
                <a:latin typeface="Palatino" pitchFamily="34" charset="0"/>
                <a:ea typeface="Palatino" pitchFamily="34" charset="-122"/>
                <a:cs typeface="Palatino" pitchFamily="34" charset="-120"/>
              </a:rPr>
              <a:t>Nous avons connecté le formulaire de contact de notre application à la base de données Firebase. Lorsqu'un utilisateur soumet le formulaire, les données sont automatiquement insérées dans la base de données. Cela permet de conserver un enregistrement des demandes de contact et de faciliter la gestion des interactions avec les utilisateurs.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https://static-lib.s3.amazonaws.com/aiCollectionProd/static/pptx/08/stone-layout-2-0.png"/>
          <p:cNvPicPr>
            <a:picLocks noChangeAspect="1"/>
          </p:cNvPicPr>
          <p:nvPr/>
        </p:nvPicPr>
        <p:blipFill>
          <a:blip r:embed="rId3"/>
          <a:stretch>
            <a:fillRect/>
          </a:stretch>
        </p:blipFill>
        <p:spPr>
          <a:xfrm>
            <a:off x="0" y="0"/>
            <a:ext cx="4352544" cy="8229600"/>
          </a:xfrm>
          <a:prstGeom prst="rect">
            <a:avLst/>
          </a:prstGeom>
        </p:spPr>
      </p:pic>
      <p:sp>
        <p:nvSpPr>
          <p:cNvPr id="5" name="Text 2"/>
          <p:cNvSpPr/>
          <p:nvPr/>
        </p:nvSpPr>
        <p:spPr>
          <a:xfrm>
            <a:off x="5102352" y="1865376"/>
            <a:ext cx="8732520" cy="896112"/>
          </a:xfrm>
          <a:prstGeom prst="rect">
            <a:avLst/>
          </a:prstGeom>
          <a:noFill/>
          <a:ln/>
        </p:spPr>
        <p:txBody>
          <a:bodyPr wrap="square" rtlCol="0" anchor="ctr"/>
          <a:lstStyle/>
          <a:p>
            <a:pPr marL="0" indent="0" algn="l">
              <a:buNone/>
            </a:pPr>
            <a:r>
              <a:rPr lang="en-US" sz="2400" b="1" dirty="0">
                <a:solidFill>
                  <a:srgbClr val="000000"/>
                </a:solidFill>
                <a:latin typeface="Palatino" pitchFamily="34" charset="0"/>
                <a:ea typeface="Palatino" pitchFamily="34" charset="-122"/>
                <a:cs typeface="Palatino" pitchFamily="34" charset="-120"/>
              </a:rPr>
              <a:t>Utilisation de l'API WhatsApp</a:t>
            </a:r>
            <a:endParaRPr lang="en-US" sz="2400" dirty="0"/>
          </a:p>
        </p:txBody>
      </p:sp>
      <p:sp>
        <p:nvSpPr>
          <p:cNvPr id="7" name="Text 4"/>
          <p:cNvSpPr/>
          <p:nvPr/>
        </p:nvSpPr>
        <p:spPr>
          <a:xfrm>
            <a:off x="5381244" y="2880360"/>
            <a:ext cx="8174736" cy="1783080"/>
          </a:xfrm>
          <a:prstGeom prst="rect">
            <a:avLst/>
          </a:prstGeom>
          <a:noFill/>
          <a:ln/>
        </p:spPr>
        <p:txBody>
          <a:bodyPr wrap="square" rtlCol="0" anchor="t"/>
          <a:lstStyle/>
          <a:p>
            <a:pPr marL="0" indent="0" algn="l">
              <a:buNone/>
            </a:pPr>
            <a:r>
              <a:rPr lang="fr-FR" sz="1600" dirty="0">
                <a:solidFill>
                  <a:srgbClr val="000000"/>
                </a:solidFill>
                <a:latin typeface="Palatino" pitchFamily="34" charset="0"/>
                <a:ea typeface="Palatino" pitchFamily="34" charset="-122"/>
                <a:cs typeface="Palatino" pitchFamily="34" charset="-120"/>
              </a:rPr>
              <a:t>Pour améliorer la communication avec les utilisateurs, on a intégré l'API WhatsApp dans notre plateforme. Cela permet d'envoyer des messages directement via WhatsApp, offrant ainsi une méthode de contact rapide et efficace. L'intégration de cette API a été réalisée en suivant la documentation officielle de WhatsApp, ce qui a facilité le processus.</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https://static-lib.s3.amazonaws.com/aiCollectionProd/static/pptx/08/stone-layout-2-0.png"/>
          <p:cNvPicPr>
            <a:picLocks noChangeAspect="1"/>
          </p:cNvPicPr>
          <p:nvPr/>
        </p:nvPicPr>
        <p:blipFill>
          <a:blip r:embed="rId3"/>
          <a:stretch>
            <a:fillRect/>
          </a:stretch>
        </p:blipFill>
        <p:spPr>
          <a:xfrm>
            <a:off x="10277856" y="0"/>
            <a:ext cx="4352544" cy="8229600"/>
          </a:xfrm>
          <a:prstGeom prst="rect">
            <a:avLst/>
          </a:prstGeom>
        </p:spPr>
      </p:pic>
      <p:sp>
        <p:nvSpPr>
          <p:cNvPr id="3" name="Text 0"/>
          <p:cNvSpPr/>
          <p:nvPr/>
        </p:nvSpPr>
        <p:spPr>
          <a:xfrm>
            <a:off x="722376" y="2487168"/>
            <a:ext cx="8814816" cy="896112"/>
          </a:xfrm>
          <a:prstGeom prst="rect">
            <a:avLst/>
          </a:prstGeom>
          <a:noFill/>
          <a:ln/>
        </p:spPr>
        <p:txBody>
          <a:bodyPr wrap="square" rtlCol="0" anchor="ctr"/>
          <a:lstStyle/>
          <a:p>
            <a:pPr marL="0" indent="0" algn="l">
              <a:buNone/>
            </a:pPr>
            <a:r>
              <a:rPr lang="en-US" sz="2400" b="1" dirty="0">
                <a:solidFill>
                  <a:srgbClr val="000000"/>
                </a:solidFill>
                <a:latin typeface="Palatino" pitchFamily="34" charset="0"/>
                <a:ea typeface="Palatino" pitchFamily="34" charset="-122"/>
                <a:cs typeface="Palatino" pitchFamily="34" charset="-120"/>
              </a:rPr>
              <a:t>Configuration d'un compte Stripe pour les paiements</a:t>
            </a:r>
            <a:endParaRPr lang="en-US" sz="2400" dirty="0"/>
          </a:p>
        </p:txBody>
      </p:sp>
      <p:sp>
        <p:nvSpPr>
          <p:cNvPr id="5" name="Text 2"/>
          <p:cNvSpPr/>
          <p:nvPr/>
        </p:nvSpPr>
        <p:spPr>
          <a:xfrm>
            <a:off x="722376" y="3383280"/>
            <a:ext cx="7659624" cy="1618488"/>
          </a:xfrm>
          <a:prstGeom prst="rect">
            <a:avLst/>
          </a:prstGeom>
          <a:noFill/>
          <a:ln/>
        </p:spPr>
        <p:txBody>
          <a:bodyPr wrap="square" rtlCol="0" anchor="t"/>
          <a:lstStyle/>
          <a:p>
            <a:pPr marL="0" indent="0" algn="l">
              <a:buNone/>
            </a:pPr>
            <a:r>
              <a:rPr lang="fr-FR" sz="1600" dirty="0">
                <a:solidFill>
                  <a:srgbClr val="000000"/>
                </a:solidFill>
                <a:latin typeface="Palatino" pitchFamily="34" charset="0"/>
                <a:ea typeface="Palatino" pitchFamily="34" charset="-122"/>
                <a:cs typeface="Palatino" pitchFamily="34" charset="-120"/>
              </a:rPr>
              <a:t>On a créé un compte sur Stripe pour gérer les paiements en ligne. Stripe propose une API robuste qui permet d'intégrer facilement des formulaires de paiement dans les applications. Nous avons utilisé l'exemple de code fourni par Stripe pour configurer le formulaire de paiement, ce qui permet aux utilisateurs de réaliser des transactions en toute sécurité</a:t>
            </a:r>
            <a:r>
              <a:rPr lang="en-US" sz="1600" dirty="0">
                <a:solidFill>
                  <a:srgbClr val="000000"/>
                </a:solidFill>
                <a:latin typeface="Palatino" pitchFamily="34" charset="0"/>
                <a:ea typeface="Palatino" pitchFamily="34" charset="-122"/>
                <a:cs typeface="Palatino" pitchFamily="34" charset="-120"/>
              </a:rPr>
              <a:t>.</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https://static-lib.s3.amazonaws.com/aiCollectionProd/static/pptx/08/stone-layout-2-0.png"/>
          <p:cNvPicPr>
            <a:picLocks noChangeAspect="1"/>
          </p:cNvPicPr>
          <p:nvPr/>
        </p:nvPicPr>
        <p:blipFill>
          <a:blip r:embed="rId3"/>
          <a:stretch>
            <a:fillRect/>
          </a:stretch>
        </p:blipFill>
        <p:spPr>
          <a:xfrm>
            <a:off x="0" y="0"/>
            <a:ext cx="4352544" cy="8229600"/>
          </a:xfrm>
          <a:prstGeom prst="rect">
            <a:avLst/>
          </a:prstGeom>
        </p:spPr>
      </p:pic>
      <p:sp>
        <p:nvSpPr>
          <p:cNvPr id="5" name="Text 2"/>
          <p:cNvSpPr/>
          <p:nvPr/>
        </p:nvSpPr>
        <p:spPr>
          <a:xfrm>
            <a:off x="5102352" y="1865376"/>
            <a:ext cx="8732520" cy="896112"/>
          </a:xfrm>
          <a:prstGeom prst="rect">
            <a:avLst/>
          </a:prstGeom>
          <a:noFill/>
          <a:ln/>
        </p:spPr>
        <p:txBody>
          <a:bodyPr wrap="square" rtlCol="0" anchor="ctr"/>
          <a:lstStyle/>
          <a:p>
            <a:pPr marL="0" indent="0" algn="l">
              <a:buNone/>
            </a:pPr>
            <a:r>
              <a:rPr lang="en-US" sz="2400" b="1" dirty="0">
                <a:solidFill>
                  <a:srgbClr val="000000"/>
                </a:solidFill>
                <a:latin typeface="Palatino" pitchFamily="34" charset="0"/>
                <a:ea typeface="Palatino" pitchFamily="34" charset="-122"/>
                <a:cs typeface="Palatino" pitchFamily="34" charset="-120"/>
              </a:rPr>
              <a:t>Intégration d'une API météo</a:t>
            </a:r>
            <a:endParaRPr lang="en-US" sz="2400" dirty="0"/>
          </a:p>
        </p:txBody>
      </p:sp>
      <p:sp>
        <p:nvSpPr>
          <p:cNvPr id="7" name="Text 4"/>
          <p:cNvSpPr/>
          <p:nvPr/>
        </p:nvSpPr>
        <p:spPr>
          <a:xfrm>
            <a:off x="5102352" y="2990850"/>
            <a:ext cx="8732520" cy="1524000"/>
          </a:xfrm>
          <a:prstGeom prst="rect">
            <a:avLst/>
          </a:prstGeom>
          <a:noFill/>
          <a:ln/>
        </p:spPr>
        <p:txBody>
          <a:bodyPr wrap="square" rtlCol="0" anchor="t"/>
          <a:lstStyle/>
          <a:p>
            <a:pPr marL="0" indent="0" algn="l">
              <a:buNone/>
            </a:pPr>
            <a:r>
              <a:rPr lang="fr-FR" sz="1600" dirty="0">
                <a:solidFill>
                  <a:srgbClr val="000000"/>
                </a:solidFill>
                <a:latin typeface="Palatino" pitchFamily="34" charset="0"/>
                <a:ea typeface="Palatino" pitchFamily="34" charset="-122"/>
                <a:cs typeface="Palatino" pitchFamily="34" charset="-120"/>
              </a:rPr>
              <a:t>Pour fournir des informations météorologiques à nos utilisateurs, on a intégré une API météo dans notre plateforme. Cela permet d'afficher les conditions météorologiques actuelles et les prévisions directement sur l'application. Nous avons choisi une API qui offre des données précises et à jour, ce qui améliore l'expérience utilisateur.</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https://static-lib.s3.amazonaws.com/aiCollectionProd/static/pptx/08/stone-layout-2-0.png"/>
          <p:cNvPicPr>
            <a:picLocks noChangeAspect="1"/>
          </p:cNvPicPr>
          <p:nvPr/>
        </p:nvPicPr>
        <p:blipFill>
          <a:blip r:embed="rId3"/>
          <a:stretch>
            <a:fillRect/>
          </a:stretch>
        </p:blipFill>
        <p:spPr>
          <a:xfrm>
            <a:off x="0" y="0"/>
            <a:ext cx="4352544" cy="8229600"/>
          </a:xfrm>
          <a:prstGeom prst="rect">
            <a:avLst/>
          </a:prstGeom>
        </p:spPr>
      </p:pic>
      <p:sp>
        <p:nvSpPr>
          <p:cNvPr id="5" name="Text 2"/>
          <p:cNvSpPr/>
          <p:nvPr/>
        </p:nvSpPr>
        <p:spPr>
          <a:xfrm>
            <a:off x="5102352" y="1865376"/>
            <a:ext cx="8732520" cy="896112"/>
          </a:xfrm>
          <a:prstGeom prst="rect">
            <a:avLst/>
          </a:prstGeom>
          <a:noFill/>
          <a:ln/>
        </p:spPr>
        <p:txBody>
          <a:bodyPr wrap="square" rtlCol="0" anchor="ctr"/>
          <a:lstStyle/>
          <a:p>
            <a:pPr marL="0" indent="0" algn="l">
              <a:buNone/>
            </a:pPr>
            <a:r>
              <a:rPr lang="en-US" sz="2400" b="1" dirty="0">
                <a:solidFill>
                  <a:srgbClr val="000000"/>
                </a:solidFill>
                <a:latin typeface="Palatino" pitchFamily="34" charset="0"/>
                <a:ea typeface="Palatino" pitchFamily="34" charset="-122"/>
                <a:cs typeface="Palatino" pitchFamily="34" charset="-120"/>
              </a:rPr>
              <a:t>Envoi de notifications sur un téléphone</a:t>
            </a:r>
            <a:endParaRPr lang="en-US" sz="2400" dirty="0"/>
          </a:p>
        </p:txBody>
      </p:sp>
      <p:sp>
        <p:nvSpPr>
          <p:cNvPr id="7" name="Text 4"/>
          <p:cNvSpPr/>
          <p:nvPr/>
        </p:nvSpPr>
        <p:spPr>
          <a:xfrm>
            <a:off x="5102352" y="3373374"/>
            <a:ext cx="8174736" cy="1579626"/>
          </a:xfrm>
          <a:prstGeom prst="rect">
            <a:avLst/>
          </a:prstGeom>
          <a:noFill/>
          <a:ln/>
        </p:spPr>
        <p:txBody>
          <a:bodyPr wrap="square" rtlCol="0" anchor="t"/>
          <a:lstStyle/>
          <a:p>
            <a:pPr marL="0" indent="0" algn="l">
              <a:buNone/>
            </a:pPr>
            <a:r>
              <a:rPr lang="fr-FR" sz="1600" dirty="0">
                <a:solidFill>
                  <a:srgbClr val="000000"/>
                </a:solidFill>
                <a:latin typeface="Palatino" pitchFamily="34" charset="0"/>
                <a:ea typeface="Palatino" pitchFamily="34" charset="-122"/>
                <a:cs typeface="Palatino" pitchFamily="34" charset="-120"/>
              </a:rPr>
              <a:t>Enfin, nous avons mis en place un système d'envoi de notifications sur un téléphone à partir de la plateforme. Nous avons utilisé une API de notification qui permet d'envoyer des messages directement sur les appareils mobiles. Cela permet aux clients de nous fournir des feedbacks à travers cette fonctionnalité.</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572</Words>
  <Application>Microsoft Office PowerPoint</Application>
  <PresentationFormat>Personnalisé</PresentationFormat>
  <Paragraphs>33</Paragraphs>
  <Slides>10</Slides>
  <Notes>10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10</vt:i4>
      </vt:variant>
    </vt:vector>
  </HeadingPairs>
  <TitlesOfParts>
    <vt:vector size="13" baseType="lpstr">
      <vt:lpstr>Arial</vt:lpstr>
      <vt:lpstr>Palatino</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Rapport sur le projet  ## Introduction Ce rapport présente les différentes étapes de mon projet, qui consiste à héberger une application sur GitHub, à créer une base de données sur Firebase, à intégrer un formulaire de contact, à utiliser l'API WhatsApp, à configurer un compte Stripe pour les paiements, à intégrer une API météo, et à envoyer des notifications sur mon téléphone.  ## Hébergement sur GitHub J'ai hébergé mon projet sur GitHub, ce qui me permet de gérer le code source de manière efficace et de collaborer avec d'autres développeurs. GitHub offre également des fonctionnalités de versioning, ce qui facilite le suivi des modifications apportées au projet.  ## Création d'une base de données sur Firebase Pour stocker les données de mon application, j'ai créé une base de données sur Firebase. Firebase est une plateforme de développement d'applications qui offre des services de base de données en temps réel, ce qui est idéal pour les applications nécessitant une synchronisation i</dc:title>
  <dc:subject>PptxGenJS Presentation</dc:subject>
  <dc:creator>PptxGenJS</dc:creator>
  <cp:lastModifiedBy>Marie Ange Kanakimana</cp:lastModifiedBy>
  <cp:revision>2</cp:revision>
  <dcterms:created xsi:type="dcterms:W3CDTF">2024-12-06T13:41:09Z</dcterms:created>
  <dcterms:modified xsi:type="dcterms:W3CDTF">2024-12-06T14:32:56Z</dcterms:modified>
</cp:coreProperties>
</file>