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3" r:id="rId7"/>
    <p:sldId id="261" r:id="rId8"/>
    <p:sldId id="262" r:id="rId9"/>
    <p:sldId id="266" r:id="rId10"/>
    <p:sldId id="274" r:id="rId11"/>
    <p:sldId id="267" r:id="rId12"/>
    <p:sldId id="269" r:id="rId13"/>
    <p:sldId id="275" r:id="rId14"/>
    <p:sldId id="268" r:id="rId15"/>
    <p:sldId id="263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761DC-A6E0-46AD-8646-FDC1E57F03DA}" v="72" dt="2025-07-20T15:59:22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84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712" y="550396"/>
            <a:ext cx="7772400" cy="1470025"/>
          </a:xfrm>
        </p:spPr>
        <p:txBody>
          <a:bodyPr>
            <a:noAutofit/>
          </a:bodyPr>
          <a:lstStyle/>
          <a:p>
            <a:r>
              <a:rPr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Impact of Lifestyle on Quality of Life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512" y="2474260"/>
            <a:ext cx="6400800" cy="40445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sz="4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Project Presentation</a:t>
            </a:r>
          </a:p>
          <a:p>
            <a:endParaRPr lang="he-IL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af-ZA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Morjana Abu Saleh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Arial"/>
              </a:rPr>
              <a:t>L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Arial"/>
              </a:rPr>
              <a:t>aia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Arial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Arial"/>
              </a:rPr>
              <a:t>sweed</a:t>
            </a:r>
            <a:endParaRPr lang="he-IL" dirty="0">
              <a:solidFill>
                <a:schemeClr val="tx1">
                  <a:lumMod val="95000"/>
                  <a:lumOff val="5000"/>
                </a:schemeClr>
              </a:solidFill>
              <a:ea typeface="Calibri"/>
              <a:cs typeface="Arial"/>
            </a:endParaRPr>
          </a:p>
          <a:p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Tam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ir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Fuaz</a:t>
            </a:r>
            <a:endParaRPr lang="he-IL" dirty="0" err="1">
              <a:solidFill>
                <a:schemeClr val="tx1">
                  <a:lumMod val="95000"/>
                  <a:lumOff val="5000"/>
                </a:schemeClr>
              </a:solidFill>
              <a:ea typeface="Calibri"/>
              <a:cs typeface="Arial"/>
            </a:endParaRPr>
          </a:p>
          <a:p>
            <a:endParaRPr lang="he-IL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Analyst Course – 2025</a:t>
            </a:r>
            <a:endParaRPr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מציין מיקום תוכן 4" descr="תמונה שמכילה טקסט, צילום מסך, עלילה, קו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E5748419-9628-66D6-7E80-F8934EB3C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366" y="803524"/>
            <a:ext cx="6697267" cy="5250952"/>
          </a:xfrm>
        </p:spPr>
      </p:pic>
    </p:spTree>
    <p:extLst>
      <p:ext uri="{BB962C8B-B14F-4D97-AF65-F5344CB8AC3E}">
        <p14:creationId xmlns:p14="http://schemas.microsoft.com/office/powerpoint/2010/main" val="32199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1D70C7-3AE4-1C7C-E2C9-76006DEA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ea typeface="Calibri"/>
                <a:cs typeface="+mj-lt"/>
              </a:rPr>
              <a:t>Classification Results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C3B63D-A198-9637-D2FC-855ECE55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ea typeface="Calibri"/>
                <a:cs typeface="Arial"/>
              </a:rPr>
              <a:t>• Random Forest Classifier: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ea typeface="Calibri"/>
                <a:cs typeface="Arial"/>
              </a:rPr>
              <a:t> </a:t>
            </a:r>
            <a:r>
              <a:rPr lang="en-US" sz="2800" b="1" dirty="0">
                <a:solidFill>
                  <a:srgbClr val="7030A0"/>
                </a:solidFill>
                <a:ea typeface="Calibri"/>
                <a:cs typeface="Arial"/>
              </a:rPr>
              <a:t>Accuracy = 0.885 </a:t>
            </a:r>
            <a:r>
              <a:rPr lang="en-US" sz="2800" dirty="0">
                <a:solidFill>
                  <a:srgbClr val="002060"/>
                </a:solidFill>
                <a:ea typeface="Calibri"/>
                <a:cs typeface="Arial"/>
              </a:rPr>
              <a:t>,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a typeface="Calibri"/>
                <a:cs typeface="Arial"/>
              </a:rPr>
              <a:t>F1 = 0.89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ea typeface="Calibri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ea typeface="Calibri"/>
                <a:cs typeface="Arial"/>
              </a:rPr>
              <a:t>• </a:t>
            </a:r>
            <a:r>
              <a:rPr lang="en-US" sz="2800" dirty="0" err="1">
                <a:solidFill>
                  <a:srgbClr val="002060"/>
                </a:solidFill>
                <a:ea typeface="Calibri"/>
                <a:cs typeface="Arial"/>
              </a:rPr>
              <a:t>XGBoost</a:t>
            </a:r>
            <a:r>
              <a:rPr lang="en-US" sz="2800" dirty="0">
                <a:solidFill>
                  <a:srgbClr val="002060"/>
                </a:solidFill>
                <a:ea typeface="Calibri"/>
                <a:cs typeface="Arial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ea typeface="Calibri"/>
                <a:cs typeface="Arial"/>
              </a:rPr>
              <a:t> </a:t>
            </a:r>
            <a:r>
              <a:rPr lang="en-US" sz="2800" b="1" dirty="0">
                <a:solidFill>
                  <a:srgbClr val="7030A0"/>
                </a:solidFill>
                <a:ea typeface="Calibri"/>
                <a:cs typeface="Arial"/>
              </a:rPr>
              <a:t>Accuracy = 0.871 </a:t>
            </a:r>
            <a:r>
              <a:rPr lang="en-US" sz="2800" dirty="0">
                <a:solidFill>
                  <a:srgbClr val="002060"/>
                </a:solidFill>
                <a:ea typeface="Calibri"/>
                <a:cs typeface="Arial"/>
              </a:rPr>
              <a:t>,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a typeface="Calibri"/>
                <a:cs typeface="Arial"/>
              </a:rPr>
              <a:t>F1 = 0.87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ea typeface="Calibri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ea typeface="Calibri"/>
                <a:cs typeface="Arial"/>
              </a:rPr>
              <a:t>• No significant class imbalance found (ratio =1.81)</a:t>
            </a:r>
            <a:endParaRPr lang="he-IL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86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onfusion matrix&#10;&#10;AI-generated content may be incorrect.">
            <a:extLst>
              <a:ext uri="{FF2B5EF4-FFF2-40B4-BE49-F238E27FC236}">
                <a16:creationId xmlns:a16="http://schemas.microsoft.com/office/drawing/2014/main" id="{7B973EA0-70DF-28DB-93E1-94D394AD6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55" y="988486"/>
            <a:ext cx="5135890" cy="43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D8888-F305-CE25-724B-DF093A927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s with numbers and labels&#10;&#10;AI-generated content may be incorrect.">
            <a:extLst>
              <a:ext uri="{FF2B5EF4-FFF2-40B4-BE49-F238E27FC236}">
                <a16:creationId xmlns:a16="http://schemas.microsoft.com/office/drawing/2014/main" id="{BF27C3A2-4ECF-248C-A61C-100424D21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55" y="1239007"/>
            <a:ext cx="5135890" cy="43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6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B8E59F-F450-B383-9652-A5AD98FA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ea typeface="Calibri"/>
                <a:cs typeface="+mj-lt"/>
              </a:rPr>
              <a:t>Conclusion</a:t>
            </a:r>
            <a:endParaRPr lang="he-IL" b="1" dirty="0">
              <a:solidFill>
                <a:srgbClr val="00206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345FF8-12D1-11D2-0902-70A555E7F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ea typeface="Calibri"/>
                <a:cs typeface="Arial"/>
              </a:rPr>
              <a:t>• Lifestyle habits can predict work-life balance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ea typeface="Calibri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ea typeface="Calibri"/>
                <a:cs typeface="Arial"/>
              </a:rPr>
              <a:t>• Top performing models: Linear Regression &amp;Random Forest Classifier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ea typeface="Calibri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ea typeface="Calibri"/>
                <a:cs typeface="Arial"/>
              </a:rPr>
              <a:t>• Practical applications for individuals and organizations</a:t>
            </a:r>
            <a:endParaRPr lang="he-IL" sz="2800" dirty="0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2060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>
                <a:solidFill>
                  <a:srgbClr val="002060"/>
                </a:solidFill>
              </a:rPr>
              <a:t>Potential bias in self-reported data.</a:t>
            </a:r>
            <a:endParaRPr lang="he-IL" sz="2800" dirty="0">
              <a:solidFill>
                <a:srgbClr val="002060"/>
              </a:solidFill>
            </a:endParaRPr>
          </a:p>
          <a:p>
            <a:endParaRPr sz="2800" dirty="0">
              <a:solidFill>
                <a:srgbClr val="002060"/>
              </a:solidFill>
            </a:endParaRPr>
          </a:p>
          <a:p>
            <a:r>
              <a:rPr sz="2800" dirty="0">
                <a:solidFill>
                  <a:srgbClr val="002060"/>
                </a:solidFill>
              </a:rPr>
              <a:t>Correlation does not imply causation.</a:t>
            </a:r>
            <a:endParaRPr lang="he-IL" sz="2800" dirty="0">
              <a:solidFill>
                <a:srgbClr val="002060"/>
              </a:solidFill>
            </a:endParaRPr>
          </a:p>
          <a:p>
            <a:endParaRPr sz="2800" dirty="0">
              <a:solidFill>
                <a:srgbClr val="002060"/>
              </a:solidFill>
            </a:endParaRPr>
          </a:p>
          <a:p>
            <a:r>
              <a:rPr sz="2800" dirty="0">
                <a:solidFill>
                  <a:srgbClr val="002060"/>
                </a:solidFill>
              </a:rPr>
              <a:t>Not all lifestyle aspects represented equally.</a:t>
            </a:r>
            <a:endParaRPr lang="he-IL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sz="2800" dirty="0">
              <a:solidFill>
                <a:srgbClr val="002060"/>
              </a:solidFill>
            </a:endParaRPr>
          </a:p>
          <a:p>
            <a:r>
              <a:rPr sz="2800" dirty="0">
                <a:solidFill>
                  <a:srgbClr val="002060"/>
                </a:solidFill>
              </a:rPr>
              <a:t>Some models are complex and less interpretable.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2060"/>
                </a:solidFill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844"/>
            <a:ext cx="8229600" cy="4525963"/>
          </a:xfrm>
        </p:spPr>
        <p:txBody>
          <a:bodyPr>
            <a:normAutofit fontScale="92500"/>
          </a:bodyPr>
          <a:lstStyle/>
          <a:p>
            <a:endParaRPr dirty="0"/>
          </a:p>
          <a:p>
            <a:r>
              <a:rPr sz="2800" dirty="0">
                <a:solidFill>
                  <a:srgbClr val="002060"/>
                </a:solidFill>
              </a:rPr>
              <a:t>Collect more diverse and real-time data (e.g., wearables).</a:t>
            </a:r>
            <a:endParaRPr lang="en-US" sz="2800" dirty="0">
              <a:solidFill>
                <a:srgbClr val="002060"/>
              </a:solidFill>
            </a:endParaRPr>
          </a:p>
          <a:p>
            <a:endParaRPr sz="2800" dirty="0">
              <a:solidFill>
                <a:srgbClr val="002060"/>
              </a:solidFill>
            </a:endParaRPr>
          </a:p>
          <a:p>
            <a:r>
              <a:rPr sz="2800" dirty="0">
                <a:solidFill>
                  <a:srgbClr val="002060"/>
                </a:solidFill>
              </a:rPr>
              <a:t>Explore deep learning or ensemble methods.</a:t>
            </a:r>
            <a:endParaRPr lang="en-US" sz="2800" dirty="0">
              <a:solidFill>
                <a:srgbClr val="002060"/>
              </a:solidFill>
            </a:endParaRPr>
          </a:p>
          <a:p>
            <a:endParaRPr sz="2800" dirty="0">
              <a:solidFill>
                <a:srgbClr val="002060"/>
              </a:solidFill>
            </a:endParaRPr>
          </a:p>
          <a:p>
            <a:r>
              <a:rPr sz="2800" dirty="0">
                <a:solidFill>
                  <a:srgbClr val="002060"/>
                </a:solidFill>
              </a:rPr>
              <a:t>Build user-friendly dashboards for tracking well-being.</a:t>
            </a:r>
            <a:endParaRPr lang="en-US" sz="2800" dirty="0">
              <a:solidFill>
                <a:srgbClr val="002060"/>
              </a:solidFill>
            </a:endParaRPr>
          </a:p>
          <a:p>
            <a:endParaRPr sz="2800" dirty="0">
              <a:solidFill>
                <a:srgbClr val="002060"/>
              </a:solidFill>
            </a:endParaRPr>
          </a:p>
          <a:p>
            <a:r>
              <a:rPr sz="2800" dirty="0">
                <a:solidFill>
                  <a:srgbClr val="002060"/>
                </a:solidFill>
              </a:rPr>
              <a:t>Use A/B testing to validate intervention effectiveness.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Research Question &amp;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187"/>
            <a:ext cx="8229600" cy="4692976"/>
          </a:xfrm>
          <a:noFill/>
        </p:spPr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sz="2800" dirty="0">
                <a:solidFill>
                  <a:schemeClr val="tx2">
                    <a:lumMod val="50000"/>
                  </a:schemeClr>
                </a:solidFill>
              </a:rPr>
              <a:t>Research Question: </a:t>
            </a:r>
            <a:endParaRPr lang="he-IL" sz="2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sz="28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aspects of lifestyle influence Quality of Life?</a:t>
            </a:r>
          </a:p>
          <a:p>
            <a:pPr marL="0" indent="0">
              <a:buNone/>
            </a:pPr>
            <a:endParaRPr lang="he-IL" sz="2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sz="2800" dirty="0">
                <a:solidFill>
                  <a:schemeClr val="tx2">
                    <a:lumMod val="50000"/>
                  </a:schemeClr>
                </a:solidFill>
              </a:rPr>
              <a:t>Goal: To explore and predict how lifestyle factors affect Work-Life Balance.</a:t>
            </a:r>
          </a:p>
          <a:p>
            <a:pPr marL="0" indent="0">
              <a:buNone/>
            </a:pPr>
            <a:endParaRPr lang="he-IL" sz="2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sz="2800" dirty="0">
                <a:solidFill>
                  <a:schemeClr val="tx2">
                    <a:lumMod val="50000"/>
                  </a:schemeClr>
                </a:solidFill>
              </a:rPr>
              <a:t>Focus on health, productivity, and emotional well-being</a:t>
            </a:r>
            <a:r>
              <a:rPr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•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Calibri"/>
                <a:cs typeface="Calibri"/>
              </a:rPr>
              <a:t>15,972 observations</a:t>
            </a:r>
          </a:p>
          <a:p>
            <a:pPr marL="0" indent="0">
              <a:buNone/>
            </a:pPr>
            <a:endParaRPr lang="en-US" sz="2800" dirty="0">
              <a:solidFill>
                <a:schemeClr val="tx2">
                  <a:lumMod val="5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Calibri"/>
                <a:cs typeface="Calibri"/>
              </a:rPr>
              <a:t>• 24 initial features</a:t>
            </a:r>
          </a:p>
          <a:p>
            <a:pPr marL="0" indent="0">
              <a:buNone/>
            </a:pPr>
            <a:endParaRPr lang="en-US" sz="2800" dirty="0">
              <a:solidFill>
                <a:schemeClr val="tx2">
                  <a:lumMod val="5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Calibri"/>
                <a:cs typeface="Calibri"/>
              </a:rPr>
              <a:t>• No missing values</a:t>
            </a:r>
          </a:p>
          <a:p>
            <a:pPr marL="0" indent="0">
              <a:buNone/>
            </a:pPr>
            <a:endParaRPr lang="en-US" sz="2800" dirty="0">
              <a:solidFill>
                <a:schemeClr val="tx2">
                  <a:lumMod val="5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Calibri"/>
                <a:cs typeface="Calibri"/>
              </a:rPr>
              <a:t>• Numeric encoding for categorical variables</a:t>
            </a:r>
          </a:p>
          <a:p>
            <a:pPr marL="0" indent="0">
              <a:buNone/>
            </a:pPr>
            <a:endParaRPr lang="en-US" sz="2800" dirty="0">
              <a:solidFill>
                <a:schemeClr val="tx2">
                  <a:lumMod val="5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Calibri"/>
                <a:cs typeface="Calibri"/>
              </a:rPr>
              <a:t>• Selected 11 features with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Calibri"/>
                <a:cs typeface="Calibri"/>
              </a:rPr>
              <a:t>Pearsoncorrelation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Calibri"/>
                <a:cs typeface="Calibri"/>
              </a:rPr>
              <a:t> ≥ 0.45</a:t>
            </a:r>
            <a:endParaRPr sz="2800" dirty="0">
              <a:solidFill>
                <a:schemeClr val="tx2">
                  <a:lumMod val="50000"/>
                </a:schemeClr>
              </a:solidFill>
            </a:endParaRPr>
          </a:p>
          <a:p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מציין מיקום תוכן 7" descr="תמונה שמכילה טקסט, צילום מסך, קו, מקביל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7C2CBBC6-104C-209A-DC71-4CBCDFA88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830" y="912996"/>
            <a:ext cx="8033128" cy="4819877"/>
          </a:xfrm>
        </p:spPr>
      </p:pic>
    </p:spTree>
    <p:extLst>
      <p:ext uri="{BB962C8B-B14F-4D97-AF65-F5344CB8AC3E}">
        <p14:creationId xmlns:p14="http://schemas.microsoft.com/office/powerpoint/2010/main" val="41436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Literature Review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927"/>
            <a:ext cx="8229600" cy="4818236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sz="2800" dirty="0">
                <a:solidFill>
                  <a:schemeClr val="tx2">
                    <a:lumMod val="50000"/>
                  </a:schemeClr>
                </a:solidFill>
              </a:rPr>
              <a:t>5 research articles reviewed on lifestyle and quality of life.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sz="2800" dirty="0">
                <a:solidFill>
                  <a:schemeClr val="tx2">
                    <a:lumMod val="50000"/>
                  </a:schemeClr>
                </a:solidFill>
              </a:rPr>
              <a:t>Findings support strong links between physical/mental habits and well-being.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sz="2800" dirty="0">
                <a:solidFill>
                  <a:schemeClr val="tx2">
                    <a:lumMod val="50000"/>
                  </a:schemeClr>
                </a:solidFill>
              </a:rPr>
              <a:t>Limitations include narrow samples and subjective self-reports.</a:t>
            </a:r>
            <a:endParaRPr lang="he-IL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sz="2800" dirty="0">
                <a:solidFill>
                  <a:schemeClr val="tx2">
                    <a:lumMod val="50000"/>
                  </a:schemeClr>
                </a:solidFill>
              </a:rPr>
              <a:t>Articles reinforced importance of holistic health approaches.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מציין מיקום תוכן 6">
            <a:extLst>
              <a:ext uri="{FF2B5EF4-FFF2-40B4-BE49-F238E27FC236}">
                <a16:creationId xmlns:a16="http://schemas.microsoft.com/office/drawing/2014/main" id="{F589C6DA-7E12-73F1-E04E-CF703CEE6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511888"/>
              </p:ext>
            </p:extLst>
          </p:nvPr>
        </p:nvGraphicFramePr>
        <p:xfrm>
          <a:off x="679268" y="796834"/>
          <a:ext cx="7465860" cy="4872445"/>
        </p:xfrm>
        <a:graphic>
          <a:graphicData uri="http://schemas.openxmlformats.org/drawingml/2006/table">
            <a:tbl>
              <a:tblPr/>
              <a:tblGrid>
                <a:gridCol w="2488620">
                  <a:extLst>
                    <a:ext uri="{9D8B030D-6E8A-4147-A177-3AD203B41FA5}">
                      <a16:colId xmlns:a16="http://schemas.microsoft.com/office/drawing/2014/main" val="3754979678"/>
                    </a:ext>
                  </a:extLst>
                </a:gridCol>
                <a:gridCol w="2488620">
                  <a:extLst>
                    <a:ext uri="{9D8B030D-6E8A-4147-A177-3AD203B41FA5}">
                      <a16:colId xmlns:a16="http://schemas.microsoft.com/office/drawing/2014/main" val="3603928288"/>
                    </a:ext>
                  </a:extLst>
                </a:gridCol>
                <a:gridCol w="2488620">
                  <a:extLst>
                    <a:ext uri="{9D8B030D-6E8A-4147-A177-3AD203B41FA5}">
                      <a16:colId xmlns:a16="http://schemas.microsoft.com/office/drawing/2014/main" val="3358879334"/>
                    </a:ext>
                  </a:extLst>
                </a:gridCol>
              </a:tblGrid>
              <a:tr h="3407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Study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Focus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Main Finding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79646"/>
                  </a:ext>
                </a:extLst>
              </a:tr>
              <a:tr h="11119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Zhang et al. (2021)</a:t>
                      </a:r>
                      <a:r>
                        <a:rPr lang="en-US" sz="1600"/>
                        <a:t> – </a:t>
                      </a:r>
                      <a:r>
                        <a:rPr lang="en-US" sz="1600" i="1"/>
                        <a:t>China, Retired Workers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Health-promoting lifestyle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Positive correlation between healthy habits and life satisfaction among retirees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963267"/>
                  </a:ext>
                </a:extLst>
              </a:tr>
              <a:tr h="8549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b="1" dirty="0"/>
                        <a:t>González et al. (2022)</a:t>
                      </a:r>
                      <a:r>
                        <a:rPr lang="es-ES" sz="1600" dirty="0"/>
                        <a:t> – </a:t>
                      </a:r>
                      <a:r>
                        <a:rPr lang="es-ES" sz="1600" i="1" dirty="0" err="1"/>
                        <a:t>Spanish</a:t>
                      </a:r>
                      <a:r>
                        <a:rPr lang="es-ES" sz="1600" i="1" dirty="0"/>
                        <a:t> </a:t>
                      </a:r>
                      <a:r>
                        <a:rPr lang="es-ES" sz="1600" i="1" dirty="0" err="1"/>
                        <a:t>Youth</a:t>
                      </a:r>
                      <a:endParaRPr lang="es-ES" sz="1600" dirty="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Lifestyle, Physical activity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Active lifestyle linked to better perceived quality of life in adolescents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803812"/>
                  </a:ext>
                </a:extLst>
              </a:tr>
              <a:tr h="8549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Kumar &amp; Sharma (2023)</a:t>
                      </a:r>
                      <a:r>
                        <a:rPr lang="en-US" sz="1600"/>
                        <a:t> – </a:t>
                      </a:r>
                      <a:r>
                        <a:rPr lang="en-US" sz="1600" i="1"/>
                        <a:t>ML Prediction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Machine learning &amp; Work-Life Balance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Lifestyle data can predict WLB with high accuracy using ML models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260972"/>
                  </a:ext>
                </a:extLst>
              </a:tr>
              <a:tr h="8549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Fernandez et al. (2020)</a:t>
                      </a:r>
                      <a:r>
                        <a:rPr lang="en-US" sz="1600"/>
                        <a:t> – </a:t>
                      </a:r>
                      <a:r>
                        <a:rPr lang="en-US" sz="1600" i="1"/>
                        <a:t>Serious Games Review</a:t>
                      </a:r>
                      <a:endParaRPr lang="en-US" sz="160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Emotional intelligence &amp; balance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Serious games help develop emotional skills and improve inner balance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51419"/>
                  </a:ext>
                </a:extLst>
              </a:tr>
              <a:tr h="8549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Al-Khalidi et al. (2021)</a:t>
                      </a:r>
                      <a:r>
                        <a:rPr lang="en-US" sz="1600" dirty="0"/>
                        <a:t> – </a:t>
                      </a:r>
                      <a:r>
                        <a:rPr lang="en-US" sz="1600" i="1" dirty="0"/>
                        <a:t>International Students</a:t>
                      </a:r>
                      <a:endParaRPr lang="en-US" sz="1600" dirty="0"/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Sleep, mental health, physical activity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Strong link between sleep quality, mental health, activity, and QoL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56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64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Model </a:t>
            </a:r>
            <a:r>
              <a:rPr lang="af-ZA" b="1" dirty="0" err="1">
                <a:solidFill>
                  <a:schemeClr val="tx2">
                    <a:lumMod val="50000"/>
                  </a:schemeClr>
                </a:solidFill>
              </a:rPr>
              <a:t>Used</a:t>
            </a:r>
            <a:endParaRPr b="1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06"/>
            <a:ext cx="8229600" cy="545995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endParaRPr lang="en-US" sz="33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3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Regression: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tx2">
                    <a:lumMod val="50000"/>
                  </a:schemeClr>
                </a:solidFill>
              </a:rPr>
              <a:t>• Linear Regression</a:t>
            </a:r>
            <a:endParaRPr lang="en-US" sz="3300" dirty="0">
              <a:solidFill>
                <a:schemeClr val="tx2">
                  <a:lumMod val="5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3300" dirty="0">
                <a:solidFill>
                  <a:schemeClr val="tx2">
                    <a:lumMod val="50000"/>
                  </a:schemeClr>
                </a:solidFill>
              </a:rPr>
              <a:t>• Random Forest Regressor</a:t>
            </a:r>
            <a:endParaRPr lang="en-US" sz="3300" dirty="0">
              <a:solidFill>
                <a:schemeClr val="tx2">
                  <a:lumMod val="50000"/>
                </a:schemeClr>
              </a:solidFill>
              <a:ea typeface="Calibri"/>
              <a:cs typeface="Calibri"/>
            </a:endParaRPr>
          </a:p>
          <a:p>
            <a:endParaRPr lang="en-US" sz="33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3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Classification:</a:t>
            </a:r>
            <a:endParaRPr lang="en-US" sz="33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3300" dirty="0">
                <a:solidFill>
                  <a:schemeClr val="tx2">
                    <a:lumMod val="50000"/>
                  </a:schemeClr>
                </a:solidFill>
              </a:rPr>
              <a:t>• Random Forest Classifier</a:t>
            </a:r>
            <a:endParaRPr lang="en-US" sz="3300" dirty="0">
              <a:solidFill>
                <a:schemeClr val="tx2">
                  <a:lumMod val="50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3300" dirty="0">
                <a:solidFill>
                  <a:schemeClr val="tx2">
                    <a:lumMod val="50000"/>
                  </a:schemeClr>
                </a:solidFill>
              </a:rPr>
              <a:t>• </a:t>
            </a:r>
            <a:r>
              <a:rPr lang="en-US" sz="3300" dirty="0" err="1">
                <a:solidFill>
                  <a:schemeClr val="tx2">
                    <a:lumMod val="50000"/>
                  </a:schemeClr>
                </a:solidFill>
              </a:rPr>
              <a:t>XGBoost</a:t>
            </a:r>
            <a:r>
              <a:rPr lang="en-US" sz="3300" dirty="0">
                <a:solidFill>
                  <a:schemeClr val="tx2">
                    <a:lumMod val="50000"/>
                  </a:schemeClr>
                </a:solidFill>
              </a:rPr>
              <a:t> Classifier</a:t>
            </a:r>
          </a:p>
          <a:p>
            <a:endParaRPr lang="en-US" sz="33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300" dirty="0">
                <a:solidFill>
                  <a:schemeClr val="tx2">
                    <a:lumMod val="50000"/>
                  </a:schemeClr>
                </a:solidFill>
              </a:rPr>
              <a:t>Used cross-validation for tuning.</a:t>
            </a:r>
            <a:r>
              <a:rPr sz="33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33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33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300" dirty="0">
                <a:solidFill>
                  <a:schemeClr val="tx2">
                    <a:lumMod val="50000"/>
                  </a:schemeClr>
                </a:solidFill>
              </a:rPr>
              <a:t>Data split: 70% training, 15% validation, 15% testing</a:t>
            </a:r>
          </a:p>
          <a:p>
            <a:endParaRPr lang="en-US" sz="33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300" dirty="0">
                <a:solidFill>
                  <a:schemeClr val="tx2">
                    <a:lumMod val="50000"/>
                  </a:schemeClr>
                </a:solidFill>
              </a:rPr>
              <a:t>Applied hyperparameter tuning with cross-validation</a:t>
            </a:r>
          </a:p>
          <a:p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698"/>
            <a:ext cx="8229600" cy="4877466"/>
          </a:xfrm>
        </p:spPr>
        <p:txBody>
          <a:bodyPr/>
          <a:lstStyle/>
          <a:p>
            <a:pPr marL="0" indent="0">
              <a:buNone/>
            </a:pPr>
            <a:endParaRPr lang="he-IL" dirty="0"/>
          </a:p>
          <a:p>
            <a:r>
              <a:rPr sz="2800" dirty="0">
                <a:solidFill>
                  <a:schemeClr val="tx2">
                    <a:lumMod val="50000"/>
                  </a:schemeClr>
                </a:solidFill>
              </a:rPr>
              <a:t>Work-Life Balance influenced by achievement, support, purpose, and health.</a:t>
            </a:r>
            <a:endParaRPr lang="he-IL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sz="2800" dirty="0">
                <a:solidFill>
                  <a:schemeClr val="tx2">
                    <a:lumMod val="50000"/>
                  </a:schemeClr>
                </a:solidFill>
              </a:rPr>
              <a:t>Healthy eating, sleep, and meaningful goals improve quality of life.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sz="2800" dirty="0">
                <a:solidFill>
                  <a:schemeClr val="tx2">
                    <a:lumMod val="50000"/>
                  </a:schemeClr>
                </a:solidFill>
              </a:rPr>
              <a:t>Data-driven insights align with findings from reviewed literature.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4B9CA0-027F-F454-2484-9C5B2DCC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ea typeface="Calibri"/>
                <a:cs typeface="+mj-lt"/>
              </a:rPr>
              <a:t>Regression Results</a:t>
            </a:r>
            <a:endParaRPr lang="he-IL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5F8B9D6-41EC-A062-8863-5489E22B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Calibri"/>
                <a:cs typeface="Arial"/>
              </a:rPr>
              <a:t>• Linear Regression: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Calibri"/>
                <a:cs typeface="Arial"/>
              </a:rPr>
              <a:t> </a:t>
            </a:r>
            <a:r>
              <a:rPr lang="en-US" sz="2800" b="1" dirty="0">
                <a:solidFill>
                  <a:srgbClr val="7030A0"/>
                </a:solidFill>
                <a:ea typeface="Calibri"/>
                <a:cs typeface="Arial"/>
              </a:rPr>
              <a:t>R² = 0.824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Calibri"/>
                <a:cs typeface="Arial"/>
              </a:rPr>
              <a:t>,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a typeface="Calibri"/>
                <a:cs typeface="Arial"/>
              </a:rPr>
              <a:t>MAE = 15.13</a:t>
            </a:r>
          </a:p>
          <a:p>
            <a:pPr marL="0" indent="0">
              <a:buNone/>
            </a:pPr>
            <a:endParaRPr lang="en-US" sz="2800" dirty="0">
              <a:solidFill>
                <a:schemeClr val="tx2">
                  <a:lumMod val="50000"/>
                </a:schemeClr>
              </a:solidFill>
              <a:ea typeface="Calibri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Calibri"/>
                <a:cs typeface="Arial"/>
              </a:rPr>
              <a:t>• Random Forest: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Calibri"/>
                <a:cs typeface="Arial"/>
              </a:rPr>
              <a:t> </a:t>
            </a:r>
            <a:r>
              <a:rPr lang="en-US" sz="2800" b="1" dirty="0">
                <a:solidFill>
                  <a:srgbClr val="7030A0"/>
                </a:solidFill>
                <a:ea typeface="Calibri"/>
                <a:cs typeface="Arial"/>
              </a:rPr>
              <a:t>R² = 0.814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Calibri"/>
                <a:cs typeface="Arial"/>
              </a:rPr>
              <a:t>,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ea typeface="Calibri"/>
                <a:cs typeface="Arial"/>
              </a:rPr>
              <a:t>MAE = 15.50</a:t>
            </a:r>
          </a:p>
          <a:p>
            <a:pPr marL="0" indent="0">
              <a:buNone/>
            </a:pPr>
            <a:endParaRPr lang="en-US" sz="2800" dirty="0">
              <a:solidFill>
                <a:schemeClr val="tx2">
                  <a:lumMod val="50000"/>
                </a:schemeClr>
              </a:solidFill>
              <a:ea typeface="Calibri"/>
              <a:cs typeface="Arial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ea typeface="Calibri"/>
                <a:cs typeface="Arial"/>
              </a:rPr>
              <a:t>• Linear model slightly outperformed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ea typeface="Calibri"/>
                <a:cs typeface="Arial"/>
              </a:rPr>
              <a:t>RandomForest</a:t>
            </a:r>
            <a:endParaRPr lang="he-IL" sz="28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D28DD9-71FB-39D7-B7B1-F0FE806B3591}"/>
              </a:ext>
            </a:extLst>
          </p:cNvPr>
          <p:cNvSpPr>
            <a:spLocks noGrp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531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509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The Impact of Lifestyle on Quality of Life</vt:lpstr>
      <vt:lpstr>Research Question &amp; Goal</vt:lpstr>
      <vt:lpstr>Dataset Overview</vt:lpstr>
      <vt:lpstr>PowerPoint Presentation</vt:lpstr>
      <vt:lpstr>Literature Review Summary</vt:lpstr>
      <vt:lpstr>PowerPoint Presentation</vt:lpstr>
      <vt:lpstr>Model Used</vt:lpstr>
      <vt:lpstr>Key Findings</vt:lpstr>
      <vt:lpstr>Regression Results</vt:lpstr>
      <vt:lpstr>PowerPoint Presentation</vt:lpstr>
      <vt:lpstr>Classification Results</vt:lpstr>
      <vt:lpstr>PowerPoint Presentation</vt:lpstr>
      <vt:lpstr>PowerPoint Presentation</vt:lpstr>
      <vt:lpstr>Conclusion</vt:lpstr>
      <vt:lpstr>Limitations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לאיא סויד</cp:lastModifiedBy>
  <cp:revision>45</cp:revision>
  <dcterms:created xsi:type="dcterms:W3CDTF">2013-01-27T09:14:16Z</dcterms:created>
  <dcterms:modified xsi:type="dcterms:W3CDTF">2025-07-21T16:06:25Z</dcterms:modified>
  <cp:category/>
</cp:coreProperties>
</file>