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ca-ES" sz="3200" b="0" strike="noStrike" spc="-1">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ca-ES" sz="3200" b="0" strike="noStrike" spc="-1">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ca-ES" sz="3200" b="0" strike="noStrike" spc="-1">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ca-ES" sz="3200" b="0" strike="noStrike" spc="-1">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ca-ES" sz="3200" b="0" strike="noStrike" spc="-1">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ca-ES" sz="3200" b="0" strike="noStrike" spc="-1">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ca-ES"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ca-ES"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ca-ES"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ca-ES"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ca-ES"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ca-ES"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Line 1"/>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6" name="Line 2"/>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2" name="Line 3"/>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3" name="PlaceHolder 4"/>
          <p:cNvSpPr>
            <a:spLocks noGrp="1"/>
          </p:cNvSpPr>
          <p:nvPr>
            <p:ph type="title"/>
          </p:nvPr>
        </p:nvSpPr>
        <p:spPr>
          <a:xfrm>
            <a:off x="482760" y="978480"/>
            <a:ext cx="10633680" cy="2157120"/>
          </a:xfrm>
          <a:prstGeom prst="rect">
            <a:avLst/>
          </a:prstGeom>
        </p:spPr>
        <p:txBody>
          <a:bodyPr lIns="0" tIns="0" rIns="0" bIns="0" anchor="ctr">
            <a:noAutofit/>
          </a:bodyPr>
          <a:lstStyle/>
          <a:p>
            <a:pPr algn="ctr"/>
            <a:r>
              <a:rPr lang="ca-ES" sz="18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ca-E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ca-ES" sz="2800" b="0" strike="noStrike" spc="-1">
                <a:latin typeface="Arial"/>
              </a:rPr>
              <a:t>Second Outline Level</a:t>
            </a:r>
          </a:p>
          <a:p>
            <a:pPr marL="1296000" lvl="2" indent="-288000">
              <a:spcBef>
                <a:spcPts val="850"/>
              </a:spcBef>
              <a:buClr>
                <a:srgbClr val="000000"/>
              </a:buClr>
              <a:buSzPct val="45000"/>
              <a:buFont typeface="Wingdings" charset="2"/>
              <a:buChar char=""/>
            </a:pPr>
            <a:r>
              <a:rPr lang="ca-ES" sz="2400" b="0" strike="noStrike" spc="-1">
                <a:latin typeface="Arial"/>
              </a:rPr>
              <a:t>Third Outline Level</a:t>
            </a:r>
          </a:p>
          <a:p>
            <a:pPr marL="1728000" lvl="3" indent="-216000">
              <a:spcBef>
                <a:spcPts val="567"/>
              </a:spcBef>
              <a:buClr>
                <a:srgbClr val="000000"/>
              </a:buClr>
              <a:buSzPct val="75000"/>
              <a:buFont typeface="Symbol" charset="2"/>
              <a:buChar char=""/>
            </a:pPr>
            <a:r>
              <a:rPr lang="ca-ES" sz="2000" b="0" strike="noStrike" spc="-1">
                <a:latin typeface="Arial"/>
              </a:rPr>
              <a:t>Fourth Outline Level</a:t>
            </a:r>
          </a:p>
          <a:p>
            <a:pPr marL="2160000" lvl="4" indent="-216000">
              <a:spcBef>
                <a:spcPts val="283"/>
              </a:spcBef>
              <a:buClr>
                <a:srgbClr val="000000"/>
              </a:buClr>
              <a:buSzPct val="45000"/>
              <a:buFont typeface="Wingdings" charset="2"/>
              <a:buChar char=""/>
            </a:pPr>
            <a:r>
              <a:rPr lang="ca-ES" sz="2000" b="0" strike="noStrike" spc="-1">
                <a:latin typeface="Arial"/>
              </a:rPr>
              <a:t>Fifth Outline Level</a:t>
            </a:r>
          </a:p>
          <a:p>
            <a:pPr marL="2592000" lvl="5" indent="-216000">
              <a:spcBef>
                <a:spcPts val="283"/>
              </a:spcBef>
              <a:buClr>
                <a:srgbClr val="000000"/>
              </a:buClr>
              <a:buSzPct val="45000"/>
              <a:buFont typeface="Wingdings" charset="2"/>
              <a:buChar char=""/>
            </a:pPr>
            <a:r>
              <a:rPr lang="ca-ES" sz="2000" b="0" strike="noStrike" spc="-1">
                <a:latin typeface="Arial"/>
              </a:rPr>
              <a:t>Sixth Outline Level</a:t>
            </a:r>
          </a:p>
          <a:p>
            <a:pPr marL="3024000" lvl="6" indent="-216000">
              <a:spcBef>
                <a:spcPts val="283"/>
              </a:spcBef>
              <a:buClr>
                <a:srgbClr val="000000"/>
              </a:buClr>
              <a:buSzPct val="45000"/>
              <a:buFont typeface="Wingdings" charset="2"/>
              <a:buChar char=""/>
            </a:pPr>
            <a:r>
              <a:rPr lang="ca-E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42" name="Line 2"/>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43"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ca-ES" sz="4400" b="0" strike="noStrike" spc="-1">
                <a:latin typeface="Arial"/>
              </a:rPr>
              <a:t>Click to edit the title text format</a:t>
            </a:r>
          </a:p>
        </p:txBody>
      </p:sp>
      <p:sp>
        <p:nvSpPr>
          <p:cNvPr id="4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ca-E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ca-ES" sz="2800" b="0" strike="noStrike" spc="-1">
                <a:latin typeface="Arial"/>
              </a:rPr>
              <a:t>Second Outline Level</a:t>
            </a:r>
          </a:p>
          <a:p>
            <a:pPr marL="1296000" lvl="2" indent="-288000">
              <a:spcBef>
                <a:spcPts val="850"/>
              </a:spcBef>
              <a:buClr>
                <a:srgbClr val="000000"/>
              </a:buClr>
              <a:buSzPct val="45000"/>
              <a:buFont typeface="Wingdings" charset="2"/>
              <a:buChar char=""/>
            </a:pPr>
            <a:r>
              <a:rPr lang="ca-ES" sz="2400" b="0" strike="noStrike" spc="-1">
                <a:latin typeface="Arial"/>
              </a:rPr>
              <a:t>Third Outline Level</a:t>
            </a:r>
          </a:p>
          <a:p>
            <a:pPr marL="1728000" lvl="3" indent="-216000">
              <a:spcBef>
                <a:spcPts val="567"/>
              </a:spcBef>
              <a:buClr>
                <a:srgbClr val="000000"/>
              </a:buClr>
              <a:buSzPct val="75000"/>
              <a:buFont typeface="Symbol" charset="2"/>
              <a:buChar char=""/>
            </a:pPr>
            <a:r>
              <a:rPr lang="ca-ES" sz="2000" b="0" strike="noStrike" spc="-1">
                <a:latin typeface="Arial"/>
              </a:rPr>
              <a:t>Fourth Outline Level</a:t>
            </a:r>
          </a:p>
          <a:p>
            <a:pPr marL="2160000" lvl="4" indent="-216000">
              <a:spcBef>
                <a:spcPts val="283"/>
              </a:spcBef>
              <a:buClr>
                <a:srgbClr val="000000"/>
              </a:buClr>
              <a:buSzPct val="45000"/>
              <a:buFont typeface="Wingdings" charset="2"/>
              <a:buChar char=""/>
            </a:pPr>
            <a:r>
              <a:rPr lang="ca-ES" sz="2000" b="0" strike="noStrike" spc="-1">
                <a:latin typeface="Arial"/>
              </a:rPr>
              <a:t>Fifth Outline Level</a:t>
            </a:r>
          </a:p>
          <a:p>
            <a:pPr marL="2592000" lvl="5" indent="-216000">
              <a:spcBef>
                <a:spcPts val="283"/>
              </a:spcBef>
              <a:buClr>
                <a:srgbClr val="000000"/>
              </a:buClr>
              <a:buSzPct val="45000"/>
              <a:buFont typeface="Wingdings" charset="2"/>
              <a:buChar char=""/>
            </a:pPr>
            <a:r>
              <a:rPr lang="ca-ES" sz="2000" b="0" strike="noStrike" spc="-1">
                <a:latin typeface="Arial"/>
              </a:rPr>
              <a:t>Sixth Outline Level</a:t>
            </a:r>
          </a:p>
          <a:p>
            <a:pPr marL="3024000" lvl="6" indent="-216000">
              <a:spcBef>
                <a:spcPts val="283"/>
              </a:spcBef>
              <a:buClr>
                <a:srgbClr val="000000"/>
              </a:buClr>
              <a:buSzPct val="45000"/>
              <a:buFont typeface="Wingdings" charset="2"/>
              <a:buChar char=""/>
            </a:pPr>
            <a:r>
              <a:rPr lang="ca-E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732600" y="1238040"/>
            <a:ext cx="854532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6600" b="0" strike="noStrike" spc="-1" dirty="0">
                <a:solidFill>
                  <a:srgbClr val="000000"/>
                </a:solidFill>
                <a:latin typeface="Seaford"/>
              </a:rPr>
              <a:t>Explainable </a:t>
            </a:r>
            <a:endParaRPr lang="en-US" sz="6600" b="0" strike="noStrike" spc="-1" dirty="0">
              <a:latin typeface="Arial"/>
            </a:endParaRPr>
          </a:p>
          <a:p>
            <a:pPr>
              <a:lnSpc>
                <a:spcPct val="100000"/>
              </a:lnSpc>
            </a:pPr>
            <a:r>
              <a:rPr lang="en-US" sz="6600" b="0" strike="noStrike" spc="-1" dirty="0">
                <a:solidFill>
                  <a:srgbClr val="000000"/>
                </a:solidFill>
                <a:latin typeface="Seaford"/>
              </a:rPr>
              <a:t>Data Science</a:t>
            </a:r>
            <a:endParaRPr lang="en-US" sz="6600" b="0" strike="noStrike" spc="-1" dirty="0">
              <a:latin typeface="Arial"/>
            </a:endParaRPr>
          </a:p>
        </p:txBody>
      </p:sp>
      <p:sp>
        <p:nvSpPr>
          <p:cNvPr id="83" name="Line 3"/>
          <p:cNvSpPr/>
          <p:nvPr/>
        </p:nvSpPr>
        <p:spPr>
          <a:xfrm>
            <a:off x="482400" y="489600"/>
            <a:ext cx="11147040" cy="0"/>
          </a:xfrm>
          <a:prstGeom prst="line">
            <a:avLst/>
          </a:prstGeom>
          <a:ln w="28440">
            <a:solidFill>
              <a:schemeClr val="tx1"/>
            </a:solidFill>
          </a:ln>
        </p:spPr>
        <p:style>
          <a:lnRef idx="1">
            <a:schemeClr val="dk1"/>
          </a:lnRef>
          <a:fillRef idx="0">
            <a:schemeClr val="dk1"/>
          </a:fillRef>
          <a:effectRef idx="0">
            <a:schemeClr val="dk1"/>
          </a:effectRef>
          <a:fontRef idx="minor"/>
        </p:style>
      </p:sp>
      <p:sp>
        <p:nvSpPr>
          <p:cNvPr id="84" name="CustomShape 4"/>
          <p:cNvSpPr/>
          <p:nvPr/>
        </p:nvSpPr>
        <p:spPr>
          <a:xfrm>
            <a:off x="480960" y="3929760"/>
            <a:ext cx="11146320" cy="243756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85" name="CustomShape 5"/>
          <p:cNvSpPr/>
          <p:nvPr/>
        </p:nvSpPr>
        <p:spPr>
          <a:xfrm>
            <a:off x="3212280" y="4067640"/>
            <a:ext cx="5768280" cy="21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1001"/>
              </a:spcBef>
              <a:tabLst>
                <a:tab pos="0" algn="l"/>
              </a:tabLst>
            </a:pPr>
            <a:endParaRPr lang="en-US" sz="1800" b="0" strike="noStrike" spc="-1">
              <a:latin typeface="Arial"/>
            </a:endParaRPr>
          </a:p>
          <a:p>
            <a:pPr algn="ctr">
              <a:lnSpc>
                <a:spcPct val="100000"/>
              </a:lnSpc>
              <a:spcBef>
                <a:spcPts val="1001"/>
              </a:spcBef>
              <a:tabLst>
                <a:tab pos="0" algn="l"/>
              </a:tabLst>
            </a:pPr>
            <a:r>
              <a:rPr lang="en-US" sz="2400" b="0" strike="noStrike" spc="-1">
                <a:solidFill>
                  <a:srgbClr val="000000"/>
                </a:solidFill>
                <a:latin typeface="Seaford"/>
              </a:rPr>
              <a:t>Laia Domingo </a:t>
            </a:r>
            <a:endParaRPr lang="en-US" sz="2400" b="0" strike="noStrike" spc="-1">
              <a:latin typeface="Arial"/>
            </a:endParaRPr>
          </a:p>
          <a:p>
            <a:pPr algn="ctr">
              <a:lnSpc>
                <a:spcPct val="100000"/>
              </a:lnSpc>
              <a:spcBef>
                <a:spcPts val="1001"/>
              </a:spcBef>
              <a:tabLst>
                <a:tab pos="0" algn="l"/>
              </a:tabLst>
            </a:pPr>
            <a:endParaRPr lang="en-US" sz="2400" b="0" strike="noStrike" spc="-1">
              <a:latin typeface="Arial"/>
            </a:endParaRPr>
          </a:p>
          <a:p>
            <a:pPr algn="ctr">
              <a:lnSpc>
                <a:spcPct val="100000"/>
              </a:lnSpc>
              <a:spcBef>
                <a:spcPts val="1001"/>
              </a:spcBef>
              <a:tabLst>
                <a:tab pos="0" algn="l"/>
              </a:tabLst>
            </a:pPr>
            <a:r>
              <a:rPr lang="en-US" sz="2400" b="0" strike="noStrike" spc="-1">
                <a:solidFill>
                  <a:srgbClr val="000000"/>
                </a:solidFill>
                <a:latin typeface="Seaford"/>
              </a:rPr>
              <a:t>2021</a:t>
            </a:r>
            <a:endParaRPr lang="en-US" sz="2400" b="0" strike="noStrike" spc="-1">
              <a:latin typeface="Arial"/>
            </a:endParaRPr>
          </a:p>
        </p:txBody>
      </p:sp>
      <p:sp>
        <p:nvSpPr>
          <p:cNvPr id="86" name="Line 6"/>
          <p:cNvSpPr/>
          <p:nvPr/>
        </p:nvSpPr>
        <p:spPr>
          <a:xfrm>
            <a:off x="482400" y="3933000"/>
            <a:ext cx="11147040" cy="0"/>
          </a:xfrm>
          <a:prstGeom prst="line">
            <a:avLst/>
          </a:prstGeom>
          <a:ln w="28440">
            <a:solidFill>
              <a:schemeClr val="tx1"/>
            </a:solidFill>
          </a:ln>
        </p:spPr>
        <p:style>
          <a:lnRef idx="1">
            <a:schemeClr val="dk1"/>
          </a:lnRef>
          <a:fillRef idx="0">
            <a:schemeClr val="dk1"/>
          </a:fillRef>
          <a:effectRef idx="0">
            <a:schemeClr val="dk1"/>
          </a:effectRef>
          <a:fontRef idx="minor"/>
        </p:style>
      </p:sp>
      <p:sp>
        <p:nvSpPr>
          <p:cNvPr id="87" name="Line 7"/>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All the models need to be explained?</a:t>
            </a:r>
            <a:endParaRPr lang="en-US" sz="3600" b="0" strike="noStrike" spc="-1">
              <a:latin typeface="Arial"/>
            </a:endParaRPr>
          </a:p>
        </p:txBody>
      </p:sp>
      <p:sp>
        <p:nvSpPr>
          <p:cNvPr id="118"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buClr>
                <a:srgbClr val="000000"/>
              </a:buClr>
              <a:buSzPct val="90000"/>
              <a:buFont typeface="Wingdings" charset="2"/>
              <a:buChar char=""/>
            </a:pPr>
            <a:r>
              <a:rPr lang="en-US" sz="1800" b="0" strike="noStrike" spc="-1">
                <a:latin typeface="Arial"/>
              </a:rPr>
              <a:t>We don’t need interpretability if the model has no significant impact, the problem is well studied or if this enable people to manipulate or to game a critical system. Examples:</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Handwritten digit recognition</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Obtaining a loan from the bank</a:t>
            </a:r>
          </a:p>
        </p:txBody>
      </p:sp>
      <p:pic>
        <p:nvPicPr>
          <p:cNvPr id="119" name="118 Imagen"/>
          <p:cNvPicPr/>
          <p:nvPr/>
        </p:nvPicPr>
        <p:blipFill>
          <a:blip r:embed="rId2"/>
          <a:stretch/>
        </p:blipFill>
        <p:spPr>
          <a:xfrm>
            <a:off x="4020120" y="2621880"/>
            <a:ext cx="4475880" cy="942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Our definition</a:t>
            </a:r>
            <a:endParaRPr lang="en-US" sz="3600" b="0" strike="noStrike" spc="-1">
              <a:latin typeface="Arial"/>
            </a:endParaRPr>
          </a:p>
        </p:txBody>
      </p:sp>
      <p:pic>
        <p:nvPicPr>
          <p:cNvPr id="122" name="121 Imagen"/>
          <p:cNvPicPr/>
          <p:nvPr/>
        </p:nvPicPr>
        <p:blipFill>
          <a:blip r:embed="rId2"/>
          <a:stretch/>
        </p:blipFill>
        <p:spPr>
          <a:xfrm>
            <a:off x="2872800" y="2736000"/>
            <a:ext cx="6271200" cy="3528000"/>
          </a:xfrm>
          <a:prstGeom prst="rect">
            <a:avLst/>
          </a:prstGeom>
          <a:ln>
            <a:noFill/>
          </a:ln>
        </p:spPr>
      </p:pic>
      <p:grpSp>
        <p:nvGrpSpPr>
          <p:cNvPr id="123" name="Group 3"/>
          <p:cNvGrpSpPr/>
          <p:nvPr/>
        </p:nvGrpSpPr>
        <p:grpSpPr>
          <a:xfrm>
            <a:off x="567360" y="1727640"/>
            <a:ext cx="11168640" cy="1008360"/>
            <a:chOff x="567360" y="1727640"/>
            <a:chExt cx="11168640" cy="1008360"/>
          </a:xfrm>
        </p:grpSpPr>
        <p:sp>
          <p:nvSpPr>
            <p:cNvPr id="124" name="CustomShape 4"/>
            <p:cNvSpPr/>
            <p:nvPr/>
          </p:nvSpPr>
          <p:spPr>
            <a:xfrm>
              <a:off x="567360" y="1727640"/>
              <a:ext cx="11168640" cy="420480"/>
            </a:xfrm>
            <a:prstGeom prst="flowChartAlternateProcess">
              <a:avLst/>
            </a:prstGeom>
            <a:solidFill>
              <a:srgbClr val="00BAC8">
                <a:alpha val="73000"/>
              </a:srgb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Seaford"/>
                  <a:ea typeface="DejaVu Sans"/>
                </a:rPr>
                <a:t>Explainable data science</a:t>
              </a:r>
              <a:endParaRPr lang="ca-ES" sz="1800" b="0" strike="noStrike" spc="-1">
                <a:latin typeface="Arial"/>
              </a:endParaRPr>
            </a:p>
          </p:txBody>
        </p:sp>
        <p:sp>
          <p:nvSpPr>
            <p:cNvPr id="125" name="CustomShape 5"/>
            <p:cNvSpPr/>
            <p:nvPr/>
          </p:nvSpPr>
          <p:spPr>
            <a:xfrm>
              <a:off x="567360" y="2148840"/>
              <a:ext cx="11168640" cy="587160"/>
            </a:xfrm>
            <a:prstGeom prst="flowChartAlternateProcess">
              <a:avLst/>
            </a:prstGeom>
            <a:solidFill>
              <a:srgbClr val="00BAC8">
                <a:alpha val="26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000000"/>
                  </a:solidFill>
                  <a:latin typeface="Seaford"/>
                  <a:ea typeface="Seaford"/>
                </a:rPr>
                <a:t>Using (or considering) our models as a black box and explaining it afterwards.</a:t>
              </a:r>
              <a:endParaRPr lang="ca-ES" sz="18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What is a Black Box?</a:t>
            </a:r>
            <a:endParaRPr lang="en-US" sz="3600" b="0" strike="noStrike" spc="-1">
              <a:latin typeface="Arial"/>
            </a:endParaRPr>
          </a:p>
        </p:txBody>
      </p:sp>
      <p:sp>
        <p:nvSpPr>
          <p:cNvPr id="128"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lnSpc>
                <a:spcPct val="100000"/>
              </a:lnSpc>
              <a:buClr>
                <a:srgbClr val="000000"/>
              </a:buClr>
              <a:buSzPct val="70000"/>
              <a:buFont typeface="Wingdings" charset="2"/>
              <a:buChar char=""/>
            </a:pPr>
            <a:r>
              <a:rPr lang="en-US" sz="1800" b="0" strike="noStrike" spc="-1" dirty="0">
                <a:latin typeface="Arial"/>
              </a:rPr>
              <a:t>By Black box we denote a predictive model which:</a:t>
            </a:r>
          </a:p>
          <a:p>
            <a:pPr marL="216000" indent="-216000">
              <a:buClr>
                <a:srgbClr val="000000"/>
              </a:buClr>
              <a:buSzPct val="90000"/>
              <a:buFont typeface="Wingdings" charset="2"/>
              <a:buChar char=""/>
            </a:pPr>
            <a:endParaRPr lang="en-US" sz="1800" b="0" strike="noStrike" spc="-1" dirty="0">
              <a:latin typeface="Arial"/>
            </a:endParaRPr>
          </a:p>
          <a:p>
            <a:pPr marL="216000" indent="-216000">
              <a:buClr>
                <a:srgbClr val="000000"/>
              </a:buClr>
              <a:buSzPct val="90000"/>
              <a:buFont typeface="Wingdings" charset="2"/>
              <a:buChar char=""/>
            </a:pPr>
            <a:r>
              <a:rPr lang="en-US" sz="1800" b="0" strike="noStrike" spc="-1" dirty="0">
                <a:latin typeface="Arial"/>
              </a:rPr>
              <a:t>Has been </a:t>
            </a:r>
            <a:r>
              <a:rPr lang="en-US" sz="1800" b="0" strike="noStrike" spc="-1" dirty="0" smtClean="0">
                <a:latin typeface="Arial"/>
              </a:rPr>
              <a:t>trained</a:t>
            </a:r>
            <a:endParaRPr lang="en-US" sz="1800" b="0" strike="noStrike" spc="-1" dirty="0">
              <a:latin typeface="Arial"/>
            </a:endParaRPr>
          </a:p>
          <a:p>
            <a:pPr marL="216000" indent="-216000">
              <a:buClr>
                <a:srgbClr val="000000"/>
              </a:buClr>
              <a:buSzPct val="90000"/>
              <a:buFont typeface="Wingdings" charset="2"/>
              <a:buChar char=""/>
            </a:pPr>
            <a:endParaRPr lang="en-US" sz="1800" b="0" strike="noStrike" spc="-1" dirty="0">
              <a:latin typeface="Arial"/>
            </a:endParaRPr>
          </a:p>
          <a:p>
            <a:pPr marL="216000" indent="-216000">
              <a:buClr>
                <a:srgbClr val="000000"/>
              </a:buClr>
              <a:buSzPct val="90000"/>
              <a:buFont typeface="Wingdings" charset="2"/>
              <a:buChar char=""/>
            </a:pPr>
            <a:r>
              <a:rPr lang="en-US" sz="1800" b="0" strike="noStrike" spc="-1" dirty="0">
                <a:latin typeface="Arial"/>
              </a:rPr>
              <a:t>Can estimate the output given a set of input values </a:t>
            </a:r>
          </a:p>
          <a:p>
            <a:pPr marL="216000" indent="-216000">
              <a:buClr>
                <a:srgbClr val="000000"/>
              </a:buClr>
              <a:buSzPct val="90000"/>
              <a:buFont typeface="Wingdings" charset="2"/>
              <a:buChar char=""/>
            </a:pPr>
            <a:endParaRPr lang="en-US" sz="1800" b="0" strike="noStrike" spc="-1" dirty="0">
              <a:latin typeface="Arial"/>
            </a:endParaRPr>
          </a:p>
          <a:p>
            <a:pPr marL="216000" indent="-216000">
              <a:buClr>
                <a:srgbClr val="000000"/>
              </a:buClr>
              <a:buSzPct val="90000"/>
              <a:buFont typeface="Wingdings" charset="2"/>
              <a:buChar char=""/>
            </a:pPr>
            <a:r>
              <a:rPr lang="en-US" sz="1800" b="0" strike="noStrike" spc="-1" dirty="0">
                <a:latin typeface="Arial"/>
              </a:rPr>
              <a:t>Whose internal details, such as algorithm of choice, or dataset used for training, are not accessible or</a:t>
            </a:r>
          </a:p>
          <a:p>
            <a:pPr>
              <a:buClr>
                <a:srgbClr val="000000"/>
              </a:buClr>
              <a:buSzPct val="90000"/>
            </a:pPr>
            <a:r>
              <a:rPr lang="en-US" sz="1800" b="0" strike="noStrike" spc="-1" dirty="0" smtClean="0">
                <a:latin typeface="Arial"/>
              </a:rPr>
              <a:t>  not </a:t>
            </a:r>
            <a:r>
              <a:rPr lang="en-US" sz="1800" b="0" strike="noStrike" spc="-1" dirty="0">
                <a:latin typeface="Arial"/>
              </a:rPr>
              <a:t>even known.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Our definition</a:t>
            </a:r>
            <a:endParaRPr lang="en-US" sz="3600" b="0" strike="noStrike" spc="-1">
              <a:latin typeface="Arial"/>
            </a:endParaRPr>
          </a:p>
        </p:txBody>
      </p:sp>
      <p:grpSp>
        <p:nvGrpSpPr>
          <p:cNvPr id="131" name="Group 3"/>
          <p:cNvGrpSpPr/>
          <p:nvPr/>
        </p:nvGrpSpPr>
        <p:grpSpPr>
          <a:xfrm>
            <a:off x="567360" y="1727640"/>
            <a:ext cx="11168640" cy="1008360"/>
            <a:chOff x="567360" y="1727640"/>
            <a:chExt cx="11168640" cy="1008360"/>
          </a:xfrm>
        </p:grpSpPr>
        <p:sp>
          <p:nvSpPr>
            <p:cNvPr id="132" name="CustomShape 4"/>
            <p:cNvSpPr/>
            <p:nvPr/>
          </p:nvSpPr>
          <p:spPr>
            <a:xfrm>
              <a:off x="567360" y="1727640"/>
              <a:ext cx="11168640" cy="420480"/>
            </a:xfrm>
            <a:prstGeom prst="flowChartAlternateProcess">
              <a:avLst/>
            </a:prstGeom>
            <a:solidFill>
              <a:srgbClr val="00BAC8">
                <a:alpha val="73000"/>
              </a:srgb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Seaford"/>
                  <a:ea typeface="DejaVu Sans"/>
                </a:rPr>
                <a:t>Interpretable data science</a:t>
              </a:r>
              <a:endParaRPr lang="ca-ES" sz="1800" b="0" strike="noStrike" spc="-1">
                <a:latin typeface="Arial"/>
              </a:endParaRPr>
            </a:p>
          </p:txBody>
        </p:sp>
        <p:sp>
          <p:nvSpPr>
            <p:cNvPr id="133" name="CustomShape 5"/>
            <p:cNvSpPr/>
            <p:nvPr/>
          </p:nvSpPr>
          <p:spPr>
            <a:xfrm>
              <a:off x="567360" y="2148840"/>
              <a:ext cx="11168640" cy="587160"/>
            </a:xfrm>
            <a:prstGeom prst="flowChartAlternateProcess">
              <a:avLst/>
            </a:prstGeom>
            <a:solidFill>
              <a:srgbClr val="00BAC8">
                <a:alpha val="26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000000"/>
                  </a:solidFill>
                  <a:latin typeface="Seaford"/>
                  <a:ea typeface="Seaford"/>
                </a:rPr>
                <a:t>Using a model that is not a black box.</a:t>
              </a:r>
              <a:endParaRPr lang="ca-ES" sz="1800" b="0" strike="noStrike" spc="-1">
                <a:latin typeface="Arial"/>
              </a:endParaRPr>
            </a:p>
          </p:txBody>
        </p:sp>
      </p:grpSp>
      <p:pic>
        <p:nvPicPr>
          <p:cNvPr id="134" name="133 Imagen"/>
          <p:cNvPicPr/>
          <p:nvPr/>
        </p:nvPicPr>
        <p:blipFill>
          <a:blip r:embed="rId2"/>
          <a:stretch/>
        </p:blipFill>
        <p:spPr>
          <a:xfrm>
            <a:off x="3672000" y="2789280"/>
            <a:ext cx="5184000" cy="3506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What is an explanation?</a:t>
            </a:r>
            <a:endParaRPr lang="en-US" sz="3600" b="0" strike="noStrike" spc="-1">
              <a:latin typeface="Arial"/>
            </a:endParaRPr>
          </a:p>
        </p:txBody>
      </p:sp>
      <p:sp>
        <p:nvSpPr>
          <p:cNvPr id="137" name="TextShape 3"/>
          <p:cNvSpPr txBox="1"/>
          <p:nvPr/>
        </p:nvSpPr>
        <p:spPr>
          <a:xfrm>
            <a:off x="504000" y="4536000"/>
            <a:ext cx="11160000" cy="1512000"/>
          </a:xfrm>
          <a:prstGeom prst="rect">
            <a:avLst/>
          </a:prstGeom>
          <a:noFill/>
          <a:ln>
            <a:noFill/>
          </a:ln>
        </p:spPr>
        <p:txBody>
          <a:bodyPr lIns="90000" tIns="45000" rIns="90000" bIns="45000">
            <a:noAutofit/>
          </a:bodyPr>
          <a:lstStyle/>
          <a:p>
            <a:pPr marL="216000" indent="-216000">
              <a:lnSpc>
                <a:spcPct val="100000"/>
              </a:lnSpc>
              <a:buClr>
                <a:srgbClr val="000000"/>
              </a:buClr>
              <a:buSzPct val="70000"/>
              <a:buFont typeface="Wingdings" charset="2"/>
              <a:buChar char=""/>
            </a:pPr>
            <a:r>
              <a:rPr lang="en-US" sz="1800" b="0" strike="noStrike" spc="-1">
                <a:latin typeface="Arial"/>
              </a:rPr>
              <a:t>An explanation is the answer to a </a:t>
            </a:r>
            <a:r>
              <a:rPr lang="en-US" sz="1800" b="1" strike="noStrike" spc="-1">
                <a:latin typeface="Arial"/>
              </a:rPr>
              <a:t>why-question</a:t>
            </a:r>
            <a:r>
              <a:rPr lang="en-US" sz="1800" b="0" strike="noStrike" spc="-1">
                <a:latin typeface="Arial"/>
              </a:rPr>
              <a:t>:</a:t>
            </a:r>
          </a:p>
          <a:p>
            <a:pPr marL="216000" indent="-216000">
              <a:lnSpc>
                <a:spcPct val="100000"/>
              </a:lnSpc>
              <a:buClr>
                <a:srgbClr val="000000"/>
              </a:buClr>
              <a:buSzPct val="7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Why is treatment not suitable for the patient?</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 Why was my loan rejected?</a:t>
            </a:r>
          </a:p>
        </p:txBody>
      </p:sp>
      <p:pic>
        <p:nvPicPr>
          <p:cNvPr id="138" name="137 Imagen"/>
          <p:cNvPicPr/>
          <p:nvPr/>
        </p:nvPicPr>
        <p:blipFill>
          <a:blip r:embed="rId2"/>
          <a:stretch/>
        </p:blipFill>
        <p:spPr>
          <a:xfrm>
            <a:off x="3484080" y="1344600"/>
            <a:ext cx="4651920" cy="3049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What is an explanation?</a:t>
            </a:r>
            <a:endParaRPr lang="en-US" sz="3600" b="0" strike="noStrike" spc="-1">
              <a:latin typeface="Arial"/>
            </a:endParaRPr>
          </a:p>
        </p:txBody>
      </p:sp>
      <p:sp>
        <p:nvSpPr>
          <p:cNvPr id="141"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lnSpc>
                <a:spcPct val="100000"/>
              </a:lnSpc>
              <a:buClr>
                <a:srgbClr val="000000"/>
              </a:buClr>
              <a:buSzPct val="70000"/>
              <a:buFont typeface="Wingdings" charset="2"/>
              <a:buChar char=""/>
            </a:pPr>
            <a:r>
              <a:rPr lang="en-US" sz="1800" b="0" strike="noStrike" spc="-1">
                <a:latin typeface="Arial"/>
              </a:rPr>
              <a:t>A good explanation is:</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Contrastive.</a:t>
            </a:r>
            <a:r>
              <a:rPr lang="en-US" sz="1800" b="0" strike="noStrike" spc="-1">
                <a:latin typeface="Arial"/>
              </a:rPr>
              <a:t> Humans usually do not ask why a certain prediction was made, but </a:t>
            </a:r>
            <a:r>
              <a:rPr lang="en-US" sz="1800" b="1" strike="noStrike" spc="-1">
                <a:latin typeface="Arial"/>
              </a:rPr>
              <a:t>why this prediction was made instead of another prediction.</a:t>
            </a:r>
            <a:r>
              <a:rPr lang="en-US" sz="1800" b="0" strike="noStrike" spc="-1">
                <a:latin typeface="Arial"/>
              </a:rPr>
              <a:t>  </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Selected</a:t>
            </a:r>
            <a:r>
              <a:rPr lang="en-US" sz="1800" b="0" strike="noStrike" spc="-1">
                <a:latin typeface="Arial"/>
              </a:rPr>
              <a:t>. People do not expect explanations that cover the actual and complete list of causes of an event. We are used to selecting </a:t>
            </a:r>
            <a:r>
              <a:rPr lang="en-US" sz="1800" b="1" strike="noStrike" spc="-1">
                <a:latin typeface="Arial"/>
              </a:rPr>
              <a:t>one or two causes</a:t>
            </a:r>
            <a:r>
              <a:rPr lang="en-US" sz="1800" b="0" strike="noStrike" spc="-1">
                <a:latin typeface="Arial"/>
              </a:rPr>
              <a:t> from a variety of possible causes as THE explanation.</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Consistent</a:t>
            </a:r>
            <a:r>
              <a:rPr lang="en-US" sz="1800" b="0" strike="noStrike" spc="-1">
                <a:latin typeface="Arial"/>
              </a:rPr>
              <a:t> with prior beliefs of the customer. This is difficult to integrate into machine learning!</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 </a:t>
            </a:r>
            <a:r>
              <a:rPr lang="en-US" sz="1800" b="1" strike="noStrike" spc="-1">
                <a:latin typeface="Arial"/>
              </a:rPr>
              <a:t>Focused on the abnormal.</a:t>
            </a:r>
            <a:r>
              <a:rPr lang="en-US" sz="1800" b="0" strike="noStrike" spc="-1">
                <a:latin typeface="Arial"/>
              </a:rPr>
              <a:t> People focus more on causes that had a small probability but nevertheless happened.</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General and probable.</a:t>
            </a:r>
            <a:r>
              <a:rPr lang="en-US" sz="1800" b="0" strike="noStrike" spc="-1">
                <a:latin typeface="Arial"/>
              </a:rPr>
              <a:t> A cause that can explain many events is very general and could be considered a good explanation.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It is a difficult problem!</a:t>
            </a:r>
            <a:endParaRPr lang="en-US" sz="3600" b="0" strike="noStrike" spc="-1">
              <a:latin typeface="Arial"/>
            </a:endParaRPr>
          </a:p>
        </p:txBody>
      </p:sp>
      <p:pic>
        <p:nvPicPr>
          <p:cNvPr id="144" name="143 Imagen"/>
          <p:cNvPicPr/>
          <p:nvPr/>
        </p:nvPicPr>
        <p:blipFill>
          <a:blip r:embed="rId2"/>
          <a:stretch/>
        </p:blipFill>
        <p:spPr>
          <a:xfrm>
            <a:off x="2232000" y="1350720"/>
            <a:ext cx="8136000" cy="4943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6"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The skeptical point of view</a:t>
            </a:r>
            <a:endParaRPr lang="en-US" sz="3600" b="0" strike="noStrike" spc="-1">
              <a:latin typeface="Arial"/>
            </a:endParaRPr>
          </a:p>
        </p:txBody>
      </p:sp>
      <p:pic>
        <p:nvPicPr>
          <p:cNvPr id="147" name="146 Imagen"/>
          <p:cNvPicPr/>
          <p:nvPr/>
        </p:nvPicPr>
        <p:blipFill>
          <a:blip r:embed="rId2"/>
          <a:srcRect t="3329" b="44209"/>
          <a:stretch/>
        </p:blipFill>
        <p:spPr>
          <a:xfrm>
            <a:off x="2356200" y="1440360"/>
            <a:ext cx="7579800" cy="4535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sp>
      <p:pic>
        <p:nvPicPr>
          <p:cNvPr id="92" name="91 Imagen"/>
          <p:cNvPicPr/>
          <p:nvPr/>
        </p:nvPicPr>
        <p:blipFill>
          <a:blip r:embed="rId2"/>
          <a:stretch/>
        </p:blipFill>
        <p:spPr>
          <a:xfrm>
            <a:off x="1728000" y="612000"/>
            <a:ext cx="7773840" cy="5688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sp>
      <p:pic>
        <p:nvPicPr>
          <p:cNvPr id="94" name="93 Imagen"/>
          <p:cNvPicPr/>
          <p:nvPr/>
        </p:nvPicPr>
        <p:blipFill>
          <a:blip r:embed="rId2"/>
          <a:srcRect t="3879" b="4626"/>
          <a:stretch/>
        </p:blipFill>
        <p:spPr>
          <a:xfrm>
            <a:off x="1368000" y="720000"/>
            <a:ext cx="9288000" cy="532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sp>
      <p:pic>
        <p:nvPicPr>
          <p:cNvPr id="96" name="95 Imagen"/>
          <p:cNvPicPr/>
          <p:nvPr/>
        </p:nvPicPr>
        <p:blipFill>
          <a:blip r:embed="rId2"/>
          <a:srcRect t="3879" b="4626"/>
          <a:stretch/>
        </p:blipFill>
        <p:spPr>
          <a:xfrm>
            <a:off x="1368000" y="720000"/>
            <a:ext cx="9288000" cy="5327640"/>
          </a:xfrm>
          <a:prstGeom prst="rect">
            <a:avLst/>
          </a:prstGeom>
          <a:ln>
            <a:noFill/>
          </a:ln>
        </p:spPr>
      </p:pic>
      <p:pic>
        <p:nvPicPr>
          <p:cNvPr id="97" name="96 Imagen"/>
          <p:cNvPicPr/>
          <p:nvPr/>
        </p:nvPicPr>
        <p:blipFill>
          <a:blip r:embed="rId3"/>
          <a:srcRect t="2044" b="3770"/>
          <a:stretch/>
        </p:blipFill>
        <p:spPr>
          <a:xfrm>
            <a:off x="1440360" y="684360"/>
            <a:ext cx="9179640" cy="5399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99"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Scenario</a:t>
            </a:r>
            <a:endParaRPr lang="en-US" sz="3600" b="0" strike="noStrike" spc="-1">
              <a:latin typeface="Arial"/>
            </a:endParaRPr>
          </a:p>
        </p:txBody>
      </p:sp>
      <p:sp>
        <p:nvSpPr>
          <p:cNvPr id="100" name="TextShape 3"/>
          <p:cNvSpPr txBox="1"/>
          <p:nvPr/>
        </p:nvSpPr>
        <p:spPr>
          <a:xfrm>
            <a:off x="504000" y="1582200"/>
            <a:ext cx="11160000" cy="4185720"/>
          </a:xfrm>
          <a:prstGeom prst="rect">
            <a:avLst/>
          </a:prstGeom>
          <a:noFill/>
          <a:ln>
            <a:noFill/>
          </a:ln>
        </p:spPr>
        <p:txBody>
          <a:bodyPr lIns="90000" tIns="45000" rIns="90000" bIns="45000">
            <a:noAutofit/>
          </a:bodyPr>
          <a:lstStyle/>
          <a:p>
            <a:r>
              <a:rPr lang="en-US" sz="1800" b="0" strike="noStrike" spc="-1" dirty="0">
                <a:latin typeface="Arial"/>
              </a:rPr>
              <a:t>Data science tasks:</a:t>
            </a:r>
          </a:p>
          <a:p>
            <a:endParaRPr lang="en-US" sz="1800" b="0" strike="noStrike" spc="-1" dirty="0">
              <a:latin typeface="Arial"/>
            </a:endParaRPr>
          </a:p>
          <a:p>
            <a:pPr marL="216000" indent="-216000">
              <a:buClr>
                <a:srgbClr val="000000"/>
              </a:buClr>
              <a:buFont typeface="Wingdings" charset="2"/>
              <a:buChar char=""/>
            </a:pPr>
            <a:r>
              <a:rPr lang="en-US" sz="1800" b="1" strike="noStrike" spc="-1" dirty="0">
                <a:latin typeface="Arial"/>
              </a:rPr>
              <a:t>Description</a:t>
            </a:r>
            <a:r>
              <a:rPr lang="en-US" sz="1800" b="0" strike="noStrike" spc="-1" dirty="0">
                <a:latin typeface="Arial"/>
              </a:rPr>
              <a:t> is using data to provide a quantitative summary of certain features of the world. </a:t>
            </a:r>
          </a:p>
          <a:p>
            <a:pPr>
              <a:buClr>
                <a:srgbClr val="000000"/>
              </a:buClr>
            </a:pPr>
            <a:r>
              <a:rPr lang="en-US" spc="-1" dirty="0">
                <a:latin typeface="Arial"/>
              </a:rPr>
              <a:t> </a:t>
            </a:r>
            <a:r>
              <a:rPr lang="en-US" spc="-1" dirty="0" smtClean="0">
                <a:latin typeface="Arial"/>
              </a:rPr>
              <a:t>                                                </a:t>
            </a:r>
            <a:r>
              <a:rPr lang="en-US" sz="1800" b="0" strike="noStrike" spc="-1" dirty="0" smtClean="0">
                <a:latin typeface="Arial"/>
              </a:rPr>
              <a:t>→ </a:t>
            </a:r>
            <a:r>
              <a:rPr lang="en-US" sz="1800" b="0" strike="noStrike" spc="-1" dirty="0">
                <a:latin typeface="Arial"/>
              </a:rPr>
              <a:t>What is the mean value of X?</a:t>
            </a:r>
          </a:p>
          <a:p>
            <a:pPr marL="216000" indent="-216000">
              <a:buClr>
                <a:srgbClr val="000000"/>
              </a:buClr>
              <a:buFont typeface="Wingdings" charset="2"/>
              <a:buChar char=""/>
            </a:pPr>
            <a:endParaRPr lang="en-US" sz="1800" b="0" strike="noStrike" spc="-1" dirty="0">
              <a:latin typeface="Arial"/>
            </a:endParaRPr>
          </a:p>
          <a:p>
            <a:pPr marL="216000" indent="-216000">
              <a:buClr>
                <a:srgbClr val="000000"/>
              </a:buClr>
              <a:buFont typeface="Wingdings" charset="2"/>
              <a:buChar char=""/>
            </a:pPr>
            <a:r>
              <a:rPr lang="en-US" sz="1800" b="1" strike="noStrike" spc="-1" dirty="0">
                <a:latin typeface="Arial"/>
              </a:rPr>
              <a:t> Prediction</a:t>
            </a:r>
            <a:r>
              <a:rPr lang="en-US" sz="1800" b="0" strike="noStrike" spc="-1" dirty="0">
                <a:latin typeface="Arial"/>
              </a:rPr>
              <a:t> is using data to map some features of the world (the inputs) to other features of the world (the outputs). </a:t>
            </a:r>
            <a:r>
              <a:rPr lang="en-US" sz="1800" b="0" strike="noStrike" spc="-1" dirty="0" smtClean="0">
                <a:latin typeface="Arial"/>
              </a:rPr>
              <a:t>                              → </a:t>
            </a:r>
            <a:r>
              <a:rPr lang="en-US" sz="1800" b="0" strike="noStrike" spc="-1" dirty="0">
                <a:latin typeface="Arial"/>
              </a:rPr>
              <a:t>How would seeing X change my belief in Y?</a:t>
            </a:r>
          </a:p>
          <a:p>
            <a:pPr marL="216000" indent="-216000">
              <a:buClr>
                <a:srgbClr val="000000"/>
              </a:buClr>
              <a:buFont typeface="Wingdings" charset="2"/>
              <a:buChar char=""/>
            </a:pPr>
            <a:endParaRPr lang="en-US" sz="1800" b="0" strike="noStrike" spc="-1" dirty="0">
              <a:latin typeface="Arial"/>
            </a:endParaRPr>
          </a:p>
          <a:p>
            <a:pPr marL="216000" indent="-216000">
              <a:buClr>
                <a:srgbClr val="000000"/>
              </a:buClr>
              <a:buFont typeface="Wingdings" charset="2"/>
              <a:buChar char=""/>
            </a:pPr>
            <a:r>
              <a:rPr lang="en-US" sz="1800" b="0" strike="noStrike" spc="-1" dirty="0">
                <a:latin typeface="Arial"/>
              </a:rPr>
              <a:t> </a:t>
            </a:r>
            <a:r>
              <a:rPr lang="en-US" sz="1800" b="1" strike="noStrike" spc="-1" dirty="0">
                <a:latin typeface="Arial"/>
              </a:rPr>
              <a:t>Causation: </a:t>
            </a:r>
            <a:r>
              <a:rPr lang="en-US" sz="1800" b="0" strike="noStrike" spc="-1" dirty="0">
                <a:latin typeface="Arial"/>
              </a:rPr>
              <a:t>Measuring the causal influence of a variable X in another variable Y, while excluding any influences on Y not actually due to the causal effect of X, and being able to guess what the effect will be if one performs an action</a:t>
            </a:r>
            <a:r>
              <a:rPr lang="en-US" sz="1800" b="0" strike="noStrike" spc="-1" dirty="0" smtClean="0">
                <a:latin typeface="Arial"/>
              </a:rPr>
              <a:t>.      </a:t>
            </a:r>
            <a:r>
              <a:rPr lang="en-US" sz="1800" b="0" strike="noStrike" spc="-1" dirty="0">
                <a:latin typeface="Arial"/>
              </a:rPr>
              <a:t>→How would my expected lifespan change if I </a:t>
            </a:r>
            <a:r>
              <a:rPr lang="en-US" sz="1800" b="0" strike="noStrike" spc="-1" dirty="0" smtClean="0">
                <a:latin typeface="Arial"/>
              </a:rPr>
              <a:t>quit smoking?</a:t>
            </a:r>
            <a:endParaRPr lang="en-US" sz="1800" b="0" strike="noStrike" spc="-1" dirty="0">
              <a:latin typeface="Arial"/>
            </a:endParaRPr>
          </a:p>
          <a:p>
            <a:pPr marL="2160000" lvl="0" indent="-216000">
              <a:buClr>
                <a:srgbClr val="000000"/>
              </a:buClr>
              <a:buFont typeface="Wingdings" charset="2"/>
              <a:buChar char=""/>
            </a:pPr>
            <a:r>
              <a:rPr lang="en-US" sz="1800" b="0" strike="noStrike" spc="-1" dirty="0">
                <a:solidFill>
                  <a:srgbClr val="C9211E"/>
                </a:solidFill>
                <a:latin typeface="Arial"/>
              </a:rPr>
              <a:t>Correlation is not the same as causation!! </a:t>
            </a:r>
            <a:endParaRPr lang="en-US" sz="1800" b="0" strike="noStrike" spc="-1" dirty="0">
              <a:latin typeface="Arial"/>
            </a:endParaRPr>
          </a:p>
          <a:p>
            <a:pPr marL="2160000" lvl="0" indent="-216000">
              <a:buClr>
                <a:srgbClr val="000000"/>
              </a:buClr>
              <a:buFont typeface="Wingdings" charset="2"/>
              <a:buChar char=""/>
            </a:pPr>
            <a:r>
              <a:rPr lang="en-US" sz="1800" b="0" strike="noStrike" spc="-1" dirty="0">
                <a:latin typeface="Arial"/>
              </a:rPr>
              <a:t>https://www.bbc.com/news/magazine-27537142</a:t>
            </a:r>
          </a:p>
          <a:p>
            <a:pPr marL="216000" indent="-216000">
              <a:buClr>
                <a:srgbClr val="000000"/>
              </a:buClr>
              <a:buFont typeface="Wingdings" charset="2"/>
              <a:buChar char=""/>
            </a:pPr>
            <a:endParaRPr lang="en-US" sz="1800" b="0" strike="noStrike" spc="-1" dirty="0">
              <a:latin typeface="Arial"/>
            </a:endParaRPr>
          </a:p>
          <a:p>
            <a:pPr marL="216000" indent="-216000">
              <a:buClr>
                <a:srgbClr val="000000"/>
              </a:buClr>
              <a:buFont typeface="Wingdings" charset="2"/>
              <a:buChar char=""/>
            </a:pPr>
            <a:r>
              <a:rPr lang="en-US" sz="1800" b="1" strike="noStrike" spc="-1" dirty="0">
                <a:latin typeface="Arial"/>
              </a:rPr>
              <a:t>Counterfactual:</a:t>
            </a:r>
            <a:r>
              <a:rPr lang="en-US" sz="1800" b="0" strike="noStrike" spc="-1" dirty="0">
                <a:latin typeface="Arial"/>
              </a:rPr>
              <a:t> Being able to reason about hypothetical situations, things that could happen.</a:t>
            </a:r>
          </a:p>
          <a:p>
            <a:pPr>
              <a:buClr>
                <a:srgbClr val="000000"/>
              </a:buClr>
            </a:pPr>
            <a:r>
              <a:rPr lang="en-US" spc="-1" dirty="0">
                <a:latin typeface="Arial"/>
              </a:rPr>
              <a:t> </a:t>
            </a:r>
            <a:r>
              <a:rPr lang="en-US" spc="-1" dirty="0" smtClean="0">
                <a:latin typeface="Arial"/>
              </a:rPr>
              <a:t>                                             </a:t>
            </a:r>
            <a:r>
              <a:rPr lang="en-US" sz="1800" b="0" strike="noStrike" spc="-1" dirty="0" smtClean="0">
                <a:latin typeface="Arial"/>
              </a:rPr>
              <a:t>→ </a:t>
            </a:r>
            <a:r>
              <a:rPr lang="en-US" sz="1800" b="0" strike="noStrike" spc="-1" dirty="0">
                <a:latin typeface="Arial"/>
              </a:rPr>
              <a:t>Would my grandfather still be alive if he had not smoked?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Scenario</a:t>
            </a:r>
            <a:endParaRPr lang="en-US" sz="3600" b="0" strike="noStrike" spc="-1">
              <a:latin typeface="Arial"/>
            </a:endParaRPr>
          </a:p>
        </p:txBody>
      </p:sp>
      <p:pic>
        <p:nvPicPr>
          <p:cNvPr id="103" name="102 Imagen"/>
          <p:cNvPicPr/>
          <p:nvPr/>
        </p:nvPicPr>
        <p:blipFill>
          <a:blip r:embed="rId2"/>
          <a:stretch/>
        </p:blipFill>
        <p:spPr>
          <a:xfrm>
            <a:off x="1692000" y="1368360"/>
            <a:ext cx="8856000" cy="4916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Why?</a:t>
            </a:r>
            <a:endParaRPr lang="en-US" sz="3600" b="0" strike="noStrike" spc="-1">
              <a:latin typeface="Arial"/>
            </a:endParaRPr>
          </a:p>
        </p:txBody>
      </p:sp>
      <p:pic>
        <p:nvPicPr>
          <p:cNvPr id="106" name="105 Imagen"/>
          <p:cNvPicPr/>
          <p:nvPr/>
        </p:nvPicPr>
        <p:blipFill>
          <a:blip r:embed="rId2"/>
          <a:stretch/>
        </p:blipFill>
        <p:spPr>
          <a:xfrm>
            <a:off x="1972440" y="1368000"/>
            <a:ext cx="8143560" cy="4968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Why?</a:t>
            </a:r>
            <a:endParaRPr lang="en-US" sz="3600" b="0" strike="noStrike" spc="-1">
              <a:latin typeface="Arial"/>
            </a:endParaRPr>
          </a:p>
        </p:txBody>
      </p:sp>
      <p:sp>
        <p:nvSpPr>
          <p:cNvPr id="109" name="TextShape 3"/>
          <p:cNvSpPr txBox="1"/>
          <p:nvPr/>
        </p:nvSpPr>
        <p:spPr>
          <a:xfrm>
            <a:off x="504000" y="1656000"/>
            <a:ext cx="11160000" cy="4392000"/>
          </a:xfrm>
          <a:prstGeom prst="rect">
            <a:avLst/>
          </a:prstGeom>
          <a:noFill/>
          <a:ln>
            <a:noFill/>
          </a:ln>
        </p:spPr>
        <p:txBody>
          <a:bodyPr lIns="90000" tIns="45000" rIns="90000" bIns="45000">
            <a:noAutofit/>
          </a:bodyPr>
          <a:lstStyle/>
          <a:p>
            <a:r>
              <a:rPr lang="en-US" sz="1800" b="0" strike="noStrike" spc="-1">
                <a:latin typeface="Arial"/>
              </a:rPr>
              <a:t>There are different reasons that drive the demand for interpretability and explanations:</a:t>
            </a:r>
          </a:p>
          <a:p>
            <a:endParaRPr lang="en-US" sz="1800" b="0" strike="noStrike" spc="-1">
              <a:latin typeface="Arial"/>
            </a:endParaRPr>
          </a:p>
          <a:p>
            <a:pPr marL="216000" indent="-216000">
              <a:buClr>
                <a:srgbClr val="000000"/>
              </a:buClr>
              <a:buSzPct val="70000"/>
              <a:buFont typeface="Wingdings" charset="2"/>
              <a:buChar char=""/>
            </a:pPr>
            <a:r>
              <a:rPr lang="en-US" sz="1800" b="1" strike="noStrike" spc="-1">
                <a:latin typeface="Arial"/>
              </a:rPr>
              <a:t>Human curiosity and learning:</a:t>
            </a:r>
            <a:r>
              <a:rPr lang="en-US" sz="1800" b="0" strike="noStrike" spc="-1">
                <a:latin typeface="Arial"/>
              </a:rPr>
              <a:t> Humans have a mental model of their environment that is updated when something unexpected happens. This update is performed by finding an explanation for the unexpected event.</a:t>
            </a:r>
          </a:p>
          <a:p>
            <a:pPr marL="216000" indent="-216000">
              <a:buClr>
                <a:srgbClr val="000000"/>
              </a:buClr>
              <a:buSzPct val="70000"/>
              <a:buFont typeface="Wingdings" charset="2"/>
              <a:buChar char=""/>
            </a:pPr>
            <a:endParaRPr lang="en-US" sz="1800" b="0" strike="noStrike" spc="-1">
              <a:latin typeface="Arial"/>
            </a:endParaRPr>
          </a:p>
          <a:p>
            <a:pPr marL="216000" indent="-216000">
              <a:buClr>
                <a:srgbClr val="000000"/>
              </a:buClr>
              <a:buSzPct val="70000"/>
              <a:buFont typeface="Wingdings" charset="2"/>
              <a:buChar char=""/>
            </a:pPr>
            <a:r>
              <a:rPr lang="en-US" sz="1800" b="0" strike="noStrike" spc="-1">
                <a:latin typeface="Arial"/>
              </a:rPr>
              <a:t>The goal of science is to </a:t>
            </a:r>
            <a:r>
              <a:rPr lang="en-US" sz="1800" b="1" strike="noStrike" spc="-1">
                <a:latin typeface="Arial"/>
              </a:rPr>
              <a:t>gain knowledge</a:t>
            </a:r>
            <a:r>
              <a:rPr lang="en-US" sz="1800" b="0" strike="noStrike" spc="-1">
                <a:latin typeface="Arial"/>
              </a:rPr>
              <a:t>, but many problems are solved with big datasets and black box machine learning models. The model itself becomes the source of knowledge instead of the data. Interpretability makes it possible to extract this additional knowledge captured by the model.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1"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Why?</a:t>
            </a:r>
            <a:endParaRPr lang="en-US" sz="3600" b="0" strike="noStrike" spc="-1">
              <a:latin typeface="Arial"/>
            </a:endParaRPr>
          </a:p>
        </p:txBody>
      </p:sp>
      <p:sp>
        <p:nvSpPr>
          <p:cNvPr id="112"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buClr>
                <a:srgbClr val="000000"/>
              </a:buClr>
              <a:buSzPct val="90000"/>
              <a:buFont typeface="Wingdings" charset="2"/>
              <a:buChar char=""/>
            </a:pPr>
            <a:r>
              <a:rPr lang="en-US" sz="1800" b="0" strike="noStrike" spc="-1">
                <a:latin typeface="Arial"/>
              </a:rPr>
              <a:t>Machine learning models take on real-world tasks that require </a:t>
            </a:r>
            <a:r>
              <a:rPr lang="en-US" sz="1800" b="1" strike="noStrike" spc="-1">
                <a:latin typeface="Arial"/>
              </a:rPr>
              <a:t>safety measures and testing</a:t>
            </a:r>
            <a:r>
              <a:rPr lang="en-US" sz="1800" b="0" strike="noStrike" spc="-1">
                <a:latin typeface="Arial"/>
              </a:rPr>
              <a:t>. Imagine a self-driving car automatically detects cyclists based on a deep learning system. You want to be 100% sure that the abstraction the system has learned is error-free, because running over cyclists is quite bad.</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By default, machine learning models pick up biases from the training data. This can turn your machine learning models into racists that discriminate against protected groups. Interpretability is a useful debugging tool for </a:t>
            </a:r>
            <a:r>
              <a:rPr lang="en-US" sz="1800" b="1" strike="noStrike" spc="-1">
                <a:latin typeface="Arial"/>
              </a:rPr>
              <a:t>detecting bias in machine learning models</a:t>
            </a:r>
            <a:r>
              <a:rPr lang="en-US" sz="1800" b="0" strike="noStrike" spc="-1">
                <a:latin typeface="Arial"/>
              </a:rPr>
              <a:t>. It might happen that the machine learning model you have trained for automatic approval or rejection of credit applications discriminates against a minority.</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The process of integrating machines and algorithms into our daily lives requires interpretability to increase </a:t>
            </a:r>
            <a:r>
              <a:rPr lang="en-US" sz="1800" b="1" strike="noStrike" spc="-1">
                <a:latin typeface="Arial"/>
              </a:rPr>
              <a:t>social acceptance</a:t>
            </a:r>
            <a:r>
              <a:rPr lang="en-US" sz="1800" b="0" strike="noStrike" spc="-1">
                <a:latin typeface="Arial"/>
              </a:rPr>
              <a:t>. People attribute beliefs, desires, intentions and so on to objects.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1454</TotalTime>
  <Words>743</Words>
  <Application>Microsoft Office PowerPoint</Application>
  <PresentationFormat>Personalizado</PresentationFormat>
  <Paragraphs>79</Paragraphs>
  <Slides>17</Slides>
  <Notes>0</Notes>
  <HiddenSlides>0</HiddenSlides>
  <MMClips>0</MMClips>
  <ScaleCrop>false</ScaleCrop>
  <HeadingPairs>
    <vt:vector size="4" baseType="variant">
      <vt:variant>
        <vt:lpstr>Tema</vt:lpstr>
      </vt:variant>
      <vt:variant>
        <vt:i4>2</vt:i4>
      </vt:variant>
      <vt:variant>
        <vt:lpstr>Títulos de diapositiva</vt:lpstr>
      </vt:variant>
      <vt:variant>
        <vt:i4>17</vt:i4>
      </vt:variant>
    </vt:vector>
  </HeadingPairs>
  <TitlesOfParts>
    <vt:vector size="19"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Laia Domingo Colomer</dc:creator>
  <cp:lastModifiedBy>Laia Domingo Colomer</cp:lastModifiedBy>
  <cp:revision>436</cp:revision>
  <dcterms:created xsi:type="dcterms:W3CDTF">2021-05-07T11:37:08Z</dcterms:created>
  <dcterms:modified xsi:type="dcterms:W3CDTF">2021-06-22T08:54:57Z</dcterms:modified>
  <dc:language>ca-ES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