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_rels/slideLayout2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10.xml.rels" ContentType="application/vnd.openxmlformats-package.relationships+xml"/>
  <Override PartName="/ppt/slideLayouts/_rels/slideLayout16.xml.rels" ContentType="application/vnd.openxmlformats-package.relationships+xml"/>
  <Override PartName="/ppt/slideLayouts/_rels/slideLayout2.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s/_rels/slide13.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11.png" ContentType="image/png"/>
  <Override PartName="/ppt/media/image9.png" ContentType="image/png"/>
  <Override PartName="/ppt/media/image12.png" ContentType="image/png"/>
  <Override PartName="/ppt/media/image10.png" ContentType="image/png"/>
  <Override PartName="/ppt/media/image8.png" ContentType="image/png"/>
  <Override PartName="/ppt/media/image7.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ca-ES" sz="3200" spc="-1" strike="noStrike">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ca-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ca-ES"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ca-ES" sz="3200" spc="-1" strike="noStrike">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ca-ES" sz="3200" spc="-1" strike="noStrike">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ca-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ca-ES" sz="3200" spc="-1" strike="noStrike">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ca-ES" sz="3200" spc="-1" strike="noStrike">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ca-ES" sz="3200" spc="-1" strike="noStrike">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ca-ES" sz="3200" spc="-1" strike="noStrike">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ca-ES" sz="3200" spc="-1" strike="noStrike">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ca-E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ca-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rIns="0" tIns="0" bIns="0">
            <a:normAutofit/>
          </a:bodyPr>
          <a:p>
            <a:endParaRPr b="0" lang="ca-E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rIns="0" tIns="0" bIns="0">
            <a:normAutofit/>
          </a:bodyPr>
          <a:p>
            <a:endParaRPr b="0" lang="ca-E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ca-E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ca-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ca-ES" sz="3200" spc="-1" strike="noStrike">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ca-ES" sz="3200" spc="-1" strike="noStrike">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ca-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ca-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0" lang="ca-ES"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ca-ES" sz="3200" spc="-1" strike="noStrike">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normAutofit/>
          </a:bodyPr>
          <a:p>
            <a:endParaRPr b="0" lang="ca-E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ca-ES"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ca-ES" sz="3200" spc="-1" strike="noStrike">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rIns="0" tIns="0" bIns="0">
            <a:normAutofit/>
          </a:bodyPr>
          <a:p>
            <a:endParaRPr b="0" lang="ca-E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rIns="0" tIns="0" bIns="0">
            <a:normAutofit/>
          </a:bodyPr>
          <a:p>
            <a:endParaRPr b="0" lang="ca-ES" sz="3200" spc="-1" strike="noStrike">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rIns="0" tIns="0" bIns="0">
            <a:normAutofit/>
          </a:bodyPr>
          <a:p>
            <a:endParaRPr b="0" lang="ca-E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ca-E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ca-ES"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ca-ES" sz="3200" spc="-1" strike="noStrike">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rIns="0" tIns="0" bIns="0">
            <a:normAutofit/>
          </a:bodyPr>
          <a:p>
            <a:endParaRPr b="0" lang="ca-E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rIns="0" tIns="0" bIns="0">
            <a:normAutofit/>
          </a:bodyPr>
          <a:p>
            <a:endParaRPr b="0" lang="ca-ES" sz="3200" spc="-1" strike="noStrike">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rIns="0" tIns="0" bIns="0">
            <a:normAutofit/>
          </a:bodyPr>
          <a:p>
            <a:endParaRPr b="0" lang="ca-ES" sz="3200" spc="-1" strike="noStrike">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rIns="0" tIns="0" bIns="0">
            <a:normAutofit/>
          </a:bodyPr>
          <a:p>
            <a:endParaRPr b="0" lang="ca-ES" sz="3200" spc="-1" strike="noStrike">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rIns="0" tIns="0" bIns="0">
            <a:normAutofit/>
          </a:bodyPr>
          <a:p>
            <a:endParaRPr b="0" lang="ca-ES" sz="3200" spc="-1" strike="noStrike">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rIns="0" tIns="0" bIns="0">
            <a:normAutofit/>
          </a:bodyPr>
          <a:p>
            <a:endParaRPr b="0" lang="ca-ES" sz="3200" spc="-1" strike="noStrike">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rIns="0" tIns="0" bIns="0">
            <a:normAutofit/>
          </a:bodyPr>
          <a:p>
            <a:endParaRPr b="0" lang="ca-E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ca-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ca-ES" sz="3200" spc="-1" strike="noStrike">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ca-E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ca-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ca-ES"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ca-ES" sz="3200" spc="-1" strike="noStrike">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ca-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ca-ES" sz="3200" spc="-1" strike="noStrike">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ca-ES" sz="3200" spc="-1" strike="noStrike">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ca-E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ca-ES" sz="4400" spc="-1" strike="noStrike">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ca-ES"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ca-ES" sz="3200" spc="-1" strike="noStrike">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ca-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482400" y="489600"/>
            <a:ext cx="11147040" cy="0"/>
          </a:xfrm>
          <a:prstGeom prst="line">
            <a:avLst/>
          </a:prstGeom>
          <a:ln w="28440">
            <a:solidFill>
              <a:schemeClr val="tx2"/>
            </a:solidFill>
          </a:ln>
        </p:spPr>
        <p:style>
          <a:lnRef idx="1">
            <a:schemeClr val="dk1"/>
          </a:lnRef>
          <a:fillRef idx="0">
            <a:schemeClr val="dk1"/>
          </a:fillRef>
          <a:effectRef idx="0">
            <a:schemeClr val="dk1"/>
          </a:effectRef>
          <a:fontRef idx="minor"/>
        </p:style>
      </p:sp>
      <p:sp>
        <p:nvSpPr>
          <p:cNvPr id="1" name="Line 2"/>
          <p:cNvSpPr/>
          <p:nvPr/>
        </p:nvSpPr>
        <p:spPr>
          <a:xfrm>
            <a:off x="482400" y="6368040"/>
            <a:ext cx="11147040" cy="0"/>
          </a:xfrm>
          <a:prstGeom prst="line">
            <a:avLst/>
          </a:prstGeom>
          <a:ln w="28440">
            <a:solidFill>
              <a:schemeClr val="tx2"/>
            </a:solidFill>
          </a:ln>
        </p:spPr>
        <p:style>
          <a:lnRef idx="1">
            <a:schemeClr val="dk1"/>
          </a:lnRef>
          <a:fillRef idx="0">
            <a:schemeClr val="dk1"/>
          </a:fillRef>
          <a:effectRef idx="0">
            <a:schemeClr val="dk1"/>
          </a:effectRef>
          <a:fontRef idx="minor"/>
        </p:style>
      </p:sp>
      <p:sp>
        <p:nvSpPr>
          <p:cNvPr id="2" name="Line 3"/>
          <p:cNvSpPr/>
          <p:nvPr/>
        </p:nvSpPr>
        <p:spPr>
          <a:xfrm>
            <a:off x="482400" y="489600"/>
            <a:ext cx="11147040" cy="0"/>
          </a:xfrm>
          <a:prstGeom prst="line">
            <a:avLst/>
          </a:prstGeom>
          <a:ln w="28440">
            <a:solidFill>
              <a:schemeClr val="tx2"/>
            </a:solidFill>
          </a:ln>
        </p:spPr>
        <p:style>
          <a:lnRef idx="1">
            <a:schemeClr val="dk1"/>
          </a:lnRef>
          <a:fillRef idx="0">
            <a:schemeClr val="dk1"/>
          </a:fillRef>
          <a:effectRef idx="0">
            <a:schemeClr val="dk1"/>
          </a:effectRef>
          <a:fontRef idx="minor"/>
        </p:style>
      </p:sp>
      <p:sp>
        <p:nvSpPr>
          <p:cNvPr id="3" name="PlaceHolder 4"/>
          <p:cNvSpPr>
            <a:spLocks noGrp="1"/>
          </p:cNvSpPr>
          <p:nvPr>
            <p:ph type="title"/>
          </p:nvPr>
        </p:nvSpPr>
        <p:spPr>
          <a:xfrm>
            <a:off x="482760" y="978480"/>
            <a:ext cx="10633680" cy="2157120"/>
          </a:xfrm>
          <a:prstGeom prst="rect">
            <a:avLst/>
          </a:prstGeom>
        </p:spPr>
        <p:txBody>
          <a:bodyPr lIns="0" rIns="0" tIns="0" bIns="0" anchor="ctr">
            <a:noAutofit/>
          </a:bodyPr>
          <a:p>
            <a:pPr algn="ctr"/>
            <a:r>
              <a:rPr b="0" lang="ca-ES" sz="1800" spc="-1" strike="noStrike">
                <a:latin typeface="Arial"/>
              </a:rPr>
              <a:t>Click to edit the title text format</a:t>
            </a:r>
            <a:endParaRPr b="0" lang="ca-ES" sz="18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ca-ES" sz="3200" spc="-1" strike="noStrike">
                <a:latin typeface="Arial"/>
              </a:rPr>
              <a:t>Click to edit the outline text format</a:t>
            </a:r>
            <a:endParaRPr b="0" lang="ca-ES" sz="3200" spc="-1" strike="noStrike">
              <a:latin typeface="Arial"/>
            </a:endParaRPr>
          </a:p>
          <a:p>
            <a:pPr lvl="1" marL="864000" indent="-324000">
              <a:spcBef>
                <a:spcPts val="1134"/>
              </a:spcBef>
              <a:buClr>
                <a:srgbClr val="000000"/>
              </a:buClr>
              <a:buSzPct val="75000"/>
              <a:buFont typeface="Symbol" charset="2"/>
              <a:buChar char=""/>
            </a:pPr>
            <a:r>
              <a:rPr b="0" lang="ca-ES" sz="2800" spc="-1" strike="noStrike">
                <a:latin typeface="Arial"/>
              </a:rPr>
              <a:t>Second Outline Level</a:t>
            </a:r>
            <a:endParaRPr b="0" lang="ca-ES" sz="2800" spc="-1" strike="noStrike">
              <a:latin typeface="Arial"/>
            </a:endParaRPr>
          </a:p>
          <a:p>
            <a:pPr lvl="2" marL="1296000" indent="-288000">
              <a:spcBef>
                <a:spcPts val="850"/>
              </a:spcBef>
              <a:buClr>
                <a:srgbClr val="000000"/>
              </a:buClr>
              <a:buSzPct val="45000"/>
              <a:buFont typeface="Wingdings" charset="2"/>
              <a:buChar char=""/>
            </a:pPr>
            <a:r>
              <a:rPr b="0" lang="ca-ES" sz="2400" spc="-1" strike="noStrike">
                <a:latin typeface="Arial"/>
              </a:rPr>
              <a:t>Third Outline Level</a:t>
            </a:r>
            <a:endParaRPr b="0" lang="ca-ES" sz="2400" spc="-1" strike="noStrike">
              <a:latin typeface="Arial"/>
            </a:endParaRPr>
          </a:p>
          <a:p>
            <a:pPr lvl="3" marL="1728000" indent="-216000">
              <a:spcBef>
                <a:spcPts val="567"/>
              </a:spcBef>
              <a:buClr>
                <a:srgbClr val="000000"/>
              </a:buClr>
              <a:buSzPct val="75000"/>
              <a:buFont typeface="Symbol" charset="2"/>
              <a:buChar char=""/>
            </a:pPr>
            <a:r>
              <a:rPr b="0" lang="ca-ES" sz="2000" spc="-1" strike="noStrike">
                <a:latin typeface="Arial"/>
              </a:rPr>
              <a:t>Fourth Outline Level</a:t>
            </a:r>
            <a:endParaRPr b="0" lang="ca-ES" sz="2000" spc="-1" strike="noStrike">
              <a:latin typeface="Arial"/>
            </a:endParaRPr>
          </a:p>
          <a:p>
            <a:pPr lvl="4" marL="2160000" indent="-216000">
              <a:spcBef>
                <a:spcPts val="283"/>
              </a:spcBef>
              <a:buClr>
                <a:srgbClr val="000000"/>
              </a:buClr>
              <a:buSzPct val="45000"/>
              <a:buFont typeface="Wingdings" charset="2"/>
              <a:buChar char=""/>
            </a:pPr>
            <a:r>
              <a:rPr b="0" lang="ca-ES" sz="2000" spc="-1" strike="noStrike">
                <a:latin typeface="Arial"/>
              </a:rPr>
              <a:t>Fifth Outline Level</a:t>
            </a:r>
            <a:endParaRPr b="0" lang="ca-ES" sz="2000" spc="-1" strike="noStrike">
              <a:latin typeface="Arial"/>
            </a:endParaRPr>
          </a:p>
          <a:p>
            <a:pPr lvl="5" marL="2592000" indent="-216000">
              <a:spcBef>
                <a:spcPts val="283"/>
              </a:spcBef>
              <a:buClr>
                <a:srgbClr val="000000"/>
              </a:buClr>
              <a:buSzPct val="45000"/>
              <a:buFont typeface="Wingdings" charset="2"/>
              <a:buChar char=""/>
            </a:pPr>
            <a:r>
              <a:rPr b="0" lang="ca-ES" sz="2000" spc="-1" strike="noStrike">
                <a:latin typeface="Arial"/>
              </a:rPr>
              <a:t>Sixth Outline Level</a:t>
            </a:r>
            <a:endParaRPr b="0" lang="ca-ES" sz="2000" spc="-1" strike="noStrike">
              <a:latin typeface="Arial"/>
            </a:endParaRPr>
          </a:p>
          <a:p>
            <a:pPr lvl="6" marL="3024000" indent="-216000">
              <a:spcBef>
                <a:spcPts val="283"/>
              </a:spcBef>
              <a:buClr>
                <a:srgbClr val="000000"/>
              </a:buClr>
              <a:buSzPct val="45000"/>
              <a:buFont typeface="Wingdings" charset="2"/>
              <a:buChar char=""/>
            </a:pPr>
            <a:r>
              <a:rPr b="0" lang="ca-ES" sz="2000" spc="-1" strike="noStrike">
                <a:latin typeface="Arial"/>
              </a:rPr>
              <a:t>Seventh Outline Level</a:t>
            </a:r>
            <a:endParaRPr b="0" lang="ca-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Line 1"/>
          <p:cNvSpPr/>
          <p:nvPr/>
        </p:nvSpPr>
        <p:spPr>
          <a:xfrm>
            <a:off x="482400" y="489600"/>
            <a:ext cx="11147040" cy="0"/>
          </a:xfrm>
          <a:prstGeom prst="line">
            <a:avLst/>
          </a:prstGeom>
          <a:ln w="28440">
            <a:solidFill>
              <a:schemeClr val="tx2"/>
            </a:solidFill>
          </a:ln>
        </p:spPr>
        <p:style>
          <a:lnRef idx="1">
            <a:schemeClr val="dk1"/>
          </a:lnRef>
          <a:fillRef idx="0">
            <a:schemeClr val="dk1"/>
          </a:fillRef>
          <a:effectRef idx="0">
            <a:schemeClr val="dk1"/>
          </a:effectRef>
          <a:fontRef idx="minor"/>
        </p:style>
      </p:sp>
      <p:sp>
        <p:nvSpPr>
          <p:cNvPr id="42" name="Line 2"/>
          <p:cNvSpPr/>
          <p:nvPr/>
        </p:nvSpPr>
        <p:spPr>
          <a:xfrm>
            <a:off x="482400" y="6368040"/>
            <a:ext cx="11147040" cy="0"/>
          </a:xfrm>
          <a:prstGeom prst="line">
            <a:avLst/>
          </a:prstGeom>
          <a:ln w="28440">
            <a:solidFill>
              <a:schemeClr val="tx2"/>
            </a:solidFill>
          </a:ln>
        </p:spPr>
        <p:style>
          <a:lnRef idx="1">
            <a:schemeClr val="dk1"/>
          </a:lnRef>
          <a:fillRef idx="0">
            <a:schemeClr val="dk1"/>
          </a:fillRef>
          <a:effectRef idx="0">
            <a:schemeClr val="dk1"/>
          </a:effectRef>
          <a:fontRef idx="minor"/>
        </p:style>
      </p:sp>
      <p:sp>
        <p:nvSpPr>
          <p:cNvPr id="43" name="PlaceHolder 3"/>
          <p:cNvSpPr>
            <a:spLocks noGrp="1"/>
          </p:cNvSpPr>
          <p:nvPr>
            <p:ph type="title"/>
          </p:nvPr>
        </p:nvSpPr>
        <p:spPr>
          <a:xfrm>
            <a:off x="609480" y="273600"/>
            <a:ext cx="10972440" cy="1144800"/>
          </a:xfrm>
          <a:prstGeom prst="rect">
            <a:avLst/>
          </a:prstGeom>
        </p:spPr>
        <p:txBody>
          <a:bodyPr lIns="0" rIns="0" tIns="0" bIns="0" anchor="ctr">
            <a:noAutofit/>
          </a:bodyPr>
          <a:p>
            <a:pPr algn="ctr"/>
            <a:r>
              <a:rPr b="0" lang="ca-ES" sz="4400" spc="-1" strike="noStrike">
                <a:latin typeface="Arial"/>
              </a:rPr>
              <a:t>Click to edit the title text format</a:t>
            </a:r>
            <a:endParaRPr b="0" lang="ca-ES" sz="4400" spc="-1" strike="noStrike">
              <a:latin typeface="Arial"/>
            </a:endParaRPr>
          </a:p>
        </p:txBody>
      </p:sp>
      <p:sp>
        <p:nvSpPr>
          <p:cNvPr id="44"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ca-ES" sz="3200" spc="-1" strike="noStrike">
                <a:latin typeface="Arial"/>
              </a:rPr>
              <a:t>Click to edit the outline text format</a:t>
            </a:r>
            <a:endParaRPr b="0" lang="ca-ES" sz="3200" spc="-1" strike="noStrike">
              <a:latin typeface="Arial"/>
            </a:endParaRPr>
          </a:p>
          <a:p>
            <a:pPr lvl="1" marL="864000" indent="-324000">
              <a:spcBef>
                <a:spcPts val="1134"/>
              </a:spcBef>
              <a:buClr>
                <a:srgbClr val="000000"/>
              </a:buClr>
              <a:buSzPct val="75000"/>
              <a:buFont typeface="Symbol" charset="2"/>
              <a:buChar char=""/>
            </a:pPr>
            <a:r>
              <a:rPr b="0" lang="ca-ES" sz="2800" spc="-1" strike="noStrike">
                <a:latin typeface="Arial"/>
              </a:rPr>
              <a:t>Second Outline Level</a:t>
            </a:r>
            <a:endParaRPr b="0" lang="ca-ES" sz="2800" spc="-1" strike="noStrike">
              <a:latin typeface="Arial"/>
            </a:endParaRPr>
          </a:p>
          <a:p>
            <a:pPr lvl="2" marL="1296000" indent="-288000">
              <a:spcBef>
                <a:spcPts val="850"/>
              </a:spcBef>
              <a:buClr>
                <a:srgbClr val="000000"/>
              </a:buClr>
              <a:buSzPct val="45000"/>
              <a:buFont typeface="Wingdings" charset="2"/>
              <a:buChar char=""/>
            </a:pPr>
            <a:r>
              <a:rPr b="0" lang="ca-ES" sz="2400" spc="-1" strike="noStrike">
                <a:latin typeface="Arial"/>
              </a:rPr>
              <a:t>Third Outline Level</a:t>
            </a:r>
            <a:endParaRPr b="0" lang="ca-ES" sz="2400" spc="-1" strike="noStrike">
              <a:latin typeface="Arial"/>
            </a:endParaRPr>
          </a:p>
          <a:p>
            <a:pPr lvl="3" marL="1728000" indent="-216000">
              <a:spcBef>
                <a:spcPts val="567"/>
              </a:spcBef>
              <a:buClr>
                <a:srgbClr val="000000"/>
              </a:buClr>
              <a:buSzPct val="75000"/>
              <a:buFont typeface="Symbol" charset="2"/>
              <a:buChar char=""/>
            </a:pPr>
            <a:r>
              <a:rPr b="0" lang="ca-ES" sz="2000" spc="-1" strike="noStrike">
                <a:latin typeface="Arial"/>
              </a:rPr>
              <a:t>Fourth Outline Level</a:t>
            </a:r>
            <a:endParaRPr b="0" lang="ca-ES" sz="2000" spc="-1" strike="noStrike">
              <a:latin typeface="Arial"/>
            </a:endParaRPr>
          </a:p>
          <a:p>
            <a:pPr lvl="4" marL="2160000" indent="-216000">
              <a:spcBef>
                <a:spcPts val="283"/>
              </a:spcBef>
              <a:buClr>
                <a:srgbClr val="000000"/>
              </a:buClr>
              <a:buSzPct val="45000"/>
              <a:buFont typeface="Wingdings" charset="2"/>
              <a:buChar char=""/>
            </a:pPr>
            <a:r>
              <a:rPr b="0" lang="ca-ES" sz="2000" spc="-1" strike="noStrike">
                <a:latin typeface="Arial"/>
              </a:rPr>
              <a:t>Fifth Outline Level</a:t>
            </a:r>
            <a:endParaRPr b="0" lang="ca-ES" sz="2000" spc="-1" strike="noStrike">
              <a:latin typeface="Arial"/>
            </a:endParaRPr>
          </a:p>
          <a:p>
            <a:pPr lvl="5" marL="2592000" indent="-216000">
              <a:spcBef>
                <a:spcPts val="283"/>
              </a:spcBef>
              <a:buClr>
                <a:srgbClr val="000000"/>
              </a:buClr>
              <a:buSzPct val="45000"/>
              <a:buFont typeface="Wingdings" charset="2"/>
              <a:buChar char=""/>
            </a:pPr>
            <a:r>
              <a:rPr b="0" lang="ca-ES" sz="2000" spc="-1" strike="noStrike">
                <a:latin typeface="Arial"/>
              </a:rPr>
              <a:t>Sixth Outline Level</a:t>
            </a:r>
            <a:endParaRPr b="0" lang="ca-ES" sz="2000" spc="-1" strike="noStrike">
              <a:latin typeface="Arial"/>
            </a:endParaRPr>
          </a:p>
          <a:p>
            <a:pPr lvl="6" marL="3024000" indent="-216000">
              <a:spcBef>
                <a:spcPts val="283"/>
              </a:spcBef>
              <a:buClr>
                <a:srgbClr val="000000"/>
              </a:buClr>
              <a:buSzPct val="45000"/>
              <a:buFont typeface="Wingdings" charset="2"/>
              <a:buChar char=""/>
            </a:pPr>
            <a:r>
              <a:rPr b="0" lang="ca-ES" sz="2000" spc="-1" strike="noStrike">
                <a:latin typeface="Arial"/>
              </a:rPr>
              <a:t>Seventh Outline Level</a:t>
            </a:r>
            <a:endParaRPr b="0" lang="ca-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2" name="CustomShape 2"/>
          <p:cNvSpPr/>
          <p:nvPr/>
        </p:nvSpPr>
        <p:spPr>
          <a:xfrm>
            <a:off x="732600" y="1238040"/>
            <a:ext cx="8545320" cy="2557440"/>
          </a:xfrm>
          <a:prstGeom prst="rect">
            <a:avLst/>
          </a:prstGeom>
          <a:noFill/>
          <a:ln>
            <a:noFill/>
          </a:ln>
        </p:spPr>
        <p:style>
          <a:lnRef idx="0"/>
          <a:fillRef idx="0"/>
          <a:effectRef idx="0"/>
          <a:fontRef idx="minor"/>
        </p:style>
        <p:txBody>
          <a:bodyPr lIns="90000" rIns="90000" tIns="45000" bIns="45000" anchor="b">
            <a:normAutofit/>
          </a:bodyPr>
          <a:p>
            <a:pPr>
              <a:lnSpc>
                <a:spcPct val="100000"/>
              </a:lnSpc>
            </a:pPr>
            <a:r>
              <a:rPr b="0" lang="en-US" sz="6600" spc="-1" strike="noStrike">
                <a:solidFill>
                  <a:srgbClr val="000000"/>
                </a:solidFill>
                <a:latin typeface="Seaford"/>
              </a:rPr>
              <a:t>Explainable  </a:t>
            </a:r>
            <a:endParaRPr b="0" lang="en-US" sz="6600" spc="-1" strike="noStrike">
              <a:latin typeface="Arial"/>
            </a:endParaRPr>
          </a:p>
          <a:p>
            <a:pPr>
              <a:lnSpc>
                <a:spcPct val="100000"/>
              </a:lnSpc>
            </a:pPr>
            <a:r>
              <a:rPr b="0" lang="en-US" sz="6600" spc="-1" strike="noStrike">
                <a:solidFill>
                  <a:srgbClr val="000000"/>
                </a:solidFill>
                <a:latin typeface="Seaford"/>
              </a:rPr>
              <a:t>Data Science</a:t>
            </a:r>
            <a:endParaRPr b="0" lang="en-US" sz="6600" spc="-1" strike="noStrike">
              <a:latin typeface="Arial"/>
            </a:endParaRPr>
          </a:p>
        </p:txBody>
      </p:sp>
      <p:sp>
        <p:nvSpPr>
          <p:cNvPr id="83" name="Line 3"/>
          <p:cNvSpPr/>
          <p:nvPr/>
        </p:nvSpPr>
        <p:spPr>
          <a:xfrm>
            <a:off x="482400" y="489600"/>
            <a:ext cx="11147040" cy="0"/>
          </a:xfrm>
          <a:prstGeom prst="line">
            <a:avLst/>
          </a:prstGeom>
          <a:ln w="28440">
            <a:solidFill>
              <a:schemeClr val="tx1"/>
            </a:solidFill>
          </a:ln>
        </p:spPr>
        <p:style>
          <a:lnRef idx="1">
            <a:schemeClr val="dk1"/>
          </a:lnRef>
          <a:fillRef idx="0">
            <a:schemeClr val="dk1"/>
          </a:fillRef>
          <a:effectRef idx="0">
            <a:schemeClr val="dk1"/>
          </a:effectRef>
          <a:fontRef idx="minor"/>
        </p:style>
      </p:sp>
      <p:sp>
        <p:nvSpPr>
          <p:cNvPr id="84" name="CustomShape 4"/>
          <p:cNvSpPr/>
          <p:nvPr/>
        </p:nvSpPr>
        <p:spPr>
          <a:xfrm>
            <a:off x="480960" y="3929760"/>
            <a:ext cx="11146320" cy="243756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p:style>
      </p:sp>
      <p:sp>
        <p:nvSpPr>
          <p:cNvPr id="85" name="CustomShape 5"/>
          <p:cNvSpPr/>
          <p:nvPr/>
        </p:nvSpPr>
        <p:spPr>
          <a:xfrm>
            <a:off x="3212280" y="4067640"/>
            <a:ext cx="5768280" cy="216252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1001"/>
              </a:spcBef>
              <a:tabLst>
                <a:tab algn="l" pos="0"/>
              </a:tabLst>
            </a:pPr>
            <a:endParaRPr b="0" lang="en-US" sz="1800" spc="-1" strike="noStrike">
              <a:latin typeface="Arial"/>
            </a:endParaRPr>
          </a:p>
          <a:p>
            <a:pPr algn="ctr">
              <a:lnSpc>
                <a:spcPct val="100000"/>
              </a:lnSpc>
              <a:spcBef>
                <a:spcPts val="1001"/>
              </a:spcBef>
              <a:tabLst>
                <a:tab algn="l" pos="0"/>
              </a:tabLst>
            </a:pPr>
            <a:r>
              <a:rPr b="0" lang="en-US" sz="2400" spc="-1" strike="noStrike">
                <a:solidFill>
                  <a:srgbClr val="000000"/>
                </a:solidFill>
                <a:latin typeface="Seaford"/>
              </a:rPr>
              <a:t>Laia Domingo </a:t>
            </a:r>
            <a:endParaRPr b="0" lang="en-US" sz="2400" spc="-1" strike="noStrike">
              <a:latin typeface="Arial"/>
            </a:endParaRPr>
          </a:p>
          <a:p>
            <a:pPr algn="ctr">
              <a:lnSpc>
                <a:spcPct val="100000"/>
              </a:lnSpc>
              <a:spcBef>
                <a:spcPts val="1001"/>
              </a:spcBef>
              <a:tabLst>
                <a:tab algn="l" pos="0"/>
              </a:tabLst>
            </a:pPr>
            <a:endParaRPr b="0" lang="en-US" sz="2400" spc="-1" strike="noStrike">
              <a:latin typeface="Arial"/>
            </a:endParaRPr>
          </a:p>
          <a:p>
            <a:pPr algn="ctr">
              <a:lnSpc>
                <a:spcPct val="100000"/>
              </a:lnSpc>
              <a:spcBef>
                <a:spcPts val="1001"/>
              </a:spcBef>
              <a:tabLst>
                <a:tab algn="l" pos="0"/>
              </a:tabLst>
            </a:pPr>
            <a:r>
              <a:rPr b="0" lang="en-US" sz="2400" spc="-1" strike="noStrike">
                <a:solidFill>
                  <a:srgbClr val="000000"/>
                </a:solidFill>
                <a:latin typeface="Seaford"/>
              </a:rPr>
              <a:t>2021</a:t>
            </a:r>
            <a:endParaRPr b="0" lang="en-US" sz="2400" spc="-1" strike="noStrike">
              <a:latin typeface="Arial"/>
            </a:endParaRPr>
          </a:p>
        </p:txBody>
      </p:sp>
      <p:sp>
        <p:nvSpPr>
          <p:cNvPr id="86" name="Line 6"/>
          <p:cNvSpPr/>
          <p:nvPr/>
        </p:nvSpPr>
        <p:spPr>
          <a:xfrm>
            <a:off x="482400" y="3933000"/>
            <a:ext cx="11147040" cy="0"/>
          </a:xfrm>
          <a:prstGeom prst="line">
            <a:avLst/>
          </a:prstGeom>
          <a:ln w="28440">
            <a:solidFill>
              <a:schemeClr val="tx1"/>
            </a:solidFill>
          </a:ln>
        </p:spPr>
        <p:style>
          <a:lnRef idx="1">
            <a:schemeClr val="dk1"/>
          </a:lnRef>
          <a:fillRef idx="0">
            <a:schemeClr val="dk1"/>
          </a:fillRef>
          <a:effectRef idx="0">
            <a:schemeClr val="dk1"/>
          </a:effectRef>
          <a:fontRef idx="minor"/>
        </p:style>
      </p:sp>
      <p:sp>
        <p:nvSpPr>
          <p:cNvPr id="87" name="Line 7"/>
          <p:cNvSpPr/>
          <p:nvPr/>
        </p:nvSpPr>
        <p:spPr>
          <a:xfrm>
            <a:off x="482400" y="6368040"/>
            <a:ext cx="11147040" cy="0"/>
          </a:xfrm>
          <a:prstGeom prst="line">
            <a:avLst/>
          </a:prstGeom>
          <a:ln w="28440">
            <a:solidFill>
              <a:schemeClr val="tx2"/>
            </a:solidFill>
          </a:ln>
        </p:spPr>
        <p:style>
          <a:lnRef idx="1">
            <a:schemeClr val="dk1"/>
          </a:lnRef>
          <a:fillRef idx="0">
            <a:schemeClr val="dk1"/>
          </a:fillRef>
          <a:effectRef idx="0">
            <a:schemeClr val="dk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11" name="CustomShape 2"/>
          <p:cNvSpPr/>
          <p:nvPr/>
        </p:nvSpPr>
        <p:spPr>
          <a:xfrm>
            <a:off x="482760" y="376920"/>
            <a:ext cx="10633680" cy="10944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000000"/>
                </a:solidFill>
                <a:latin typeface="Seaford"/>
                <a:ea typeface="Seaford"/>
              </a:rPr>
              <a:t>Wh</a:t>
            </a:r>
            <a:r>
              <a:rPr b="0" lang="en-US" sz="3600" spc="-1" strike="noStrike">
                <a:solidFill>
                  <a:srgbClr val="000000"/>
                </a:solidFill>
                <a:latin typeface="Seaford"/>
                <a:ea typeface="Seaford"/>
              </a:rPr>
              <a:t>y?</a:t>
            </a:r>
            <a:endParaRPr b="0" lang="en-US" sz="3600" spc="-1" strike="noStrike">
              <a:latin typeface="Arial"/>
            </a:endParaRPr>
          </a:p>
        </p:txBody>
      </p:sp>
      <p:sp>
        <p:nvSpPr>
          <p:cNvPr id="112" name="TextShape 3"/>
          <p:cNvSpPr txBox="1"/>
          <p:nvPr/>
        </p:nvSpPr>
        <p:spPr>
          <a:xfrm>
            <a:off x="504000" y="1656000"/>
            <a:ext cx="11160000" cy="4392000"/>
          </a:xfrm>
          <a:prstGeom prst="rect">
            <a:avLst/>
          </a:prstGeom>
          <a:noFill/>
          <a:ln>
            <a:noFill/>
          </a:ln>
        </p:spPr>
        <p:txBody>
          <a:bodyPr lIns="90000" rIns="90000" tIns="45000" bIns="45000">
            <a:noAutofit/>
          </a:bodyPr>
          <a:p>
            <a:pPr marL="216000" indent="-216000">
              <a:buClr>
                <a:srgbClr val="000000"/>
              </a:buClr>
              <a:buSzPct val="90000"/>
              <a:buFont typeface="Wingdings" charset="2"/>
              <a:buChar char=""/>
            </a:pPr>
            <a:r>
              <a:rPr b="0" lang="en-US" sz="1800" spc="-1" strike="noStrike">
                <a:latin typeface="Arial"/>
              </a:rPr>
              <a:t>Machine learning models take on real-world tasks that require </a:t>
            </a:r>
            <a:r>
              <a:rPr b="1" lang="en-US" sz="1800" spc="-1" strike="noStrike">
                <a:latin typeface="Arial"/>
              </a:rPr>
              <a:t>safety measures and testing</a:t>
            </a:r>
            <a:r>
              <a:rPr b="0" lang="en-US" sz="1800" spc="-1" strike="noStrike">
                <a:latin typeface="Arial"/>
              </a:rPr>
              <a:t>. Imagine a self-driving car automatically detects cyclists based on a deep learning system. You want to be 100% sure that the abstraction the system has learned is error-free, because running over cyclists is quite bad.</a:t>
            </a: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r>
              <a:rPr b="0" lang="en-US" sz="1800" spc="-1" strike="noStrike">
                <a:latin typeface="Arial"/>
              </a:rPr>
              <a:t>By default, machine learning models pick up biases from the training data. This can turn your machine learning models into racists that discriminate against protected groups. Interpretability is a useful debugging tool for </a:t>
            </a:r>
            <a:r>
              <a:rPr b="1" lang="en-US" sz="1800" spc="-1" strike="noStrike">
                <a:latin typeface="Arial"/>
              </a:rPr>
              <a:t>detecting bias in machine learning models</a:t>
            </a:r>
            <a:r>
              <a:rPr b="0" lang="en-US" sz="1800" spc="-1" strike="noStrike">
                <a:latin typeface="Arial"/>
              </a:rPr>
              <a:t>. It might happen that the machine learning model you have trained for automatic approval or rejection of credit applications discriminates against a minority.</a:t>
            </a: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r>
              <a:rPr b="0" lang="en-US" sz="1800" spc="-1" strike="noStrike">
                <a:latin typeface="Arial"/>
              </a:rPr>
              <a:t>The process of integrating machines and algorithms into our daily lives requires interpretability to increase </a:t>
            </a:r>
            <a:r>
              <a:rPr b="1" lang="en-US" sz="1800" spc="-1" strike="noStrike">
                <a:latin typeface="Arial"/>
              </a:rPr>
              <a:t>social acceptance</a:t>
            </a:r>
            <a:r>
              <a:rPr b="0" lang="en-US" sz="1800" spc="-1" strike="noStrike">
                <a:latin typeface="Arial"/>
              </a:rPr>
              <a:t>. People attribute beliefs, desires, intentions and so on to objects.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14" name="CustomShape 2"/>
          <p:cNvSpPr/>
          <p:nvPr/>
        </p:nvSpPr>
        <p:spPr>
          <a:xfrm>
            <a:off x="482760" y="376920"/>
            <a:ext cx="10633680" cy="10944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000000"/>
                </a:solidFill>
                <a:latin typeface="Seaford"/>
                <a:ea typeface="Seaford"/>
              </a:rPr>
              <a:t>Why?</a:t>
            </a:r>
            <a:endParaRPr b="0" lang="en-US" sz="3600" spc="-1" strike="noStrike">
              <a:latin typeface="Arial"/>
            </a:endParaRPr>
          </a:p>
        </p:txBody>
      </p:sp>
      <p:sp>
        <p:nvSpPr>
          <p:cNvPr id="115" name="TextShape 3"/>
          <p:cNvSpPr txBox="1"/>
          <p:nvPr/>
        </p:nvSpPr>
        <p:spPr>
          <a:xfrm>
            <a:off x="504000" y="1656000"/>
            <a:ext cx="11160000" cy="4392000"/>
          </a:xfrm>
          <a:prstGeom prst="rect">
            <a:avLst/>
          </a:prstGeom>
          <a:noFill/>
          <a:ln>
            <a:noFill/>
          </a:ln>
        </p:spPr>
        <p:txBody>
          <a:bodyPr lIns="90000" rIns="90000" tIns="45000" bIns="45000">
            <a:noAutofit/>
          </a:bodyPr>
          <a:p>
            <a:pPr marL="216000" indent="-216000">
              <a:buClr>
                <a:srgbClr val="000000"/>
              </a:buClr>
              <a:buSzPct val="90000"/>
              <a:buFont typeface="Wingdings" charset="2"/>
              <a:buChar char=""/>
            </a:pPr>
            <a:r>
              <a:rPr b="0" lang="en-US" sz="1800" spc="-1" strike="noStrike">
                <a:latin typeface="Arial"/>
              </a:rPr>
              <a:t>If you can ensure that the machine learning model can explain decisions, you can also check the following traits more easily:</a:t>
            </a: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 </a:t>
            </a:r>
            <a:r>
              <a:rPr b="1" lang="en-US" sz="1800" spc="-1" strike="noStrike">
                <a:latin typeface="Arial"/>
              </a:rPr>
              <a:t>Fairness:</a:t>
            </a:r>
            <a:r>
              <a:rPr b="0" lang="en-US" sz="1800" spc="-1" strike="noStrike">
                <a:latin typeface="Arial"/>
              </a:rPr>
              <a:t> Ensuring that</a:t>
            </a:r>
            <a:r>
              <a:rPr b="1" lang="en-US" sz="1800" spc="-1" strike="noStrike">
                <a:latin typeface="Arial"/>
              </a:rPr>
              <a:t> predictions are unbiased</a:t>
            </a:r>
            <a:r>
              <a:rPr b="0" lang="en-US" sz="1800" spc="-1" strike="noStrike">
                <a:latin typeface="Arial"/>
              </a:rPr>
              <a:t> and do not implicitly or explicitly discriminate against protected groups. An interpretable model can tell you why it has decided that a certain person should not get a loan, and it becomes easier for a human to judge whether the decision is based on a learned demographic (e.g. racial) bias.</a:t>
            </a: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r>
              <a:rPr b="0" lang="en-US" sz="1800" spc="-1" strike="noStrike">
                <a:latin typeface="Arial"/>
              </a:rPr>
              <a:t>   • </a:t>
            </a:r>
            <a:r>
              <a:rPr b="1" lang="en-US" sz="1800" spc="-1" strike="noStrike">
                <a:latin typeface="Arial"/>
              </a:rPr>
              <a:t>Privacy:</a:t>
            </a:r>
            <a:r>
              <a:rPr b="0" lang="en-US" sz="1800" spc="-1" strike="noStrike">
                <a:latin typeface="Arial"/>
              </a:rPr>
              <a:t> Ensuring that sensitive information in the </a:t>
            </a:r>
            <a:r>
              <a:rPr b="1" lang="en-US" sz="1800" spc="-1" strike="noStrike">
                <a:latin typeface="Arial"/>
              </a:rPr>
              <a:t>data is protected.</a:t>
            </a:r>
            <a:endParaRPr b="0" lang="en-US" sz="1800" spc="-1" strike="noStrike">
              <a:latin typeface="Arial"/>
            </a:endParaRPr>
          </a:p>
          <a:p>
            <a:pPr lvl="1" marL="432000" indent="-216000">
              <a:buClr>
                <a:srgbClr val="000000"/>
              </a:buClr>
              <a:buSzPct val="45000"/>
              <a:buFont typeface="Wingdings" charset="2"/>
              <a:buChar char=""/>
            </a:pPr>
            <a:endParaRPr b="0" lang="en-US" sz="1800" spc="-1" strike="noStrike">
              <a:latin typeface="Arial"/>
            </a:endParaRPr>
          </a:p>
          <a:p>
            <a:pPr lvl="1" marL="432000" indent="-216000">
              <a:buClr>
                <a:srgbClr val="000000"/>
              </a:buClr>
              <a:buSzPct val="45000"/>
              <a:buFont typeface="Wingdings" charset="2"/>
              <a:buChar char=""/>
            </a:pPr>
            <a:r>
              <a:rPr b="0" lang="en-US" sz="1800" spc="-1" strike="noStrike">
                <a:latin typeface="Arial"/>
              </a:rPr>
              <a:t>• </a:t>
            </a:r>
            <a:r>
              <a:rPr b="1" lang="en-US" sz="1800" spc="-1" strike="noStrike">
                <a:latin typeface="Arial"/>
              </a:rPr>
              <a:t>Reliability or Robustness:</a:t>
            </a:r>
            <a:r>
              <a:rPr b="0" lang="en-US" sz="1800" spc="-1" strike="noStrike">
                <a:latin typeface="Arial"/>
              </a:rPr>
              <a:t> Ensuring that small changes in the input do not lead to large changes in the prediction.</a:t>
            </a:r>
            <a:endParaRPr b="0" lang="en-US" sz="1800" spc="-1" strike="noStrike">
              <a:latin typeface="Arial"/>
            </a:endParaRPr>
          </a:p>
          <a:p>
            <a:pPr lvl="1" marL="432000" indent="-216000">
              <a:buClr>
                <a:srgbClr val="000000"/>
              </a:buClr>
              <a:buSzPct val="45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r>
              <a:rPr b="0" lang="en-US" sz="1800" spc="-1" strike="noStrike">
                <a:latin typeface="Arial"/>
              </a:rPr>
              <a:t>   • </a:t>
            </a:r>
            <a:r>
              <a:rPr b="1" lang="en-US" sz="1800" spc="-1" strike="noStrike">
                <a:latin typeface="Arial"/>
              </a:rPr>
              <a:t>Causality:</a:t>
            </a:r>
            <a:r>
              <a:rPr b="0" lang="en-US" sz="1800" spc="-1" strike="noStrike">
                <a:latin typeface="Arial"/>
              </a:rPr>
              <a:t> Check that </a:t>
            </a:r>
            <a:r>
              <a:rPr b="1" lang="en-US" sz="1800" spc="-1" strike="noStrike">
                <a:latin typeface="Arial"/>
              </a:rPr>
              <a:t>only causal relationships</a:t>
            </a:r>
            <a:r>
              <a:rPr b="0" lang="en-US" sz="1800" spc="-1" strike="noStrike">
                <a:latin typeface="Arial"/>
              </a:rPr>
              <a:t> are picked up.</a:t>
            </a: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r>
              <a:rPr b="0" lang="en-US" sz="1800" spc="-1" strike="noStrike">
                <a:latin typeface="Arial"/>
              </a:rPr>
              <a:t>   • </a:t>
            </a:r>
            <a:r>
              <a:rPr b="1" lang="en-US" sz="1800" spc="-1" strike="noStrike">
                <a:latin typeface="Arial"/>
              </a:rPr>
              <a:t>Trust:</a:t>
            </a:r>
            <a:r>
              <a:rPr b="0" lang="en-US" sz="1800" spc="-1" strike="noStrike">
                <a:latin typeface="Arial"/>
              </a:rPr>
              <a:t> It is easier for humans to trust a system that </a:t>
            </a:r>
            <a:r>
              <a:rPr b="1" lang="en-US" sz="1800" spc="-1" strike="noStrike">
                <a:latin typeface="Arial"/>
              </a:rPr>
              <a:t>explains its decisions</a:t>
            </a:r>
            <a:r>
              <a:rPr b="0" lang="en-US" sz="1800" spc="-1" strike="noStrike">
                <a:latin typeface="Arial"/>
              </a:rPr>
              <a:t> compared to a black box.</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17" name="CustomShape 2"/>
          <p:cNvSpPr/>
          <p:nvPr/>
        </p:nvSpPr>
        <p:spPr>
          <a:xfrm>
            <a:off x="482760" y="376920"/>
            <a:ext cx="10633680" cy="10944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000000"/>
                </a:solidFill>
                <a:latin typeface="Seaford"/>
                <a:ea typeface="Seaford"/>
              </a:rPr>
              <a:t>All the models need to be explained?</a:t>
            </a:r>
            <a:endParaRPr b="0" lang="en-US" sz="3600" spc="-1" strike="noStrike">
              <a:latin typeface="Arial"/>
            </a:endParaRPr>
          </a:p>
        </p:txBody>
      </p:sp>
      <p:sp>
        <p:nvSpPr>
          <p:cNvPr id="118" name="TextShape 3"/>
          <p:cNvSpPr txBox="1"/>
          <p:nvPr/>
        </p:nvSpPr>
        <p:spPr>
          <a:xfrm>
            <a:off x="504000" y="1656000"/>
            <a:ext cx="11160000" cy="4392000"/>
          </a:xfrm>
          <a:prstGeom prst="rect">
            <a:avLst/>
          </a:prstGeom>
          <a:noFill/>
          <a:ln>
            <a:noFill/>
          </a:ln>
        </p:spPr>
        <p:txBody>
          <a:bodyPr lIns="90000" rIns="90000" tIns="45000" bIns="45000">
            <a:noAutofit/>
          </a:bodyPr>
          <a:p>
            <a:pPr marL="216000" indent="-216000">
              <a:buClr>
                <a:srgbClr val="000000"/>
              </a:buClr>
              <a:buSzPct val="90000"/>
              <a:buFont typeface="Wingdings" charset="2"/>
              <a:buChar char=""/>
            </a:pPr>
            <a:r>
              <a:rPr b="0" lang="en-US" sz="1800" spc="-1" strike="noStrike">
                <a:latin typeface="Arial"/>
              </a:rPr>
              <a:t>We don’t need interpretability if the model has no significant impact, the problem is well studied or if this enable people to manipulate or to game a critical system. Examples:</a:t>
            </a: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r>
              <a:rPr b="0" lang="en-US" sz="1800" spc="-1" strike="noStrike">
                <a:latin typeface="Arial"/>
              </a:rPr>
              <a:t>Handwritten digit recognition</a:t>
            </a: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r>
              <a:rPr b="0" lang="en-US" sz="1800" spc="-1" strike="noStrike">
                <a:latin typeface="Arial"/>
              </a:rPr>
              <a:t>Obtaining a loan from the bank</a:t>
            </a:r>
            <a:endParaRPr b="0" lang="en-US" sz="1800" spc="-1" strike="noStrike">
              <a:latin typeface="Arial"/>
            </a:endParaRPr>
          </a:p>
        </p:txBody>
      </p:sp>
      <p:pic>
        <p:nvPicPr>
          <p:cNvPr id="119" name="" descr=""/>
          <p:cNvPicPr/>
          <p:nvPr/>
        </p:nvPicPr>
        <p:blipFill>
          <a:blip r:embed="rId1"/>
          <a:stretch/>
        </p:blipFill>
        <p:spPr>
          <a:xfrm>
            <a:off x="4020120" y="2621880"/>
            <a:ext cx="4475880" cy="94212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21" name="CustomShape 2"/>
          <p:cNvSpPr/>
          <p:nvPr/>
        </p:nvSpPr>
        <p:spPr>
          <a:xfrm>
            <a:off x="482760" y="376920"/>
            <a:ext cx="10633680" cy="10944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000000"/>
                </a:solidFill>
                <a:latin typeface="Seaford"/>
                <a:ea typeface="Seaford"/>
              </a:rPr>
              <a:t>Our definition</a:t>
            </a:r>
            <a:endParaRPr b="0" lang="en-US" sz="3600" spc="-1" strike="noStrike">
              <a:latin typeface="Arial"/>
            </a:endParaRPr>
          </a:p>
        </p:txBody>
      </p:sp>
      <p:pic>
        <p:nvPicPr>
          <p:cNvPr id="122" name="" descr=""/>
          <p:cNvPicPr/>
          <p:nvPr/>
        </p:nvPicPr>
        <p:blipFill>
          <a:blip r:embed="rId1"/>
          <a:stretch/>
        </p:blipFill>
        <p:spPr>
          <a:xfrm>
            <a:off x="2872800" y="2736000"/>
            <a:ext cx="6271200" cy="3528000"/>
          </a:xfrm>
          <a:prstGeom prst="rect">
            <a:avLst/>
          </a:prstGeom>
          <a:ln>
            <a:noFill/>
          </a:ln>
        </p:spPr>
      </p:pic>
      <p:grpSp>
        <p:nvGrpSpPr>
          <p:cNvPr id="123" name="Group 3"/>
          <p:cNvGrpSpPr/>
          <p:nvPr/>
        </p:nvGrpSpPr>
        <p:grpSpPr>
          <a:xfrm>
            <a:off x="567360" y="1727640"/>
            <a:ext cx="11168640" cy="1008360"/>
            <a:chOff x="567360" y="1727640"/>
            <a:chExt cx="11168640" cy="1008360"/>
          </a:xfrm>
        </p:grpSpPr>
        <p:sp>
          <p:nvSpPr>
            <p:cNvPr id="124" name="CustomShape 4"/>
            <p:cNvSpPr/>
            <p:nvPr/>
          </p:nvSpPr>
          <p:spPr>
            <a:xfrm>
              <a:off x="567360" y="1727640"/>
              <a:ext cx="11168640" cy="420480"/>
            </a:xfrm>
            <a:prstGeom prst="flowChartAlternateProcess">
              <a:avLst/>
            </a:prstGeom>
            <a:solidFill>
              <a:srgbClr val="00bac8">
                <a:alpha val="73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1800" spc="-1" strike="noStrike">
                  <a:solidFill>
                    <a:srgbClr val="ffffff"/>
                  </a:solidFill>
                  <a:latin typeface="Seaford"/>
                  <a:ea typeface="DejaVu Sans"/>
                </a:rPr>
                <a:t>Explainable data science</a:t>
              </a:r>
              <a:endParaRPr b="0" lang="ca-ES" sz="1800" spc="-1" strike="noStrike">
                <a:latin typeface="Arial"/>
              </a:endParaRPr>
            </a:p>
          </p:txBody>
        </p:sp>
        <p:sp>
          <p:nvSpPr>
            <p:cNvPr id="125" name="CustomShape 5"/>
            <p:cNvSpPr/>
            <p:nvPr/>
          </p:nvSpPr>
          <p:spPr>
            <a:xfrm>
              <a:off x="567360" y="2148840"/>
              <a:ext cx="11168640" cy="587160"/>
            </a:xfrm>
            <a:prstGeom prst="flowChartAlternateProcess">
              <a:avLst/>
            </a:prstGeom>
            <a:solidFill>
              <a:srgbClr val="00bac8">
                <a:alpha val="26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1800" spc="-1" strike="noStrike">
                  <a:solidFill>
                    <a:srgbClr val="000000"/>
                  </a:solidFill>
                  <a:latin typeface="Seaford"/>
                  <a:ea typeface="Seaford"/>
                </a:rPr>
                <a:t>U</a:t>
              </a:r>
              <a:r>
                <a:rPr b="0" lang="en-US" sz="1800" spc="-1" strike="noStrike">
                  <a:solidFill>
                    <a:srgbClr val="000000"/>
                  </a:solidFill>
                  <a:latin typeface="Seaford"/>
                  <a:ea typeface="Seaford"/>
                </a:rPr>
                <a:t>s</a:t>
              </a:r>
              <a:r>
                <a:rPr b="0" lang="en-US" sz="1800" spc="-1" strike="noStrike">
                  <a:solidFill>
                    <a:srgbClr val="000000"/>
                  </a:solidFill>
                  <a:latin typeface="Seaford"/>
                  <a:ea typeface="Seaford"/>
                </a:rPr>
                <a:t>i</a:t>
              </a:r>
              <a:r>
                <a:rPr b="0" lang="en-US" sz="1800" spc="-1" strike="noStrike">
                  <a:solidFill>
                    <a:srgbClr val="000000"/>
                  </a:solidFill>
                  <a:latin typeface="Seaford"/>
                  <a:ea typeface="Seaford"/>
                </a:rPr>
                <a:t>n</a:t>
              </a:r>
              <a:r>
                <a:rPr b="0" lang="en-US" sz="1800" spc="-1" strike="noStrike">
                  <a:solidFill>
                    <a:srgbClr val="000000"/>
                  </a:solidFill>
                  <a:latin typeface="Seaford"/>
                  <a:ea typeface="Seaford"/>
                </a:rPr>
                <a:t>g</a:t>
              </a:r>
              <a:r>
                <a:rPr b="0" lang="en-US" sz="1800" spc="-1" strike="noStrike">
                  <a:solidFill>
                    <a:srgbClr val="000000"/>
                  </a:solidFill>
                  <a:latin typeface="Seaford"/>
                  <a:ea typeface="Seaford"/>
                </a:rPr>
                <a:t> </a:t>
              </a:r>
              <a:r>
                <a:rPr b="0" lang="en-US" sz="1800" spc="-1" strike="noStrike">
                  <a:solidFill>
                    <a:srgbClr val="000000"/>
                  </a:solidFill>
                  <a:latin typeface="Seaford"/>
                  <a:ea typeface="Seaford"/>
                </a:rPr>
                <a:t>(</a:t>
              </a:r>
              <a:r>
                <a:rPr b="0" lang="en-US" sz="1800" spc="-1" strike="noStrike">
                  <a:solidFill>
                    <a:srgbClr val="000000"/>
                  </a:solidFill>
                  <a:latin typeface="Seaford"/>
                  <a:ea typeface="Seaford"/>
                </a:rPr>
                <a:t>o</a:t>
              </a:r>
              <a:r>
                <a:rPr b="0" lang="en-US" sz="1800" spc="-1" strike="noStrike">
                  <a:solidFill>
                    <a:srgbClr val="000000"/>
                  </a:solidFill>
                  <a:latin typeface="Seaford"/>
                  <a:ea typeface="Seaford"/>
                </a:rPr>
                <a:t>r</a:t>
              </a:r>
              <a:r>
                <a:rPr b="0" lang="en-US" sz="1800" spc="-1" strike="noStrike">
                  <a:solidFill>
                    <a:srgbClr val="000000"/>
                  </a:solidFill>
                  <a:latin typeface="Seaford"/>
                  <a:ea typeface="Seaford"/>
                </a:rPr>
                <a:t> </a:t>
              </a:r>
              <a:r>
                <a:rPr b="0" lang="en-US" sz="1800" spc="-1" strike="noStrike">
                  <a:solidFill>
                    <a:srgbClr val="000000"/>
                  </a:solidFill>
                  <a:latin typeface="Seaford"/>
                  <a:ea typeface="Seaford"/>
                </a:rPr>
                <a:t>c</a:t>
              </a:r>
              <a:r>
                <a:rPr b="0" lang="en-US" sz="1800" spc="-1" strike="noStrike">
                  <a:solidFill>
                    <a:srgbClr val="000000"/>
                  </a:solidFill>
                  <a:latin typeface="Seaford"/>
                  <a:ea typeface="Seaford"/>
                </a:rPr>
                <a:t>o</a:t>
              </a:r>
              <a:r>
                <a:rPr b="0" lang="en-US" sz="1800" spc="-1" strike="noStrike">
                  <a:solidFill>
                    <a:srgbClr val="000000"/>
                  </a:solidFill>
                  <a:latin typeface="Seaford"/>
                  <a:ea typeface="Seaford"/>
                </a:rPr>
                <a:t>n</a:t>
              </a:r>
              <a:r>
                <a:rPr b="0" lang="en-US" sz="1800" spc="-1" strike="noStrike">
                  <a:solidFill>
                    <a:srgbClr val="000000"/>
                  </a:solidFill>
                  <a:latin typeface="Seaford"/>
                  <a:ea typeface="Seaford"/>
                </a:rPr>
                <a:t>s</a:t>
              </a:r>
              <a:r>
                <a:rPr b="0" lang="en-US" sz="1800" spc="-1" strike="noStrike">
                  <a:solidFill>
                    <a:srgbClr val="000000"/>
                  </a:solidFill>
                  <a:latin typeface="Seaford"/>
                  <a:ea typeface="Seaford"/>
                </a:rPr>
                <a:t>i</a:t>
              </a:r>
              <a:r>
                <a:rPr b="0" lang="en-US" sz="1800" spc="-1" strike="noStrike">
                  <a:solidFill>
                    <a:srgbClr val="000000"/>
                  </a:solidFill>
                  <a:latin typeface="Seaford"/>
                  <a:ea typeface="Seaford"/>
                </a:rPr>
                <a:t>d</a:t>
              </a:r>
              <a:r>
                <a:rPr b="0" lang="en-US" sz="1800" spc="-1" strike="noStrike">
                  <a:solidFill>
                    <a:srgbClr val="000000"/>
                  </a:solidFill>
                  <a:latin typeface="Seaford"/>
                  <a:ea typeface="Seaford"/>
                </a:rPr>
                <a:t>e</a:t>
              </a:r>
              <a:r>
                <a:rPr b="0" lang="en-US" sz="1800" spc="-1" strike="noStrike">
                  <a:solidFill>
                    <a:srgbClr val="000000"/>
                  </a:solidFill>
                  <a:latin typeface="Seaford"/>
                  <a:ea typeface="Seaford"/>
                </a:rPr>
                <a:t>r</a:t>
              </a:r>
              <a:r>
                <a:rPr b="0" lang="en-US" sz="1800" spc="-1" strike="noStrike">
                  <a:solidFill>
                    <a:srgbClr val="000000"/>
                  </a:solidFill>
                  <a:latin typeface="Seaford"/>
                  <a:ea typeface="Seaford"/>
                </a:rPr>
                <a:t>i</a:t>
              </a:r>
              <a:r>
                <a:rPr b="0" lang="en-US" sz="1800" spc="-1" strike="noStrike">
                  <a:solidFill>
                    <a:srgbClr val="000000"/>
                  </a:solidFill>
                  <a:latin typeface="Seaford"/>
                  <a:ea typeface="Seaford"/>
                </a:rPr>
                <a:t>n</a:t>
              </a:r>
              <a:r>
                <a:rPr b="0" lang="en-US" sz="1800" spc="-1" strike="noStrike">
                  <a:solidFill>
                    <a:srgbClr val="000000"/>
                  </a:solidFill>
                  <a:latin typeface="Seaford"/>
                  <a:ea typeface="Seaford"/>
                </a:rPr>
                <a:t>g</a:t>
              </a:r>
              <a:r>
                <a:rPr b="0" lang="en-US" sz="1800" spc="-1" strike="noStrike">
                  <a:solidFill>
                    <a:srgbClr val="000000"/>
                  </a:solidFill>
                  <a:latin typeface="Seaford"/>
                  <a:ea typeface="Seaford"/>
                </a:rPr>
                <a:t>)</a:t>
              </a:r>
              <a:r>
                <a:rPr b="0" lang="en-US" sz="1800" spc="-1" strike="noStrike">
                  <a:solidFill>
                    <a:srgbClr val="000000"/>
                  </a:solidFill>
                  <a:latin typeface="Seaford"/>
                  <a:ea typeface="Seaford"/>
                </a:rPr>
                <a:t> </a:t>
              </a:r>
              <a:r>
                <a:rPr b="0" lang="en-US" sz="1800" spc="-1" strike="noStrike">
                  <a:solidFill>
                    <a:srgbClr val="000000"/>
                  </a:solidFill>
                  <a:latin typeface="Seaford"/>
                  <a:ea typeface="Seaford"/>
                </a:rPr>
                <a:t>o</a:t>
              </a:r>
              <a:r>
                <a:rPr b="0" lang="en-US" sz="1800" spc="-1" strike="noStrike">
                  <a:solidFill>
                    <a:srgbClr val="000000"/>
                  </a:solidFill>
                  <a:latin typeface="Seaford"/>
                  <a:ea typeface="Seaford"/>
                </a:rPr>
                <a:t>u</a:t>
              </a:r>
              <a:r>
                <a:rPr b="0" lang="en-US" sz="1800" spc="-1" strike="noStrike">
                  <a:solidFill>
                    <a:srgbClr val="000000"/>
                  </a:solidFill>
                  <a:latin typeface="Seaford"/>
                  <a:ea typeface="Seaford"/>
                </a:rPr>
                <a:t>r</a:t>
              </a:r>
              <a:r>
                <a:rPr b="0" lang="en-US" sz="1800" spc="-1" strike="noStrike">
                  <a:solidFill>
                    <a:srgbClr val="000000"/>
                  </a:solidFill>
                  <a:latin typeface="Seaford"/>
                  <a:ea typeface="Seaford"/>
                </a:rPr>
                <a:t> </a:t>
              </a:r>
              <a:r>
                <a:rPr b="0" lang="en-US" sz="1800" spc="-1" strike="noStrike">
                  <a:solidFill>
                    <a:srgbClr val="000000"/>
                  </a:solidFill>
                  <a:latin typeface="Seaford"/>
                  <a:ea typeface="Seaford"/>
                </a:rPr>
                <a:t>m</a:t>
              </a:r>
              <a:r>
                <a:rPr b="0" lang="en-US" sz="1800" spc="-1" strike="noStrike">
                  <a:solidFill>
                    <a:srgbClr val="000000"/>
                  </a:solidFill>
                  <a:latin typeface="Seaford"/>
                  <a:ea typeface="Seaford"/>
                </a:rPr>
                <a:t>o</a:t>
              </a:r>
              <a:r>
                <a:rPr b="0" lang="en-US" sz="1800" spc="-1" strike="noStrike">
                  <a:solidFill>
                    <a:srgbClr val="000000"/>
                  </a:solidFill>
                  <a:latin typeface="Seaford"/>
                  <a:ea typeface="Seaford"/>
                </a:rPr>
                <a:t>d</a:t>
              </a:r>
              <a:r>
                <a:rPr b="0" lang="en-US" sz="1800" spc="-1" strike="noStrike">
                  <a:solidFill>
                    <a:srgbClr val="000000"/>
                  </a:solidFill>
                  <a:latin typeface="Seaford"/>
                  <a:ea typeface="Seaford"/>
                </a:rPr>
                <a:t>e</a:t>
              </a:r>
              <a:r>
                <a:rPr b="0" lang="en-US" sz="1800" spc="-1" strike="noStrike">
                  <a:solidFill>
                    <a:srgbClr val="000000"/>
                  </a:solidFill>
                  <a:latin typeface="Seaford"/>
                  <a:ea typeface="Seaford"/>
                </a:rPr>
                <a:t>l</a:t>
              </a:r>
              <a:r>
                <a:rPr b="0" lang="en-US" sz="1800" spc="-1" strike="noStrike">
                  <a:solidFill>
                    <a:srgbClr val="000000"/>
                  </a:solidFill>
                  <a:latin typeface="Seaford"/>
                  <a:ea typeface="Seaford"/>
                </a:rPr>
                <a:t>s</a:t>
              </a:r>
              <a:r>
                <a:rPr b="0" lang="en-US" sz="1800" spc="-1" strike="noStrike">
                  <a:solidFill>
                    <a:srgbClr val="000000"/>
                  </a:solidFill>
                  <a:latin typeface="Seaford"/>
                  <a:ea typeface="Seaford"/>
                </a:rPr>
                <a:t> </a:t>
              </a:r>
              <a:r>
                <a:rPr b="0" lang="en-US" sz="1800" spc="-1" strike="noStrike">
                  <a:solidFill>
                    <a:srgbClr val="000000"/>
                  </a:solidFill>
                  <a:latin typeface="Seaford"/>
                  <a:ea typeface="Seaford"/>
                </a:rPr>
                <a:t>a</a:t>
              </a:r>
              <a:r>
                <a:rPr b="0" lang="en-US" sz="1800" spc="-1" strike="noStrike">
                  <a:solidFill>
                    <a:srgbClr val="000000"/>
                  </a:solidFill>
                  <a:latin typeface="Seaford"/>
                  <a:ea typeface="Seaford"/>
                </a:rPr>
                <a:t>s</a:t>
              </a:r>
              <a:r>
                <a:rPr b="0" lang="en-US" sz="1800" spc="-1" strike="noStrike">
                  <a:solidFill>
                    <a:srgbClr val="000000"/>
                  </a:solidFill>
                  <a:latin typeface="Seaford"/>
                  <a:ea typeface="Seaford"/>
                </a:rPr>
                <a:t> </a:t>
              </a:r>
              <a:r>
                <a:rPr b="0" lang="en-US" sz="1800" spc="-1" strike="noStrike">
                  <a:solidFill>
                    <a:srgbClr val="000000"/>
                  </a:solidFill>
                  <a:latin typeface="Seaford"/>
                  <a:ea typeface="Seaford"/>
                </a:rPr>
                <a:t>a</a:t>
              </a:r>
              <a:r>
                <a:rPr b="0" lang="en-US" sz="1800" spc="-1" strike="noStrike">
                  <a:solidFill>
                    <a:srgbClr val="000000"/>
                  </a:solidFill>
                  <a:latin typeface="Seaford"/>
                  <a:ea typeface="Seaford"/>
                </a:rPr>
                <a:t> </a:t>
              </a:r>
              <a:r>
                <a:rPr b="0" lang="en-US" sz="1800" spc="-1" strike="noStrike">
                  <a:solidFill>
                    <a:srgbClr val="000000"/>
                  </a:solidFill>
                  <a:latin typeface="Seaford"/>
                  <a:ea typeface="Seaford"/>
                </a:rPr>
                <a:t>b</a:t>
              </a:r>
              <a:r>
                <a:rPr b="0" lang="en-US" sz="1800" spc="-1" strike="noStrike">
                  <a:solidFill>
                    <a:srgbClr val="000000"/>
                  </a:solidFill>
                  <a:latin typeface="Seaford"/>
                  <a:ea typeface="Seaford"/>
                </a:rPr>
                <a:t>l</a:t>
              </a:r>
              <a:r>
                <a:rPr b="0" lang="en-US" sz="1800" spc="-1" strike="noStrike">
                  <a:solidFill>
                    <a:srgbClr val="000000"/>
                  </a:solidFill>
                  <a:latin typeface="Seaford"/>
                  <a:ea typeface="Seaford"/>
                </a:rPr>
                <a:t>a</a:t>
              </a:r>
              <a:r>
                <a:rPr b="0" lang="en-US" sz="1800" spc="-1" strike="noStrike">
                  <a:solidFill>
                    <a:srgbClr val="000000"/>
                  </a:solidFill>
                  <a:latin typeface="Seaford"/>
                  <a:ea typeface="Seaford"/>
                </a:rPr>
                <a:t>c</a:t>
              </a:r>
              <a:r>
                <a:rPr b="0" lang="en-US" sz="1800" spc="-1" strike="noStrike">
                  <a:solidFill>
                    <a:srgbClr val="000000"/>
                  </a:solidFill>
                  <a:latin typeface="Seaford"/>
                  <a:ea typeface="Seaford"/>
                </a:rPr>
                <a:t>k</a:t>
              </a:r>
              <a:r>
                <a:rPr b="0" lang="en-US" sz="1800" spc="-1" strike="noStrike">
                  <a:solidFill>
                    <a:srgbClr val="000000"/>
                  </a:solidFill>
                  <a:latin typeface="Seaford"/>
                  <a:ea typeface="Seaford"/>
                </a:rPr>
                <a:t> </a:t>
              </a:r>
              <a:r>
                <a:rPr b="0" lang="en-US" sz="1800" spc="-1" strike="noStrike">
                  <a:solidFill>
                    <a:srgbClr val="000000"/>
                  </a:solidFill>
                  <a:latin typeface="Seaford"/>
                  <a:ea typeface="Seaford"/>
                </a:rPr>
                <a:t>b</a:t>
              </a:r>
              <a:r>
                <a:rPr b="0" lang="en-US" sz="1800" spc="-1" strike="noStrike">
                  <a:solidFill>
                    <a:srgbClr val="000000"/>
                  </a:solidFill>
                  <a:latin typeface="Seaford"/>
                  <a:ea typeface="Seaford"/>
                </a:rPr>
                <a:t>o</a:t>
              </a:r>
              <a:r>
                <a:rPr b="0" lang="en-US" sz="1800" spc="-1" strike="noStrike">
                  <a:solidFill>
                    <a:srgbClr val="000000"/>
                  </a:solidFill>
                  <a:latin typeface="Seaford"/>
                  <a:ea typeface="Seaford"/>
                </a:rPr>
                <a:t>x</a:t>
              </a:r>
              <a:r>
                <a:rPr b="0" lang="en-US" sz="1800" spc="-1" strike="noStrike">
                  <a:solidFill>
                    <a:srgbClr val="000000"/>
                  </a:solidFill>
                  <a:latin typeface="Seaford"/>
                  <a:ea typeface="Seaford"/>
                </a:rPr>
                <a:t> </a:t>
              </a:r>
              <a:r>
                <a:rPr b="0" lang="en-US" sz="1800" spc="-1" strike="noStrike">
                  <a:solidFill>
                    <a:srgbClr val="000000"/>
                  </a:solidFill>
                  <a:latin typeface="Seaford"/>
                  <a:ea typeface="Seaford"/>
                </a:rPr>
                <a:t>a</a:t>
              </a:r>
              <a:r>
                <a:rPr b="0" lang="en-US" sz="1800" spc="-1" strike="noStrike">
                  <a:solidFill>
                    <a:srgbClr val="000000"/>
                  </a:solidFill>
                  <a:latin typeface="Seaford"/>
                  <a:ea typeface="Seaford"/>
                </a:rPr>
                <a:t>n</a:t>
              </a:r>
              <a:r>
                <a:rPr b="0" lang="en-US" sz="1800" spc="-1" strike="noStrike">
                  <a:solidFill>
                    <a:srgbClr val="000000"/>
                  </a:solidFill>
                  <a:latin typeface="Seaford"/>
                  <a:ea typeface="Seaford"/>
                </a:rPr>
                <a:t>d</a:t>
              </a:r>
              <a:r>
                <a:rPr b="0" lang="en-US" sz="1800" spc="-1" strike="noStrike">
                  <a:solidFill>
                    <a:srgbClr val="000000"/>
                  </a:solidFill>
                  <a:latin typeface="Seaford"/>
                  <a:ea typeface="Seaford"/>
                </a:rPr>
                <a:t> </a:t>
              </a:r>
              <a:r>
                <a:rPr b="0" lang="en-US" sz="1800" spc="-1" strike="noStrike">
                  <a:solidFill>
                    <a:srgbClr val="000000"/>
                  </a:solidFill>
                  <a:latin typeface="Seaford"/>
                  <a:ea typeface="Seaford"/>
                </a:rPr>
                <a:t>e</a:t>
              </a:r>
              <a:r>
                <a:rPr b="0" lang="en-US" sz="1800" spc="-1" strike="noStrike">
                  <a:solidFill>
                    <a:srgbClr val="000000"/>
                  </a:solidFill>
                  <a:latin typeface="Seaford"/>
                  <a:ea typeface="Seaford"/>
                </a:rPr>
                <a:t>x</a:t>
              </a:r>
              <a:r>
                <a:rPr b="0" lang="en-US" sz="1800" spc="-1" strike="noStrike">
                  <a:solidFill>
                    <a:srgbClr val="000000"/>
                  </a:solidFill>
                  <a:latin typeface="Seaford"/>
                  <a:ea typeface="Seaford"/>
                </a:rPr>
                <a:t>p</a:t>
              </a:r>
              <a:r>
                <a:rPr b="0" lang="en-US" sz="1800" spc="-1" strike="noStrike">
                  <a:solidFill>
                    <a:srgbClr val="000000"/>
                  </a:solidFill>
                  <a:latin typeface="Seaford"/>
                  <a:ea typeface="Seaford"/>
                </a:rPr>
                <a:t>l</a:t>
              </a:r>
              <a:r>
                <a:rPr b="0" lang="en-US" sz="1800" spc="-1" strike="noStrike">
                  <a:solidFill>
                    <a:srgbClr val="000000"/>
                  </a:solidFill>
                  <a:latin typeface="Seaford"/>
                  <a:ea typeface="Seaford"/>
                </a:rPr>
                <a:t>a</a:t>
              </a:r>
              <a:r>
                <a:rPr b="0" lang="en-US" sz="1800" spc="-1" strike="noStrike">
                  <a:solidFill>
                    <a:srgbClr val="000000"/>
                  </a:solidFill>
                  <a:latin typeface="Seaford"/>
                  <a:ea typeface="Seaford"/>
                </a:rPr>
                <a:t>i</a:t>
              </a:r>
              <a:r>
                <a:rPr b="0" lang="en-US" sz="1800" spc="-1" strike="noStrike">
                  <a:solidFill>
                    <a:srgbClr val="000000"/>
                  </a:solidFill>
                  <a:latin typeface="Seaford"/>
                  <a:ea typeface="Seaford"/>
                </a:rPr>
                <a:t>n</a:t>
              </a:r>
              <a:r>
                <a:rPr b="0" lang="en-US" sz="1800" spc="-1" strike="noStrike">
                  <a:solidFill>
                    <a:srgbClr val="000000"/>
                  </a:solidFill>
                  <a:latin typeface="Seaford"/>
                  <a:ea typeface="Seaford"/>
                </a:rPr>
                <a:t>i</a:t>
              </a:r>
              <a:r>
                <a:rPr b="0" lang="en-US" sz="1800" spc="-1" strike="noStrike">
                  <a:solidFill>
                    <a:srgbClr val="000000"/>
                  </a:solidFill>
                  <a:latin typeface="Seaford"/>
                  <a:ea typeface="Seaford"/>
                </a:rPr>
                <a:t>n</a:t>
              </a:r>
              <a:r>
                <a:rPr b="0" lang="en-US" sz="1800" spc="-1" strike="noStrike">
                  <a:solidFill>
                    <a:srgbClr val="000000"/>
                  </a:solidFill>
                  <a:latin typeface="Seaford"/>
                  <a:ea typeface="Seaford"/>
                </a:rPr>
                <a:t>g</a:t>
              </a:r>
              <a:r>
                <a:rPr b="0" lang="en-US" sz="1800" spc="-1" strike="noStrike">
                  <a:solidFill>
                    <a:srgbClr val="000000"/>
                  </a:solidFill>
                  <a:latin typeface="Seaford"/>
                  <a:ea typeface="Seaford"/>
                </a:rPr>
                <a:t> </a:t>
              </a:r>
              <a:r>
                <a:rPr b="0" lang="en-US" sz="1800" spc="-1" strike="noStrike">
                  <a:solidFill>
                    <a:srgbClr val="000000"/>
                  </a:solidFill>
                  <a:latin typeface="Seaford"/>
                  <a:ea typeface="Seaford"/>
                </a:rPr>
                <a:t>i</a:t>
              </a:r>
              <a:r>
                <a:rPr b="0" lang="en-US" sz="1800" spc="-1" strike="noStrike">
                  <a:solidFill>
                    <a:srgbClr val="000000"/>
                  </a:solidFill>
                  <a:latin typeface="Seaford"/>
                  <a:ea typeface="Seaford"/>
                </a:rPr>
                <a:t>t</a:t>
              </a:r>
              <a:r>
                <a:rPr b="0" lang="en-US" sz="1800" spc="-1" strike="noStrike">
                  <a:solidFill>
                    <a:srgbClr val="000000"/>
                  </a:solidFill>
                  <a:latin typeface="Seaford"/>
                  <a:ea typeface="Seaford"/>
                </a:rPr>
                <a:t> </a:t>
              </a:r>
              <a:r>
                <a:rPr b="0" lang="en-US" sz="1800" spc="-1" strike="noStrike">
                  <a:solidFill>
                    <a:srgbClr val="000000"/>
                  </a:solidFill>
                  <a:latin typeface="Seaford"/>
                  <a:ea typeface="Seaford"/>
                </a:rPr>
                <a:t>a</a:t>
              </a:r>
              <a:r>
                <a:rPr b="0" lang="en-US" sz="1800" spc="-1" strike="noStrike">
                  <a:solidFill>
                    <a:srgbClr val="000000"/>
                  </a:solidFill>
                  <a:latin typeface="Seaford"/>
                  <a:ea typeface="Seaford"/>
                </a:rPr>
                <a:t>f</a:t>
              </a:r>
              <a:r>
                <a:rPr b="0" lang="en-US" sz="1800" spc="-1" strike="noStrike">
                  <a:solidFill>
                    <a:srgbClr val="000000"/>
                  </a:solidFill>
                  <a:latin typeface="Seaford"/>
                  <a:ea typeface="Seaford"/>
                </a:rPr>
                <a:t>t</a:t>
              </a:r>
              <a:r>
                <a:rPr b="0" lang="en-US" sz="1800" spc="-1" strike="noStrike">
                  <a:solidFill>
                    <a:srgbClr val="000000"/>
                  </a:solidFill>
                  <a:latin typeface="Seaford"/>
                  <a:ea typeface="Seaford"/>
                </a:rPr>
                <a:t>e</a:t>
              </a:r>
              <a:r>
                <a:rPr b="0" lang="en-US" sz="1800" spc="-1" strike="noStrike">
                  <a:solidFill>
                    <a:srgbClr val="000000"/>
                  </a:solidFill>
                  <a:latin typeface="Seaford"/>
                  <a:ea typeface="Seaford"/>
                </a:rPr>
                <a:t>r</a:t>
              </a:r>
              <a:r>
                <a:rPr b="0" lang="en-US" sz="1800" spc="-1" strike="noStrike">
                  <a:solidFill>
                    <a:srgbClr val="000000"/>
                  </a:solidFill>
                  <a:latin typeface="Seaford"/>
                  <a:ea typeface="Seaford"/>
                </a:rPr>
                <a:t>w</a:t>
              </a:r>
              <a:r>
                <a:rPr b="0" lang="en-US" sz="1800" spc="-1" strike="noStrike">
                  <a:solidFill>
                    <a:srgbClr val="000000"/>
                  </a:solidFill>
                  <a:latin typeface="Seaford"/>
                  <a:ea typeface="Seaford"/>
                </a:rPr>
                <a:t>a</a:t>
              </a:r>
              <a:r>
                <a:rPr b="0" lang="en-US" sz="1800" spc="-1" strike="noStrike">
                  <a:solidFill>
                    <a:srgbClr val="000000"/>
                  </a:solidFill>
                  <a:latin typeface="Seaford"/>
                  <a:ea typeface="Seaford"/>
                </a:rPr>
                <a:t>r</a:t>
              </a:r>
              <a:r>
                <a:rPr b="0" lang="en-US" sz="1800" spc="-1" strike="noStrike">
                  <a:solidFill>
                    <a:srgbClr val="000000"/>
                  </a:solidFill>
                  <a:latin typeface="Seaford"/>
                  <a:ea typeface="Seaford"/>
                </a:rPr>
                <a:t>d</a:t>
              </a:r>
              <a:r>
                <a:rPr b="0" lang="en-US" sz="1800" spc="-1" strike="noStrike">
                  <a:solidFill>
                    <a:srgbClr val="000000"/>
                  </a:solidFill>
                  <a:latin typeface="Seaford"/>
                  <a:ea typeface="Seaford"/>
                </a:rPr>
                <a:t>s</a:t>
              </a:r>
              <a:r>
                <a:rPr b="0" lang="en-US" sz="1800" spc="-1" strike="noStrike">
                  <a:solidFill>
                    <a:srgbClr val="000000"/>
                  </a:solidFill>
                  <a:latin typeface="Seaford"/>
                  <a:ea typeface="Seaford"/>
                </a:rPr>
                <a:t>.</a:t>
              </a:r>
              <a:endParaRPr b="0" lang="ca-ES" sz="1800" spc="-1" strike="noStrike">
                <a:latin typeface="Arial"/>
              </a:endParaRPr>
            </a:p>
          </p:txBody>
        </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27" name="CustomShape 2"/>
          <p:cNvSpPr/>
          <p:nvPr/>
        </p:nvSpPr>
        <p:spPr>
          <a:xfrm>
            <a:off x="482760" y="376920"/>
            <a:ext cx="10633680" cy="10944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000000"/>
                </a:solidFill>
                <a:latin typeface="Seaford"/>
                <a:ea typeface="Seaford"/>
              </a:rPr>
              <a:t>What is a Black Box?</a:t>
            </a:r>
            <a:endParaRPr b="0" lang="en-US" sz="3600" spc="-1" strike="noStrike">
              <a:latin typeface="Arial"/>
            </a:endParaRPr>
          </a:p>
        </p:txBody>
      </p:sp>
      <p:sp>
        <p:nvSpPr>
          <p:cNvPr id="128" name="TextShape 3"/>
          <p:cNvSpPr txBox="1"/>
          <p:nvPr/>
        </p:nvSpPr>
        <p:spPr>
          <a:xfrm>
            <a:off x="504000" y="1656000"/>
            <a:ext cx="11160000" cy="4392000"/>
          </a:xfrm>
          <a:prstGeom prst="rect">
            <a:avLst/>
          </a:prstGeom>
          <a:noFill/>
          <a:ln>
            <a:noFill/>
          </a:ln>
        </p:spPr>
        <p:txBody>
          <a:bodyPr lIns="90000" rIns="90000" tIns="45000" bIns="45000">
            <a:noAutofit/>
          </a:bodyPr>
          <a:p>
            <a:pPr marL="216000" indent="-216000">
              <a:lnSpc>
                <a:spcPct val="100000"/>
              </a:lnSpc>
              <a:buClr>
                <a:srgbClr val="000000"/>
              </a:buClr>
              <a:buSzPct val="70000"/>
              <a:buFont typeface="Wingdings" charset="2"/>
              <a:buChar char=""/>
            </a:pPr>
            <a:r>
              <a:rPr b="0" lang="en-US" sz="1800" spc="-1" strike="noStrike">
                <a:latin typeface="Arial"/>
              </a:rPr>
              <a:t>By Black box we denote a predictive model which:</a:t>
            </a: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r>
              <a:rPr b="0" lang="en-US" sz="1800" spc="-1" strike="noStrike">
                <a:latin typeface="Arial"/>
              </a:rPr>
              <a:t>Has been pretrained</a:t>
            </a: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r>
              <a:rPr b="0" lang="en-US" sz="1800" spc="-1" strike="noStrike">
                <a:latin typeface="Arial"/>
              </a:rPr>
              <a:t>Can estimate the output given a set of input values </a:t>
            </a: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r>
              <a:rPr b="0" lang="en-US" sz="1800" spc="-1" strike="noStrike">
                <a:latin typeface="Arial"/>
              </a:rPr>
              <a:t>Whose internal details, such as algorithm of choice, or dataset used for training, are not accessible or</a:t>
            </a:r>
            <a:endParaRPr b="0" lang="en-US" sz="1800" spc="-1" strike="noStrike">
              <a:latin typeface="Arial"/>
            </a:endParaRPr>
          </a:p>
          <a:p>
            <a:pPr marL="216000" indent="-216000">
              <a:buClr>
                <a:srgbClr val="000000"/>
              </a:buClr>
              <a:buSzPct val="90000"/>
              <a:buFont typeface="Wingdings" charset="2"/>
              <a:buChar char=""/>
            </a:pPr>
            <a:r>
              <a:rPr b="0" lang="en-US" sz="1800" spc="-1" strike="noStrike">
                <a:latin typeface="Arial"/>
              </a:rPr>
              <a:t>not even known.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30" name="CustomShape 2"/>
          <p:cNvSpPr/>
          <p:nvPr/>
        </p:nvSpPr>
        <p:spPr>
          <a:xfrm>
            <a:off x="482760" y="376920"/>
            <a:ext cx="10633680" cy="10944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000000"/>
                </a:solidFill>
                <a:latin typeface="Seaford"/>
                <a:ea typeface="Seaford"/>
              </a:rPr>
              <a:t>Our definition</a:t>
            </a:r>
            <a:endParaRPr b="0" lang="en-US" sz="3600" spc="-1" strike="noStrike">
              <a:latin typeface="Arial"/>
            </a:endParaRPr>
          </a:p>
        </p:txBody>
      </p:sp>
      <p:grpSp>
        <p:nvGrpSpPr>
          <p:cNvPr id="131" name="Group 3"/>
          <p:cNvGrpSpPr/>
          <p:nvPr/>
        </p:nvGrpSpPr>
        <p:grpSpPr>
          <a:xfrm>
            <a:off x="567360" y="1727640"/>
            <a:ext cx="11168640" cy="1008360"/>
            <a:chOff x="567360" y="1727640"/>
            <a:chExt cx="11168640" cy="1008360"/>
          </a:xfrm>
        </p:grpSpPr>
        <p:sp>
          <p:nvSpPr>
            <p:cNvPr id="132" name="CustomShape 4"/>
            <p:cNvSpPr/>
            <p:nvPr/>
          </p:nvSpPr>
          <p:spPr>
            <a:xfrm>
              <a:off x="567360" y="1727640"/>
              <a:ext cx="11168640" cy="420480"/>
            </a:xfrm>
            <a:prstGeom prst="flowChartAlternateProcess">
              <a:avLst/>
            </a:prstGeom>
            <a:solidFill>
              <a:srgbClr val="00bac8">
                <a:alpha val="73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1800" spc="-1" strike="noStrike">
                  <a:solidFill>
                    <a:srgbClr val="ffffff"/>
                  </a:solidFill>
                  <a:latin typeface="Seaford"/>
                  <a:ea typeface="DejaVu Sans"/>
                </a:rPr>
                <a:t>Interpretable data science</a:t>
              </a:r>
              <a:endParaRPr b="0" lang="ca-ES" sz="1800" spc="-1" strike="noStrike">
                <a:latin typeface="Arial"/>
              </a:endParaRPr>
            </a:p>
          </p:txBody>
        </p:sp>
        <p:sp>
          <p:nvSpPr>
            <p:cNvPr id="133" name="CustomShape 5"/>
            <p:cNvSpPr/>
            <p:nvPr/>
          </p:nvSpPr>
          <p:spPr>
            <a:xfrm>
              <a:off x="567360" y="2148840"/>
              <a:ext cx="11168640" cy="587160"/>
            </a:xfrm>
            <a:prstGeom prst="flowChartAlternateProcess">
              <a:avLst/>
            </a:prstGeom>
            <a:solidFill>
              <a:srgbClr val="00bac8">
                <a:alpha val="26000"/>
              </a:srgb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n-US" sz="1800" spc="-1" strike="noStrike">
                  <a:solidFill>
                    <a:srgbClr val="000000"/>
                  </a:solidFill>
                  <a:latin typeface="Seaford"/>
                  <a:ea typeface="Seaford"/>
                </a:rPr>
                <a:t>Using a model that is not a black box.</a:t>
              </a:r>
              <a:endParaRPr b="0" lang="ca-ES" sz="1800" spc="-1" strike="noStrike">
                <a:latin typeface="Arial"/>
              </a:endParaRPr>
            </a:p>
          </p:txBody>
        </p:sp>
      </p:grpSp>
      <p:pic>
        <p:nvPicPr>
          <p:cNvPr id="134" name="" descr=""/>
          <p:cNvPicPr/>
          <p:nvPr/>
        </p:nvPicPr>
        <p:blipFill>
          <a:blip r:embed="rId1"/>
          <a:stretch/>
        </p:blipFill>
        <p:spPr>
          <a:xfrm>
            <a:off x="3672000" y="2789280"/>
            <a:ext cx="5184000" cy="35060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36" name="CustomShape 2"/>
          <p:cNvSpPr/>
          <p:nvPr/>
        </p:nvSpPr>
        <p:spPr>
          <a:xfrm>
            <a:off x="482760" y="376920"/>
            <a:ext cx="10633680" cy="10944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000000"/>
                </a:solidFill>
                <a:latin typeface="Seaford"/>
                <a:ea typeface="Seaford"/>
              </a:rPr>
              <a:t>What is an explanation?</a:t>
            </a:r>
            <a:endParaRPr b="0" lang="en-US" sz="3600" spc="-1" strike="noStrike">
              <a:latin typeface="Arial"/>
            </a:endParaRPr>
          </a:p>
        </p:txBody>
      </p:sp>
      <p:sp>
        <p:nvSpPr>
          <p:cNvPr id="137" name="TextShape 3"/>
          <p:cNvSpPr txBox="1"/>
          <p:nvPr/>
        </p:nvSpPr>
        <p:spPr>
          <a:xfrm>
            <a:off x="504000" y="4536000"/>
            <a:ext cx="11160000" cy="1512000"/>
          </a:xfrm>
          <a:prstGeom prst="rect">
            <a:avLst/>
          </a:prstGeom>
          <a:noFill/>
          <a:ln>
            <a:noFill/>
          </a:ln>
        </p:spPr>
        <p:txBody>
          <a:bodyPr lIns="90000" rIns="90000" tIns="45000" bIns="45000">
            <a:noAutofit/>
          </a:bodyPr>
          <a:p>
            <a:pPr marL="216000" indent="-216000">
              <a:lnSpc>
                <a:spcPct val="100000"/>
              </a:lnSpc>
              <a:buClr>
                <a:srgbClr val="000000"/>
              </a:buClr>
              <a:buSzPct val="70000"/>
              <a:buFont typeface="Wingdings" charset="2"/>
              <a:buChar char=""/>
            </a:pPr>
            <a:r>
              <a:rPr b="0" lang="en-US" sz="1800" spc="-1" strike="noStrike">
                <a:latin typeface="Arial"/>
              </a:rPr>
              <a:t>An explanation is the answer to a </a:t>
            </a:r>
            <a:r>
              <a:rPr b="1" lang="en-US" sz="1800" spc="-1" strike="noStrike">
                <a:latin typeface="Arial"/>
              </a:rPr>
              <a:t>why-question</a:t>
            </a:r>
            <a:r>
              <a:rPr b="0" lang="en-US" sz="1800" spc="-1" strike="noStrike">
                <a:latin typeface="Arial"/>
              </a:rPr>
              <a:t>:</a:t>
            </a:r>
            <a:endParaRPr b="0" lang="en-US" sz="1800" spc="-1" strike="noStrike">
              <a:latin typeface="Arial"/>
            </a:endParaRPr>
          </a:p>
          <a:p>
            <a:pPr marL="216000" indent="-216000">
              <a:lnSpc>
                <a:spcPct val="100000"/>
              </a:lnSpc>
              <a:buClr>
                <a:srgbClr val="000000"/>
              </a:buClr>
              <a:buSzPct val="7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r>
              <a:rPr b="0" lang="en-US" sz="1800" spc="-1" strike="noStrike">
                <a:latin typeface="Arial"/>
              </a:rPr>
              <a:t>Why is treatment not suitable for the patient?</a:t>
            </a: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r>
              <a:rPr b="0" lang="en-US" sz="1800" spc="-1" strike="noStrike">
                <a:latin typeface="Arial"/>
              </a:rPr>
              <a:t> </a:t>
            </a:r>
            <a:r>
              <a:rPr b="0" lang="en-US" sz="1800" spc="-1" strike="noStrike">
                <a:latin typeface="Arial"/>
              </a:rPr>
              <a:t>Why was my loan rejected?</a:t>
            </a:r>
            <a:endParaRPr b="0" lang="en-US" sz="1800" spc="-1" strike="noStrike">
              <a:latin typeface="Arial"/>
            </a:endParaRPr>
          </a:p>
        </p:txBody>
      </p:sp>
      <p:pic>
        <p:nvPicPr>
          <p:cNvPr id="138" name="" descr=""/>
          <p:cNvPicPr/>
          <p:nvPr/>
        </p:nvPicPr>
        <p:blipFill>
          <a:blip r:embed="rId1"/>
          <a:stretch/>
        </p:blipFill>
        <p:spPr>
          <a:xfrm>
            <a:off x="3484080" y="1344600"/>
            <a:ext cx="4651920" cy="30499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40" name="CustomShape 2"/>
          <p:cNvSpPr/>
          <p:nvPr/>
        </p:nvSpPr>
        <p:spPr>
          <a:xfrm>
            <a:off x="482760" y="376920"/>
            <a:ext cx="10633680" cy="10944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000000"/>
                </a:solidFill>
                <a:latin typeface="Seaford"/>
                <a:ea typeface="Seaford"/>
              </a:rPr>
              <a:t>What is an explanation?</a:t>
            </a:r>
            <a:endParaRPr b="0" lang="en-US" sz="3600" spc="-1" strike="noStrike">
              <a:latin typeface="Arial"/>
            </a:endParaRPr>
          </a:p>
        </p:txBody>
      </p:sp>
      <p:sp>
        <p:nvSpPr>
          <p:cNvPr id="141" name="TextShape 3"/>
          <p:cNvSpPr txBox="1"/>
          <p:nvPr/>
        </p:nvSpPr>
        <p:spPr>
          <a:xfrm>
            <a:off x="504000" y="1656000"/>
            <a:ext cx="11160000" cy="4392000"/>
          </a:xfrm>
          <a:prstGeom prst="rect">
            <a:avLst/>
          </a:prstGeom>
          <a:noFill/>
          <a:ln>
            <a:noFill/>
          </a:ln>
        </p:spPr>
        <p:txBody>
          <a:bodyPr lIns="90000" rIns="90000" tIns="45000" bIns="45000">
            <a:noAutofit/>
          </a:bodyPr>
          <a:p>
            <a:pPr marL="216000" indent="-216000">
              <a:lnSpc>
                <a:spcPct val="100000"/>
              </a:lnSpc>
              <a:buClr>
                <a:srgbClr val="000000"/>
              </a:buClr>
              <a:buSzPct val="70000"/>
              <a:buFont typeface="Wingdings" charset="2"/>
              <a:buChar char=""/>
            </a:pPr>
            <a:r>
              <a:rPr b="0" lang="en-US" sz="1800" spc="-1" strike="noStrike">
                <a:latin typeface="Arial"/>
              </a:rPr>
              <a:t>A good explanation is:</a:t>
            </a: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r>
              <a:rPr b="1" lang="en-US" sz="1800" spc="-1" strike="noStrike">
                <a:latin typeface="Arial"/>
              </a:rPr>
              <a:t>Contrastive.</a:t>
            </a:r>
            <a:r>
              <a:rPr b="0" lang="en-US" sz="1800" spc="-1" strike="noStrike">
                <a:latin typeface="Arial"/>
              </a:rPr>
              <a:t> Humans usually do not ask why a certain prediction was made, but </a:t>
            </a:r>
            <a:r>
              <a:rPr b="1" lang="en-US" sz="1800" spc="-1" strike="noStrike">
                <a:latin typeface="Arial"/>
              </a:rPr>
              <a:t>why this prediction was made instead of another prediction.</a:t>
            </a:r>
            <a:r>
              <a:rPr b="0" lang="en-US" sz="1800" spc="-1" strike="noStrike">
                <a:latin typeface="Arial"/>
              </a:rPr>
              <a:t>  </a:t>
            </a: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r>
              <a:rPr b="1" lang="en-US" sz="1800" spc="-1" strike="noStrike">
                <a:latin typeface="Arial"/>
              </a:rPr>
              <a:t>Selected</a:t>
            </a:r>
            <a:r>
              <a:rPr b="0" lang="en-US" sz="1800" spc="-1" strike="noStrike">
                <a:latin typeface="Arial"/>
              </a:rPr>
              <a:t>. People do not expect explanations that cover the actual and complete list of causes of an event. We are used to selecting </a:t>
            </a:r>
            <a:r>
              <a:rPr b="1" lang="en-US" sz="1800" spc="-1" strike="noStrike">
                <a:latin typeface="Arial"/>
              </a:rPr>
              <a:t>one or two causes</a:t>
            </a:r>
            <a:r>
              <a:rPr b="0" lang="en-US" sz="1800" spc="-1" strike="noStrike">
                <a:latin typeface="Arial"/>
              </a:rPr>
              <a:t> from a variety of possible causes as THE explanation.</a:t>
            </a: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r>
              <a:rPr b="1" lang="en-US" sz="1800" spc="-1" strike="noStrike">
                <a:latin typeface="Arial"/>
              </a:rPr>
              <a:t>Consistent</a:t>
            </a:r>
            <a:r>
              <a:rPr b="0" lang="en-US" sz="1800" spc="-1" strike="noStrike">
                <a:latin typeface="Arial"/>
              </a:rPr>
              <a:t> with prior beliefs of the customer. This is difficult to integrate into machine learning!</a:t>
            </a: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r>
              <a:rPr b="0" lang="en-US" sz="1800" spc="-1" strike="noStrike">
                <a:latin typeface="Arial"/>
              </a:rPr>
              <a:t> </a:t>
            </a:r>
            <a:r>
              <a:rPr b="1" lang="en-US" sz="1800" spc="-1" strike="noStrike">
                <a:latin typeface="Arial"/>
              </a:rPr>
              <a:t>Focused on the abnormal.</a:t>
            </a:r>
            <a:r>
              <a:rPr b="0" lang="en-US" sz="1800" spc="-1" strike="noStrike">
                <a:latin typeface="Arial"/>
              </a:rPr>
              <a:t> People focus more on causes that had a small probability but nevertheless happened.</a:t>
            </a:r>
            <a:endParaRPr b="0" lang="en-US" sz="1800" spc="-1" strike="noStrike">
              <a:latin typeface="Arial"/>
            </a:endParaRPr>
          </a:p>
          <a:p>
            <a:pPr marL="216000" indent="-216000">
              <a:buClr>
                <a:srgbClr val="000000"/>
              </a:buClr>
              <a:buSzPct val="90000"/>
              <a:buFont typeface="Wingdings" charset="2"/>
              <a:buChar char=""/>
            </a:pPr>
            <a:endParaRPr b="0" lang="en-US" sz="1800" spc="-1" strike="noStrike">
              <a:latin typeface="Arial"/>
            </a:endParaRPr>
          </a:p>
          <a:p>
            <a:pPr marL="216000" indent="-216000">
              <a:buClr>
                <a:srgbClr val="000000"/>
              </a:buClr>
              <a:buSzPct val="90000"/>
              <a:buFont typeface="Wingdings" charset="2"/>
              <a:buChar char=""/>
            </a:pPr>
            <a:r>
              <a:rPr b="1" lang="en-US" sz="1800" spc="-1" strike="noStrike">
                <a:latin typeface="Arial"/>
              </a:rPr>
              <a:t>General and probable.</a:t>
            </a:r>
            <a:r>
              <a:rPr b="0" lang="en-US" sz="1800" spc="-1" strike="noStrike">
                <a:latin typeface="Arial"/>
              </a:rPr>
              <a:t> A cause that can explain many events is very general and could be considered a good explanation.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43" name="CustomShape 2"/>
          <p:cNvSpPr/>
          <p:nvPr/>
        </p:nvSpPr>
        <p:spPr>
          <a:xfrm>
            <a:off x="482760" y="376920"/>
            <a:ext cx="10633680" cy="10944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000000"/>
                </a:solidFill>
                <a:latin typeface="Seaford"/>
                <a:ea typeface="Seaford"/>
              </a:rPr>
              <a:t>It is a difficult problem!</a:t>
            </a:r>
            <a:endParaRPr b="0" lang="en-US" sz="3600" spc="-1" strike="noStrike">
              <a:latin typeface="Arial"/>
            </a:endParaRPr>
          </a:p>
        </p:txBody>
      </p:sp>
      <p:pic>
        <p:nvPicPr>
          <p:cNvPr id="144" name="" descr=""/>
          <p:cNvPicPr/>
          <p:nvPr/>
        </p:nvPicPr>
        <p:blipFill>
          <a:blip r:embed="rId1"/>
          <a:stretch/>
        </p:blipFill>
        <p:spPr>
          <a:xfrm>
            <a:off x="2232000" y="1350720"/>
            <a:ext cx="8136000" cy="49431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46" name="CustomShape 2"/>
          <p:cNvSpPr/>
          <p:nvPr/>
        </p:nvSpPr>
        <p:spPr>
          <a:xfrm>
            <a:off x="482760" y="376920"/>
            <a:ext cx="10633680" cy="10944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000000"/>
                </a:solidFill>
                <a:latin typeface="Seaford"/>
                <a:ea typeface="Seaford"/>
              </a:rPr>
              <a:t>The skeptical point of view</a:t>
            </a:r>
            <a:endParaRPr b="0" lang="en-US" sz="3600" spc="-1" strike="noStrike">
              <a:latin typeface="Arial"/>
            </a:endParaRPr>
          </a:p>
        </p:txBody>
      </p:sp>
      <p:pic>
        <p:nvPicPr>
          <p:cNvPr id="147" name="" descr=""/>
          <p:cNvPicPr/>
          <p:nvPr/>
        </p:nvPicPr>
        <p:blipFill>
          <a:blip r:embed="rId1"/>
          <a:srcRect l="0" t="3329" r="0" b="44209"/>
          <a:stretch/>
        </p:blipFill>
        <p:spPr>
          <a:xfrm>
            <a:off x="2356200" y="1440360"/>
            <a:ext cx="7579800" cy="45356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82760" y="2063520"/>
            <a:ext cx="10506240" cy="3815280"/>
          </a:xfrm>
          <a:prstGeom prst="rect">
            <a:avLst/>
          </a:prstGeom>
          <a:noFill/>
          <a:ln>
            <a:noFill/>
          </a:ln>
        </p:spPr>
        <p:style>
          <a:lnRef idx="0"/>
          <a:fillRef idx="0"/>
          <a:effectRef idx="0"/>
          <a:fontRef idx="minor"/>
        </p:style>
        <p:txBody>
          <a:bodyPr lIns="90000" rIns="90000" tIns="45000" bIns="45000">
            <a:normAutofit/>
          </a:bodyPr>
          <a:p>
            <a:pPr marL="216000" indent="-216000">
              <a:lnSpc>
                <a:spcPct val="100000"/>
              </a:lnSpc>
              <a:spcBef>
                <a:spcPts val="1001"/>
              </a:spcBef>
              <a:buClr>
                <a:srgbClr val="000000"/>
              </a:buClr>
              <a:buFont typeface="Arial"/>
              <a:buChar char="•"/>
            </a:pPr>
            <a:r>
              <a:rPr b="0" lang="en-US" sz="2400" spc="-1" strike="noStrike">
                <a:solidFill>
                  <a:srgbClr val="000000"/>
                </a:solidFill>
                <a:latin typeface="Seaford"/>
                <a:ea typeface="Seaford"/>
              </a:rPr>
              <a:t> </a:t>
            </a:r>
            <a:r>
              <a:rPr b="0" lang="en-US" sz="2400" spc="-1" strike="noStrike">
                <a:solidFill>
                  <a:srgbClr val="000000"/>
                </a:solidFill>
                <a:latin typeface="Seaford"/>
                <a:ea typeface="Seaford"/>
              </a:rPr>
              <a:t>What is deep learning?</a:t>
            </a:r>
            <a:endParaRPr b="0" lang="en-US" sz="2400" spc="-1" strike="noStrike">
              <a:latin typeface="Arial"/>
            </a:endParaRPr>
          </a:p>
          <a:p>
            <a:pPr marL="216000" indent="-216000">
              <a:lnSpc>
                <a:spcPct val="100000"/>
              </a:lnSpc>
              <a:spcBef>
                <a:spcPts val="1001"/>
              </a:spcBef>
              <a:buClr>
                <a:srgbClr val="000000"/>
              </a:buClr>
              <a:buFont typeface="Arial"/>
              <a:buChar char="•"/>
            </a:pPr>
            <a:r>
              <a:rPr b="0" lang="en-US" sz="2400" spc="-1" strike="noStrike">
                <a:solidFill>
                  <a:srgbClr val="000000"/>
                </a:solidFill>
                <a:latin typeface="Seaford"/>
                <a:ea typeface="Seaford"/>
              </a:rPr>
              <a:t> </a:t>
            </a:r>
            <a:r>
              <a:rPr b="0" lang="en-US" sz="2400" spc="-1" strike="noStrike">
                <a:solidFill>
                  <a:srgbClr val="000000"/>
                </a:solidFill>
                <a:latin typeface="Seaford"/>
                <a:ea typeface="Seaford"/>
              </a:rPr>
              <a:t>Examples of deep learning</a:t>
            </a:r>
            <a:endParaRPr b="0" lang="en-US" sz="2400" spc="-1" strike="noStrike">
              <a:latin typeface="Arial"/>
            </a:endParaRPr>
          </a:p>
          <a:p>
            <a:pPr marL="216000" indent="-216000">
              <a:lnSpc>
                <a:spcPct val="100000"/>
              </a:lnSpc>
              <a:spcBef>
                <a:spcPts val="1001"/>
              </a:spcBef>
              <a:buClr>
                <a:srgbClr val="000000"/>
              </a:buClr>
              <a:buFont typeface="Arial"/>
              <a:buChar char="•"/>
            </a:pPr>
            <a:r>
              <a:rPr b="0" lang="en-US" sz="2400" spc="-1" strike="noStrike">
                <a:solidFill>
                  <a:srgbClr val="000000"/>
                </a:solidFill>
                <a:latin typeface="Seaford"/>
                <a:ea typeface="Seaford"/>
              </a:rPr>
              <a:t> </a:t>
            </a:r>
            <a:r>
              <a:rPr b="0" lang="en-US" sz="2400" spc="-1" strike="noStrike">
                <a:solidFill>
                  <a:srgbClr val="000000"/>
                </a:solidFill>
                <a:latin typeface="Seaford"/>
                <a:ea typeface="Seaford"/>
              </a:rPr>
              <a:t>Brief history of deep learning</a:t>
            </a:r>
            <a:endParaRPr b="0" lang="en-US" sz="2400" spc="-1" strike="noStrike">
              <a:latin typeface="Arial"/>
            </a:endParaRPr>
          </a:p>
          <a:p>
            <a:pPr marL="216000" indent="-216000">
              <a:lnSpc>
                <a:spcPct val="100000"/>
              </a:lnSpc>
              <a:spcBef>
                <a:spcPts val="1001"/>
              </a:spcBef>
              <a:buClr>
                <a:srgbClr val="000000"/>
              </a:buClr>
              <a:buFont typeface="Arial"/>
              <a:buChar char="•"/>
            </a:pPr>
            <a:r>
              <a:rPr b="0" lang="en-US" sz="2400" spc="-1" strike="noStrike">
                <a:solidFill>
                  <a:srgbClr val="000000"/>
                </a:solidFill>
                <a:latin typeface="Seaford"/>
                <a:ea typeface="Seaford"/>
              </a:rPr>
              <a:t> </a:t>
            </a:r>
            <a:r>
              <a:rPr b="0" lang="en-US" sz="2400" spc="-1" strike="noStrike">
                <a:solidFill>
                  <a:srgbClr val="000000"/>
                </a:solidFill>
                <a:latin typeface="Seaford"/>
                <a:ea typeface="Seaford"/>
              </a:rPr>
              <a:t>How does deep learning work?</a:t>
            </a:r>
            <a:endParaRPr b="0" lang="en-US" sz="2400" spc="-1" strike="noStrike">
              <a:latin typeface="Arial"/>
            </a:endParaRPr>
          </a:p>
          <a:p>
            <a:pPr marL="216000" indent="-216000">
              <a:lnSpc>
                <a:spcPct val="100000"/>
              </a:lnSpc>
              <a:spcBef>
                <a:spcPts val="1001"/>
              </a:spcBef>
              <a:buClr>
                <a:srgbClr val="000000"/>
              </a:buClr>
              <a:buFont typeface="Arial"/>
              <a:buChar char="•"/>
            </a:pPr>
            <a:r>
              <a:rPr b="0" lang="en-US" sz="2400" spc="-1" strike="noStrike">
                <a:solidFill>
                  <a:srgbClr val="000000"/>
                </a:solidFill>
                <a:latin typeface="Seaford"/>
                <a:ea typeface="Seaford"/>
              </a:rPr>
              <a:t> </a:t>
            </a:r>
            <a:r>
              <a:rPr b="0" lang="en-US" sz="2400" spc="-1" strike="noStrike">
                <a:solidFill>
                  <a:srgbClr val="000000"/>
                </a:solidFill>
                <a:latin typeface="Seaford"/>
                <a:ea typeface="Seaford"/>
              </a:rPr>
              <a:t>Examples</a:t>
            </a:r>
            <a:endParaRPr b="0" lang="en-US" sz="2400" spc="-1" strike="noStrike">
              <a:latin typeface="Arial"/>
            </a:endParaRPr>
          </a:p>
        </p:txBody>
      </p:sp>
      <p:sp>
        <p:nvSpPr>
          <p:cNvPr id="89" name="CustomShape 2"/>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90" name="CustomShape 3"/>
          <p:cNvSpPr/>
          <p:nvPr/>
        </p:nvSpPr>
        <p:spPr>
          <a:xfrm>
            <a:off x="482760" y="376920"/>
            <a:ext cx="10633680" cy="10944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000000"/>
                </a:solidFill>
                <a:latin typeface="Seaford"/>
                <a:ea typeface="Seaford"/>
              </a:rPr>
              <a:t>Outline</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82760" y="376920"/>
            <a:ext cx="10633680" cy="1094400"/>
          </a:xfrm>
          <a:prstGeom prst="rect">
            <a:avLst/>
          </a:prstGeom>
          <a:noFill/>
          <a:ln>
            <a:noFill/>
          </a:ln>
        </p:spPr>
        <p:style>
          <a:lnRef idx="0"/>
          <a:fillRef idx="0"/>
          <a:effectRef idx="0"/>
          <a:fontRef idx="minor"/>
        </p:style>
      </p:sp>
      <p:pic>
        <p:nvPicPr>
          <p:cNvPr id="92" name="" descr=""/>
          <p:cNvPicPr/>
          <p:nvPr/>
        </p:nvPicPr>
        <p:blipFill>
          <a:blip r:embed="rId1"/>
          <a:stretch/>
        </p:blipFill>
        <p:spPr>
          <a:xfrm>
            <a:off x="1728000" y="612000"/>
            <a:ext cx="7773840" cy="56880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482760" y="376920"/>
            <a:ext cx="10633680" cy="1094400"/>
          </a:xfrm>
          <a:prstGeom prst="rect">
            <a:avLst/>
          </a:prstGeom>
          <a:noFill/>
          <a:ln>
            <a:noFill/>
          </a:ln>
        </p:spPr>
        <p:style>
          <a:lnRef idx="0"/>
          <a:fillRef idx="0"/>
          <a:effectRef idx="0"/>
          <a:fontRef idx="minor"/>
        </p:style>
      </p:sp>
      <p:pic>
        <p:nvPicPr>
          <p:cNvPr id="94" name="" descr=""/>
          <p:cNvPicPr/>
          <p:nvPr/>
        </p:nvPicPr>
        <p:blipFill>
          <a:blip r:embed="rId1"/>
          <a:srcRect l="0" t="3879" r="0" b="4626"/>
          <a:stretch/>
        </p:blipFill>
        <p:spPr>
          <a:xfrm>
            <a:off x="1368000" y="720000"/>
            <a:ext cx="9288000" cy="53276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82760" y="376920"/>
            <a:ext cx="10633680" cy="1094400"/>
          </a:xfrm>
          <a:prstGeom prst="rect">
            <a:avLst/>
          </a:prstGeom>
          <a:noFill/>
          <a:ln>
            <a:noFill/>
          </a:ln>
        </p:spPr>
        <p:style>
          <a:lnRef idx="0"/>
          <a:fillRef idx="0"/>
          <a:effectRef idx="0"/>
          <a:fontRef idx="minor"/>
        </p:style>
      </p:sp>
      <p:pic>
        <p:nvPicPr>
          <p:cNvPr id="96" name="" descr=""/>
          <p:cNvPicPr/>
          <p:nvPr/>
        </p:nvPicPr>
        <p:blipFill>
          <a:blip r:embed="rId1"/>
          <a:srcRect l="0" t="3879" r="0" b="4626"/>
          <a:stretch/>
        </p:blipFill>
        <p:spPr>
          <a:xfrm>
            <a:off x="1368000" y="720000"/>
            <a:ext cx="9288000" cy="5327640"/>
          </a:xfrm>
          <a:prstGeom prst="rect">
            <a:avLst/>
          </a:prstGeom>
          <a:ln>
            <a:noFill/>
          </a:ln>
        </p:spPr>
      </p:pic>
      <p:pic>
        <p:nvPicPr>
          <p:cNvPr id="97" name="" descr=""/>
          <p:cNvPicPr/>
          <p:nvPr/>
        </p:nvPicPr>
        <p:blipFill>
          <a:blip r:embed="rId2"/>
          <a:srcRect l="0" t="2044" r="0" b="3770"/>
          <a:stretch/>
        </p:blipFill>
        <p:spPr>
          <a:xfrm>
            <a:off x="1440360" y="684360"/>
            <a:ext cx="9179640" cy="53996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99" name="CustomShape 2"/>
          <p:cNvSpPr/>
          <p:nvPr/>
        </p:nvSpPr>
        <p:spPr>
          <a:xfrm>
            <a:off x="482760" y="376920"/>
            <a:ext cx="10633680" cy="10944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000000"/>
                </a:solidFill>
                <a:latin typeface="Seaford"/>
                <a:ea typeface="Seaford"/>
              </a:rPr>
              <a:t>Scenario</a:t>
            </a:r>
            <a:endParaRPr b="0" lang="en-US" sz="3600" spc="-1" strike="noStrike">
              <a:latin typeface="Arial"/>
            </a:endParaRPr>
          </a:p>
        </p:txBody>
      </p:sp>
      <p:sp>
        <p:nvSpPr>
          <p:cNvPr id="100" name="TextShape 3"/>
          <p:cNvSpPr txBox="1"/>
          <p:nvPr/>
        </p:nvSpPr>
        <p:spPr>
          <a:xfrm>
            <a:off x="504000" y="1582200"/>
            <a:ext cx="11160000" cy="4185720"/>
          </a:xfrm>
          <a:prstGeom prst="rect">
            <a:avLst/>
          </a:prstGeom>
          <a:noFill/>
          <a:ln>
            <a:noFill/>
          </a:ln>
        </p:spPr>
        <p:txBody>
          <a:bodyPr lIns="90000" rIns="90000" tIns="45000" bIns="45000">
            <a:noAutofit/>
          </a:bodyPr>
          <a:p>
            <a:r>
              <a:rPr b="0" lang="en-US" sz="1800" spc="-1" strike="noStrike">
                <a:latin typeface="Arial"/>
              </a:rPr>
              <a:t>Data science tasks:</a:t>
            </a:r>
            <a:endParaRPr b="0" lang="en-US" sz="1800" spc="-1" strike="noStrike">
              <a:latin typeface="Arial"/>
            </a:endParaRPr>
          </a:p>
          <a:p>
            <a:endParaRPr b="0" lang="en-US" sz="1800" spc="-1" strike="noStrike">
              <a:latin typeface="Arial"/>
            </a:endParaRPr>
          </a:p>
          <a:p>
            <a:pPr marL="216000" indent="-216000">
              <a:buClr>
                <a:srgbClr val="000000"/>
              </a:buClr>
              <a:buFont typeface="Wingdings" charset="2"/>
              <a:buChar char=""/>
            </a:pPr>
            <a:r>
              <a:rPr b="1" lang="en-US" sz="1800" spc="-1" strike="noStrike">
                <a:latin typeface="Arial"/>
              </a:rPr>
              <a:t>Description</a:t>
            </a:r>
            <a:r>
              <a:rPr b="0" lang="en-US" sz="1800" spc="-1" strike="noStrike">
                <a:latin typeface="Arial"/>
              </a:rPr>
              <a:t> is using data to provide a quantitative summary of certain features of the world. </a:t>
            </a:r>
            <a:endParaRPr b="0" lang="en-US" sz="1800" spc="-1" strike="noStrike">
              <a:latin typeface="Arial"/>
            </a:endParaRPr>
          </a:p>
          <a:p>
            <a:pPr marL="216000" indent="-216000">
              <a:buClr>
                <a:srgbClr val="000000"/>
              </a:buClr>
              <a:buFont typeface="Wingdings" charset="2"/>
              <a:buChar char=""/>
            </a:pPr>
            <a:r>
              <a:rPr b="0" lang="en-US" sz="1800" spc="-1" strike="noStrike">
                <a:latin typeface="Arial"/>
              </a:rPr>
              <a:t> → </a:t>
            </a:r>
            <a:r>
              <a:rPr b="0" lang="en-US" sz="1800" spc="-1" strike="noStrike">
                <a:latin typeface="Arial"/>
              </a:rPr>
              <a:t>What is the mean value of X?</a:t>
            </a:r>
            <a:endParaRPr b="0" lang="en-US" sz="1800" spc="-1" strike="noStrike">
              <a:latin typeface="Arial"/>
            </a:endParaRPr>
          </a:p>
          <a:p>
            <a:pPr marL="216000" indent="-216000">
              <a:buClr>
                <a:srgbClr val="000000"/>
              </a:buClr>
              <a:buFont typeface="Wingdings" charset="2"/>
              <a:buChar char=""/>
            </a:pPr>
            <a:endParaRPr b="0" lang="en-US" sz="1800" spc="-1" strike="noStrike">
              <a:latin typeface="Arial"/>
            </a:endParaRPr>
          </a:p>
          <a:p>
            <a:pPr marL="216000" indent="-216000">
              <a:buClr>
                <a:srgbClr val="000000"/>
              </a:buClr>
              <a:buFont typeface="Wingdings" charset="2"/>
              <a:buChar char=""/>
            </a:pPr>
            <a:r>
              <a:rPr b="1" lang="en-US" sz="1800" spc="-1" strike="noStrike">
                <a:latin typeface="Arial"/>
              </a:rPr>
              <a:t> </a:t>
            </a:r>
            <a:r>
              <a:rPr b="1" lang="en-US" sz="1800" spc="-1" strike="noStrike">
                <a:latin typeface="Arial"/>
              </a:rPr>
              <a:t>Prediction</a:t>
            </a:r>
            <a:r>
              <a:rPr b="0" lang="en-US" sz="1800" spc="-1" strike="noStrike">
                <a:latin typeface="Arial"/>
              </a:rPr>
              <a:t> is using data to map some features of the world (the inputs) to other features of the world (the outputs). → How would seeing X change my belief in Y?</a:t>
            </a:r>
            <a:endParaRPr b="0" lang="en-US" sz="1800" spc="-1" strike="noStrike">
              <a:latin typeface="Arial"/>
            </a:endParaRPr>
          </a:p>
          <a:p>
            <a:pPr marL="216000" indent="-216000">
              <a:buClr>
                <a:srgbClr val="000000"/>
              </a:buClr>
              <a:buFont typeface="Wingdings" charset="2"/>
              <a:buChar char=""/>
            </a:pPr>
            <a:endParaRPr b="0" lang="en-US" sz="1800" spc="-1" strike="noStrike">
              <a:latin typeface="Arial"/>
            </a:endParaRPr>
          </a:p>
          <a:p>
            <a:pPr marL="216000" indent="-216000">
              <a:buClr>
                <a:srgbClr val="000000"/>
              </a:buClr>
              <a:buFont typeface="Wingdings" charset="2"/>
              <a:buChar char=""/>
            </a:pPr>
            <a:r>
              <a:rPr b="0" lang="en-US" sz="1800" spc="-1" strike="noStrike">
                <a:latin typeface="Arial"/>
              </a:rPr>
              <a:t> </a:t>
            </a:r>
            <a:r>
              <a:rPr b="1" lang="en-US" sz="1800" spc="-1" strike="noStrike">
                <a:latin typeface="Arial"/>
              </a:rPr>
              <a:t>Causation: </a:t>
            </a:r>
            <a:r>
              <a:rPr b="0" lang="en-US" sz="1800" spc="-1" strike="noStrike">
                <a:latin typeface="Arial"/>
              </a:rPr>
              <a:t>Measuring the causal influence of a variable X in another variable Y, while excluding any influences on Y not actually due to the causal effect of X, and being able to guess what the effect will be if one performs an action. →How would my expected lifespan change if I become a vegetarian?</a:t>
            </a:r>
            <a:endParaRPr b="0" lang="en-US" sz="1800" spc="-1" strike="noStrike">
              <a:latin typeface="Arial"/>
            </a:endParaRPr>
          </a:p>
          <a:p>
            <a:pPr lvl="9" marL="2160000" indent="-216000">
              <a:buClr>
                <a:srgbClr val="000000"/>
              </a:buClr>
              <a:buFont typeface="Wingdings" charset="2"/>
              <a:buChar char=""/>
            </a:pPr>
            <a:r>
              <a:rPr b="0" lang="en-US" sz="1800" spc="-1" strike="noStrike">
                <a:solidFill>
                  <a:srgbClr val="c9211e"/>
                </a:solidFill>
                <a:latin typeface="Arial"/>
              </a:rPr>
              <a:t>Correlation is not the same as causation!! </a:t>
            </a:r>
            <a:endParaRPr b="0" lang="en-US" sz="1800" spc="-1" strike="noStrike">
              <a:latin typeface="Arial"/>
            </a:endParaRPr>
          </a:p>
          <a:p>
            <a:pPr lvl="9" marL="2160000" indent="-216000">
              <a:buClr>
                <a:srgbClr val="000000"/>
              </a:buClr>
              <a:buFont typeface="Wingdings" charset="2"/>
              <a:buChar char=""/>
            </a:pPr>
            <a:r>
              <a:rPr b="0" lang="en-US" sz="1800" spc="-1" strike="noStrike">
                <a:latin typeface="Arial"/>
              </a:rPr>
              <a:t>https://www.bbc.com/news/magazine-27537142</a:t>
            </a:r>
            <a:endParaRPr b="0" lang="en-US" sz="1800" spc="-1" strike="noStrike">
              <a:latin typeface="Arial"/>
            </a:endParaRPr>
          </a:p>
          <a:p>
            <a:pPr marL="216000" indent="-216000">
              <a:buClr>
                <a:srgbClr val="000000"/>
              </a:buClr>
              <a:buFont typeface="Wingdings" charset="2"/>
              <a:buChar char=""/>
            </a:pPr>
            <a:endParaRPr b="0" lang="en-US" sz="1800" spc="-1" strike="noStrike">
              <a:latin typeface="Arial"/>
            </a:endParaRPr>
          </a:p>
          <a:p>
            <a:pPr marL="216000" indent="-216000">
              <a:buClr>
                <a:srgbClr val="000000"/>
              </a:buClr>
              <a:buFont typeface="Wingdings" charset="2"/>
              <a:buChar char=""/>
            </a:pPr>
            <a:r>
              <a:rPr b="1" lang="en-US" sz="1800" spc="-1" strike="noStrike">
                <a:latin typeface="Arial"/>
              </a:rPr>
              <a:t>Counterfactual:</a:t>
            </a:r>
            <a:r>
              <a:rPr b="0" lang="en-US" sz="1800" spc="-1" strike="noStrike">
                <a:latin typeface="Arial"/>
              </a:rPr>
              <a:t> Being able to reason about hypothetical situations, things that could happen.</a:t>
            </a:r>
            <a:endParaRPr b="0" lang="en-US" sz="1800" spc="-1" strike="noStrike">
              <a:latin typeface="Arial"/>
            </a:endParaRPr>
          </a:p>
          <a:p>
            <a:pPr marL="216000" indent="-216000">
              <a:buClr>
                <a:srgbClr val="000000"/>
              </a:buClr>
              <a:buFont typeface="Wingdings" charset="2"/>
              <a:buChar char=""/>
            </a:pPr>
            <a:r>
              <a:rPr b="0" lang="en-US" sz="1800" spc="-1" strike="noStrike">
                <a:latin typeface="Arial"/>
              </a:rPr>
              <a:t> → </a:t>
            </a:r>
            <a:r>
              <a:rPr b="0" lang="en-US" sz="1800" spc="-1" strike="noStrike">
                <a:latin typeface="Arial"/>
              </a:rPr>
              <a:t>Would my grandfather still be alive if he had not smoked?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02" name="CustomShape 2"/>
          <p:cNvSpPr/>
          <p:nvPr/>
        </p:nvSpPr>
        <p:spPr>
          <a:xfrm>
            <a:off x="482760" y="376920"/>
            <a:ext cx="10633680" cy="10944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000000"/>
                </a:solidFill>
                <a:latin typeface="Seaford"/>
                <a:ea typeface="Seaford"/>
              </a:rPr>
              <a:t>Sc</a:t>
            </a:r>
            <a:r>
              <a:rPr b="0" lang="en-US" sz="3600" spc="-1" strike="noStrike">
                <a:solidFill>
                  <a:srgbClr val="000000"/>
                </a:solidFill>
                <a:latin typeface="Seaford"/>
                <a:ea typeface="Seaford"/>
              </a:rPr>
              <a:t>en</a:t>
            </a:r>
            <a:r>
              <a:rPr b="0" lang="en-US" sz="3600" spc="-1" strike="noStrike">
                <a:solidFill>
                  <a:srgbClr val="000000"/>
                </a:solidFill>
                <a:latin typeface="Seaford"/>
                <a:ea typeface="Seaford"/>
              </a:rPr>
              <a:t>ari</a:t>
            </a:r>
            <a:r>
              <a:rPr b="0" lang="en-US" sz="3600" spc="-1" strike="noStrike">
                <a:solidFill>
                  <a:srgbClr val="000000"/>
                </a:solidFill>
                <a:latin typeface="Seaford"/>
                <a:ea typeface="Seaford"/>
              </a:rPr>
              <a:t>o</a:t>
            </a:r>
            <a:endParaRPr b="0" lang="en-US" sz="3600" spc="-1" strike="noStrike">
              <a:latin typeface="Arial"/>
            </a:endParaRPr>
          </a:p>
        </p:txBody>
      </p:sp>
      <p:pic>
        <p:nvPicPr>
          <p:cNvPr id="103" name="" descr=""/>
          <p:cNvPicPr/>
          <p:nvPr/>
        </p:nvPicPr>
        <p:blipFill>
          <a:blip r:embed="rId1"/>
          <a:stretch/>
        </p:blipFill>
        <p:spPr>
          <a:xfrm>
            <a:off x="1692000" y="1368360"/>
            <a:ext cx="8856000" cy="49161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05" name="CustomShape 2"/>
          <p:cNvSpPr/>
          <p:nvPr/>
        </p:nvSpPr>
        <p:spPr>
          <a:xfrm>
            <a:off x="482760" y="376920"/>
            <a:ext cx="10633680" cy="10944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000000"/>
                </a:solidFill>
                <a:latin typeface="Seaford"/>
                <a:ea typeface="Seaford"/>
              </a:rPr>
              <a:t>Wh</a:t>
            </a:r>
            <a:r>
              <a:rPr b="0" lang="en-US" sz="3600" spc="-1" strike="noStrike">
                <a:solidFill>
                  <a:srgbClr val="000000"/>
                </a:solidFill>
                <a:latin typeface="Seaford"/>
                <a:ea typeface="Seaford"/>
              </a:rPr>
              <a:t>y?</a:t>
            </a:r>
            <a:endParaRPr b="0" lang="en-US" sz="3600" spc="-1" strike="noStrike">
              <a:latin typeface="Arial"/>
            </a:endParaRPr>
          </a:p>
        </p:txBody>
      </p:sp>
      <p:pic>
        <p:nvPicPr>
          <p:cNvPr id="106" name="" descr=""/>
          <p:cNvPicPr/>
          <p:nvPr/>
        </p:nvPicPr>
        <p:blipFill>
          <a:blip r:embed="rId1"/>
          <a:stretch/>
        </p:blipFill>
        <p:spPr>
          <a:xfrm>
            <a:off x="1972440" y="1368000"/>
            <a:ext cx="8143560" cy="49680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485280" y="595440"/>
            <a:ext cx="11168640" cy="681120"/>
          </a:xfrm>
          <a:prstGeom prst="rect">
            <a:avLst/>
          </a:prstGeom>
          <a:solidFill>
            <a:srgbClr val="00bac8">
              <a:alpha val="14000"/>
            </a:srgbClr>
          </a:solidFill>
          <a:ln>
            <a:noFill/>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a:off x="482760" y="376920"/>
            <a:ext cx="10633680" cy="10944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0" lang="en-US" sz="3600" spc="-1" strike="noStrike">
                <a:solidFill>
                  <a:srgbClr val="000000"/>
                </a:solidFill>
                <a:latin typeface="Seaford"/>
                <a:ea typeface="Seaford"/>
              </a:rPr>
              <a:t>Wh</a:t>
            </a:r>
            <a:r>
              <a:rPr b="0" lang="en-US" sz="3600" spc="-1" strike="noStrike">
                <a:solidFill>
                  <a:srgbClr val="000000"/>
                </a:solidFill>
                <a:latin typeface="Seaford"/>
                <a:ea typeface="Seaford"/>
              </a:rPr>
              <a:t>y?</a:t>
            </a:r>
            <a:endParaRPr b="0" lang="en-US" sz="3600" spc="-1" strike="noStrike">
              <a:latin typeface="Arial"/>
            </a:endParaRPr>
          </a:p>
        </p:txBody>
      </p:sp>
      <p:sp>
        <p:nvSpPr>
          <p:cNvPr id="109" name="TextShape 3"/>
          <p:cNvSpPr txBox="1"/>
          <p:nvPr/>
        </p:nvSpPr>
        <p:spPr>
          <a:xfrm>
            <a:off x="504000" y="1656000"/>
            <a:ext cx="11160000" cy="4392000"/>
          </a:xfrm>
          <a:prstGeom prst="rect">
            <a:avLst/>
          </a:prstGeom>
          <a:noFill/>
          <a:ln>
            <a:noFill/>
          </a:ln>
        </p:spPr>
        <p:txBody>
          <a:bodyPr lIns="90000" rIns="90000" tIns="45000" bIns="45000">
            <a:noAutofit/>
          </a:bodyPr>
          <a:p>
            <a:r>
              <a:rPr b="0" lang="en-US" sz="1800" spc="-1" strike="noStrike">
                <a:latin typeface="Arial"/>
              </a:rPr>
              <a:t>There are different reasons that drive the demand for interpretability and explanations:</a:t>
            </a:r>
            <a:endParaRPr b="0" lang="en-US" sz="1800" spc="-1" strike="noStrike">
              <a:latin typeface="Arial"/>
            </a:endParaRPr>
          </a:p>
          <a:p>
            <a:endParaRPr b="0" lang="en-US" sz="1800" spc="-1" strike="noStrike">
              <a:latin typeface="Arial"/>
            </a:endParaRPr>
          </a:p>
          <a:p>
            <a:pPr marL="216000" indent="-216000">
              <a:buClr>
                <a:srgbClr val="000000"/>
              </a:buClr>
              <a:buSzPct val="70000"/>
              <a:buFont typeface="Wingdings" charset="2"/>
              <a:buChar char=""/>
            </a:pPr>
            <a:r>
              <a:rPr b="1" lang="en-US" sz="1800" spc="-1" strike="noStrike">
                <a:latin typeface="Arial"/>
              </a:rPr>
              <a:t>Human curiosity and learning:</a:t>
            </a:r>
            <a:r>
              <a:rPr b="0" lang="en-US" sz="1800" spc="-1" strike="noStrike">
                <a:latin typeface="Arial"/>
              </a:rPr>
              <a:t> Humans have a mental model of their environment that is updated when something unexpected happens. This update is performed by finding an explanation for the unexpected event.</a:t>
            </a:r>
            <a:endParaRPr b="0" lang="en-US" sz="1800" spc="-1" strike="noStrike">
              <a:latin typeface="Arial"/>
            </a:endParaRPr>
          </a:p>
          <a:p>
            <a:pPr marL="216000" indent="-216000">
              <a:buClr>
                <a:srgbClr val="000000"/>
              </a:buClr>
              <a:buSzPct val="70000"/>
              <a:buFont typeface="Wingdings" charset="2"/>
              <a:buChar char=""/>
            </a:pPr>
            <a:endParaRPr b="0" lang="en-US" sz="1800" spc="-1" strike="noStrike">
              <a:latin typeface="Arial"/>
            </a:endParaRPr>
          </a:p>
          <a:p>
            <a:pPr marL="216000" indent="-216000">
              <a:buClr>
                <a:srgbClr val="000000"/>
              </a:buClr>
              <a:buSzPct val="70000"/>
              <a:buFont typeface="Wingdings" charset="2"/>
              <a:buChar char=""/>
            </a:pPr>
            <a:r>
              <a:rPr b="0" lang="en-US" sz="1800" spc="-1" strike="noStrike">
                <a:latin typeface="Arial"/>
              </a:rPr>
              <a:t>The goal of science is to </a:t>
            </a:r>
            <a:r>
              <a:rPr b="1" lang="en-US" sz="1800" spc="-1" strike="noStrike">
                <a:latin typeface="Arial"/>
              </a:rPr>
              <a:t>gain knowledge</a:t>
            </a:r>
            <a:r>
              <a:rPr b="0" lang="en-US" sz="1800" spc="-1" strike="noStrike">
                <a:latin typeface="Arial"/>
              </a:rPr>
              <a:t>, but many problems are solved with big datasets and black box machine learning models. The model itself becomes the source of knowledge instead of the data. Interpretability makes it possible to extract this additional knowledge captured by the model.</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1274</TotalTime>
  <Application>LibreOffice/6.4.5.2$Linux_X86_64 LibreOffice_project/a726b36747cf2001e06b58ad5db1aa3a9a1872d6</Applicat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2021-05-07T11:37:08Z</dcterms:created>
  <dc:creator/>
  <dc:description/>
  <dc:language>ca-ES</dc:language>
  <cp:lastModifiedBy/>
  <dcterms:modified xsi:type="dcterms:W3CDTF">2021-05-12T11:24:17Z</dcterms:modified>
  <cp:revision>431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