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snapToGrid="0" snapToObjects="1">
      <p:cViewPr>
        <p:scale>
          <a:sx n="90" d="100"/>
          <a:sy n="90" d="100"/>
        </p:scale>
        <p:origin x="143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B7E-7868-B04C-9573-E98D2B32EB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0E0013F-F4DE-9B4A-AD01-A26A61C95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9CEF7F2-EC7C-4049-B02E-A14F0CBAEED0}"/>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5" name="Footer Placeholder 4">
            <a:extLst>
              <a:ext uri="{FF2B5EF4-FFF2-40B4-BE49-F238E27FC236}">
                <a16:creationId xmlns:a16="http://schemas.microsoft.com/office/drawing/2014/main" id="{987B5E35-980E-B24D-B6A7-28972804BA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2DA91B-633F-AB40-AA8D-5A5A040F45BC}"/>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382778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925F-C4E7-0148-8F8C-97A4B12A28C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3FAD441-D09E-7140-9C3F-2FFEDB0B02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31E62A9-C721-5649-93E3-D60E57CA52A2}"/>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5" name="Footer Placeholder 4">
            <a:extLst>
              <a:ext uri="{FF2B5EF4-FFF2-40B4-BE49-F238E27FC236}">
                <a16:creationId xmlns:a16="http://schemas.microsoft.com/office/drawing/2014/main" id="{9C7F5B2E-1543-614B-8EF8-3638398B67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45B08F-B5CD-1F49-B3F1-DC87E512EFB0}"/>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338210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4EC1E9-C0FE-3C44-BDF5-EF995BDAC34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360F0FA-4B56-C042-BD46-0F68D21AB8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9A63697-C6C6-894C-9430-623EE2A2541C}"/>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5" name="Footer Placeholder 4">
            <a:extLst>
              <a:ext uri="{FF2B5EF4-FFF2-40B4-BE49-F238E27FC236}">
                <a16:creationId xmlns:a16="http://schemas.microsoft.com/office/drawing/2014/main" id="{3385FE75-8E7F-8746-9602-75B4B8BD36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E4F7BB-5D9B-BC4F-98D0-351409C6FA5C}"/>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295717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B0C9-847D-B84E-BD34-6FDBEAFA9E6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8826826-6A9B-C54B-8067-F73A04D89B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B8B5917-D05B-F341-91C7-F0C6F400B437}"/>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5" name="Footer Placeholder 4">
            <a:extLst>
              <a:ext uri="{FF2B5EF4-FFF2-40B4-BE49-F238E27FC236}">
                <a16:creationId xmlns:a16="http://schemas.microsoft.com/office/drawing/2014/main" id="{A32401FB-67AA-034E-87B0-F49CA55805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14BA5-AE42-6549-AF0D-1F3343888BDA}"/>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379540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3FDD-CAB9-2548-AB7B-99E980CE881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41D7032-70A2-AA48-BD43-DE833A8D89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EC77B9-19C3-F043-9F33-DAF385FA2E4E}"/>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5" name="Footer Placeholder 4">
            <a:extLst>
              <a:ext uri="{FF2B5EF4-FFF2-40B4-BE49-F238E27FC236}">
                <a16:creationId xmlns:a16="http://schemas.microsoft.com/office/drawing/2014/main" id="{02EFA864-47BC-194F-B6CC-07D7082FE7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2DEF40-2AC3-D84A-9F04-0C7A96C45A7E}"/>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146105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E5DC-2509-C64D-BB9A-0C4058B7D5A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91E068B-02B2-8248-96C3-DCB1A0D0F8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B1A161A-1BD8-8641-9DE2-83F3F1C744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A00536B-92DF-3844-8174-74584560C69A}"/>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6" name="Footer Placeholder 5">
            <a:extLst>
              <a:ext uri="{FF2B5EF4-FFF2-40B4-BE49-F238E27FC236}">
                <a16:creationId xmlns:a16="http://schemas.microsoft.com/office/drawing/2014/main" id="{AFB2D4D6-1649-A741-81FE-CB95F7A275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75C9CA-D766-7849-AA5F-A67B6CA88943}"/>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304010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FFDA-46EC-454D-89C4-CA3DE8EF754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EF3C4BF-20D0-A14E-AA2A-2DD511DFB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1738C0-6D53-6E4C-A312-DD57528ADF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4EB064A-CF35-9249-90C7-171BB00C94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A8D4711-B749-4044-B8D8-9630152CE15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357FD93-F5FF-5E4E-9E40-02CFB0854333}"/>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8" name="Footer Placeholder 7">
            <a:extLst>
              <a:ext uri="{FF2B5EF4-FFF2-40B4-BE49-F238E27FC236}">
                <a16:creationId xmlns:a16="http://schemas.microsoft.com/office/drawing/2014/main" id="{5FC4564C-9880-5B43-A21B-187C058DC02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740415-65EC-6F43-806C-A93CB2322039}"/>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3069656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4610-4D5A-F542-B55A-BD41C628052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B8F2997-1404-D448-AEDF-391A9983A1FF}"/>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4" name="Footer Placeholder 3">
            <a:extLst>
              <a:ext uri="{FF2B5EF4-FFF2-40B4-BE49-F238E27FC236}">
                <a16:creationId xmlns:a16="http://schemas.microsoft.com/office/drawing/2014/main" id="{566ACF59-D7BF-4843-9FED-55B7DEE840E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3D406B-08AC-2C49-88B9-3C4F53D708BF}"/>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151191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88E71-43C3-4A4D-BEFF-AC18436B808D}"/>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3" name="Footer Placeholder 2">
            <a:extLst>
              <a:ext uri="{FF2B5EF4-FFF2-40B4-BE49-F238E27FC236}">
                <a16:creationId xmlns:a16="http://schemas.microsoft.com/office/drawing/2014/main" id="{47F376B9-61A1-0645-8331-088FD4D4DAC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D45579-8FCF-6C4C-885C-F4714F4C7C7B}"/>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350803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FAFC-111B-BA44-8F3A-B727083F82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B63493B-DA4D-C74B-951E-518F3E7C9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D04C4C6-E566-9345-B945-828DD2DD6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EDC931-9C06-AF48-B829-B71036DDCDA4}"/>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6" name="Footer Placeholder 5">
            <a:extLst>
              <a:ext uri="{FF2B5EF4-FFF2-40B4-BE49-F238E27FC236}">
                <a16:creationId xmlns:a16="http://schemas.microsoft.com/office/drawing/2014/main" id="{FD01F73D-534A-8E48-B800-4BFB06E381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A2ED57-1D1A-874E-9264-E4BD3FC249B1}"/>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8559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163A-206C-B546-A842-C9EDDEDF18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19770FB-277E-634B-AA88-B6DEFBAF52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809B3A-F9FA-654A-98B1-3F0DD1F07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4BBD76-7C97-DE47-A34B-39FECC4509F7}"/>
              </a:ext>
            </a:extLst>
          </p:cNvPr>
          <p:cNvSpPr>
            <a:spLocks noGrp="1"/>
          </p:cNvSpPr>
          <p:nvPr>
            <p:ph type="dt" sz="half" idx="10"/>
          </p:nvPr>
        </p:nvSpPr>
        <p:spPr/>
        <p:txBody>
          <a:bodyPr/>
          <a:lstStyle/>
          <a:p>
            <a:fld id="{5D95295A-9578-D049-8902-6C0A80C029AB}" type="datetimeFigureOut">
              <a:rPr lang="en-GB" smtClean="0"/>
              <a:t>22/01/2022</a:t>
            </a:fld>
            <a:endParaRPr lang="en-GB"/>
          </a:p>
        </p:txBody>
      </p:sp>
      <p:sp>
        <p:nvSpPr>
          <p:cNvPr id="6" name="Footer Placeholder 5">
            <a:extLst>
              <a:ext uri="{FF2B5EF4-FFF2-40B4-BE49-F238E27FC236}">
                <a16:creationId xmlns:a16="http://schemas.microsoft.com/office/drawing/2014/main" id="{1BF99C3D-8789-0B41-A205-467FA6776D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FE0EA5-7406-6540-80B1-2225A4128420}"/>
              </a:ext>
            </a:extLst>
          </p:cNvPr>
          <p:cNvSpPr>
            <a:spLocks noGrp="1"/>
          </p:cNvSpPr>
          <p:nvPr>
            <p:ph type="sldNum" sz="quarter" idx="12"/>
          </p:nvPr>
        </p:nvSpPr>
        <p:spPr/>
        <p:txBody>
          <a:bodyPr/>
          <a:lstStyle/>
          <a:p>
            <a:fld id="{466EE6D1-6967-EE4F-856D-F1DA97140A59}" type="slidenum">
              <a:rPr lang="en-GB" smtClean="0"/>
              <a:t>‹#›</a:t>
            </a:fld>
            <a:endParaRPr lang="en-GB"/>
          </a:p>
        </p:txBody>
      </p:sp>
    </p:spTree>
    <p:extLst>
      <p:ext uri="{BB962C8B-B14F-4D97-AF65-F5344CB8AC3E}">
        <p14:creationId xmlns:p14="http://schemas.microsoft.com/office/powerpoint/2010/main" val="271954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7AF4F-2F65-1346-9D84-281B33FFF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437694E-9C29-7040-AED7-B8F3D5DAF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5F3B7E4-EFB1-5E40-B884-798DCEA40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5295A-9578-D049-8902-6C0A80C029AB}" type="datetimeFigureOut">
              <a:rPr lang="en-GB" smtClean="0"/>
              <a:t>22/01/2022</a:t>
            </a:fld>
            <a:endParaRPr lang="en-GB"/>
          </a:p>
        </p:txBody>
      </p:sp>
      <p:sp>
        <p:nvSpPr>
          <p:cNvPr id="5" name="Footer Placeholder 4">
            <a:extLst>
              <a:ext uri="{FF2B5EF4-FFF2-40B4-BE49-F238E27FC236}">
                <a16:creationId xmlns:a16="http://schemas.microsoft.com/office/drawing/2014/main" id="{E6FDD295-FA53-994E-8679-F19DA04C7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7A5464-8489-A44F-9A5B-A04DDAC80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EE6D1-6967-EE4F-856D-F1DA97140A59}" type="slidenum">
              <a:rPr lang="en-GB" smtClean="0"/>
              <a:t>‹#›</a:t>
            </a:fld>
            <a:endParaRPr lang="en-GB"/>
          </a:p>
        </p:txBody>
      </p:sp>
    </p:spTree>
    <p:extLst>
      <p:ext uri="{BB962C8B-B14F-4D97-AF65-F5344CB8AC3E}">
        <p14:creationId xmlns:p14="http://schemas.microsoft.com/office/powerpoint/2010/main" val="25185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656281-DBCC-A74C-BF77-D5925A73BABB}"/>
              </a:ext>
            </a:extLst>
          </p:cNvPr>
          <p:cNvSpPr>
            <a:spLocks noGrp="1"/>
          </p:cNvSpPr>
          <p:nvPr>
            <p:ph type="title"/>
          </p:nvPr>
        </p:nvSpPr>
        <p:spPr>
          <a:xfrm>
            <a:off x="0" y="1"/>
            <a:ext cx="12192000" cy="785812"/>
          </a:xfrm>
        </p:spPr>
        <p:txBody>
          <a:bodyPr>
            <a:noAutofit/>
          </a:bodyPr>
          <a:lstStyle/>
          <a:p>
            <a:r>
              <a:rPr lang="en-GB" sz="3200" dirty="0"/>
              <a:t>Open, High, Low, and Close values show some data anomalies that need cleaning</a:t>
            </a:r>
          </a:p>
        </p:txBody>
      </p:sp>
      <p:pic>
        <p:nvPicPr>
          <p:cNvPr id="1026" name="Picture 2">
            <a:extLst>
              <a:ext uri="{FF2B5EF4-FFF2-40B4-BE49-F238E27FC236}">
                <a16:creationId xmlns:a16="http://schemas.microsoft.com/office/drawing/2014/main" id="{E8D497C0-0F5A-EF40-A105-7946FBF1A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1200552"/>
            <a:ext cx="8218487" cy="554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26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5656281-DBCC-A74C-BF77-D5925A73BABB}"/>
              </a:ext>
            </a:extLst>
          </p:cNvPr>
          <p:cNvSpPr>
            <a:spLocks noGrp="1"/>
          </p:cNvSpPr>
          <p:nvPr>
            <p:ph type="title"/>
          </p:nvPr>
        </p:nvSpPr>
        <p:spPr>
          <a:xfrm>
            <a:off x="838200" y="184805"/>
            <a:ext cx="10515600" cy="1505883"/>
          </a:xfrm>
        </p:spPr>
        <p:txBody>
          <a:bodyPr vert="horz" lIns="91440" tIns="45720" rIns="91440" bIns="45720" rtlCol="0" anchor="ctr">
            <a:normAutofit fontScale="90000"/>
          </a:bodyPr>
          <a:lstStyle/>
          <a:p>
            <a:r>
              <a:rPr lang="en-US" sz="2900" dirty="0"/>
              <a:t>Clean data shows clear uplift of price pair at 2009 which is maintained until currently.</a:t>
            </a:r>
            <a:br>
              <a:rPr lang="en-US" sz="2900" dirty="0"/>
            </a:br>
            <a:r>
              <a:rPr lang="en-US" sz="2900" dirty="0"/>
              <a:t>Price pair dropped in 2015 but recovered on the following year</a:t>
            </a:r>
            <a:br>
              <a:rPr lang="en-US" sz="2900" dirty="0"/>
            </a:br>
            <a:r>
              <a:rPr lang="en-US" sz="2900" dirty="0"/>
              <a:t>Price stabilized since 2018</a:t>
            </a:r>
          </a:p>
        </p:txBody>
      </p:sp>
      <p:pic>
        <p:nvPicPr>
          <p:cNvPr id="3" name="Picture 6">
            <a:extLst>
              <a:ext uri="{FF2B5EF4-FFF2-40B4-BE49-F238E27FC236}">
                <a16:creationId xmlns:a16="http://schemas.microsoft.com/office/drawing/2014/main" id="{4EF73D99-87E0-5543-97D3-760F151184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76399" y="1845426"/>
            <a:ext cx="9036149"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59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E184E68-63E8-A645-BAA5-F8044C37C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22562"/>
            <a:ext cx="5289888" cy="25669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64D10CF-A586-FF45-A4B1-72514A8694EB}"/>
              </a:ext>
            </a:extLst>
          </p:cNvPr>
          <p:cNvSpPr>
            <a:spLocks noGrp="1"/>
          </p:cNvSpPr>
          <p:nvPr>
            <p:ph type="title"/>
          </p:nvPr>
        </p:nvSpPr>
        <p:spPr>
          <a:xfrm>
            <a:off x="870288" y="1307167"/>
            <a:ext cx="5257800" cy="1383658"/>
          </a:xfrm>
        </p:spPr>
        <p:txBody>
          <a:bodyPr vert="horz" lIns="91440" tIns="45720" rIns="91440" bIns="45720" rtlCol="0" anchor="ctr">
            <a:normAutofit/>
          </a:bodyPr>
          <a:lstStyle/>
          <a:p>
            <a:r>
              <a:rPr lang="en-US" sz="1600" dirty="0"/>
              <a:t>Observe correlation between ema fast being larger than ema slow and uplift trends on average price</a:t>
            </a:r>
          </a:p>
        </p:txBody>
      </p:sp>
      <p:pic>
        <p:nvPicPr>
          <p:cNvPr id="3076" name="Picture 4">
            <a:extLst>
              <a:ext uri="{FF2B5EF4-FFF2-40B4-BE49-F238E27FC236}">
                <a16:creationId xmlns:a16="http://schemas.microsoft.com/office/drawing/2014/main" id="{19910A80-936C-6048-88D9-804251A12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1098" y="2622550"/>
            <a:ext cx="5289888" cy="265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C824B03-1761-6847-99BE-6C20656B2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25" y="1895556"/>
            <a:ext cx="8880475" cy="421155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D3151ED-6C2E-2040-9FB5-4E45312F3C2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2000" dirty="0"/>
              <a:t>We can relate high volatility periods with variations on the price. Notice that the spike on volatility of 2008 preceded a high increase on the price.</a:t>
            </a:r>
            <a:br>
              <a:rPr lang="en-US" sz="2000" dirty="0"/>
            </a:br>
            <a:r>
              <a:rPr lang="en-US" sz="2000" dirty="0"/>
              <a:t>The spike on volatility in 2005, however, relates to variation on price which is not as high as the spike on volatility would suggest, so the relationship between changes in price and high volatilities are not unequivocal.</a:t>
            </a:r>
          </a:p>
        </p:txBody>
      </p:sp>
    </p:spTree>
    <p:extLst>
      <p:ext uri="{BB962C8B-B14F-4D97-AF65-F5344CB8AC3E}">
        <p14:creationId xmlns:p14="http://schemas.microsoft.com/office/powerpoint/2010/main" val="460176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135</Words>
  <Application>Microsoft Macintosh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Open, High, Low, and Close values show some data anomalies that need cleaning</vt:lpstr>
      <vt:lpstr>Clean data shows clear uplift of price pair at 2009 which is maintained until currently. Price pair dropped in 2015 but recovered on the following year Price stabilized since 2018</vt:lpstr>
      <vt:lpstr>Observe correlation between ema fast being larger than ema slow and uplift trends on average price</vt:lpstr>
      <vt:lpstr>We can relate high volatility periods with variations on the price. Notice that the spike on volatility of 2008 preceded a high increase on the price. The spike on volatility in 2005, however, relates to variation on price which is not as high as the spike on volatility would suggest, so the relationship between changes in price and high volatilities are not unequivocal.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High, Low, and Close values show some data anomalies that need cleaning</dc:title>
  <dc:creator>Laia Gonzalez Mena</dc:creator>
  <cp:lastModifiedBy>Laia Gonzalez Mena</cp:lastModifiedBy>
  <cp:revision>1</cp:revision>
  <dcterms:created xsi:type="dcterms:W3CDTF">2022-01-22T17:03:39Z</dcterms:created>
  <dcterms:modified xsi:type="dcterms:W3CDTF">2022-01-22T21:00:47Z</dcterms:modified>
</cp:coreProperties>
</file>