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84" r:id="rId2"/>
    <p:sldId id="3191" r:id="rId3"/>
    <p:sldId id="3140" r:id="rId4"/>
    <p:sldId id="3214" r:id="rId5"/>
    <p:sldId id="3272" r:id="rId6"/>
    <p:sldId id="3273" r:id="rId7"/>
    <p:sldId id="3271" r:id="rId8"/>
    <p:sldId id="3274" r:id="rId9"/>
    <p:sldId id="3224" r:id="rId10"/>
    <p:sldId id="3192" r:id="rId11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50">
          <p15:clr>
            <a:srgbClr val="A4A3A4"/>
          </p15:clr>
        </p15:guide>
        <p15:guide id="4" pos="557">
          <p15:clr>
            <a:srgbClr val="A4A3A4"/>
          </p15:clr>
        </p15:guide>
        <p15:guide id="5" pos="7588">
          <p15:clr>
            <a:srgbClr val="A4A3A4"/>
          </p15:clr>
        </p15:guide>
        <p15:guide id="6" pos="376">
          <p15:clr>
            <a:srgbClr val="A4A3A4"/>
          </p15:clr>
        </p15:guide>
        <p15:guide id="7" pos="13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5C"/>
    <a:srgbClr val="ABDA1E"/>
    <a:srgbClr val="4C7121"/>
    <a:srgbClr val="F3C5BE"/>
    <a:srgbClr val="60AEA9"/>
    <a:srgbClr val="00B369"/>
    <a:srgbClr val="1A8CE1"/>
    <a:srgbClr val="FFFFFF"/>
    <a:srgbClr val="A78357"/>
    <a:srgbClr val="28C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3" autoAdjust="0"/>
    <p:restoredTop sz="92542" autoAdjust="0"/>
  </p:normalViewPr>
  <p:slideViewPr>
    <p:cSldViewPr>
      <p:cViewPr varScale="1">
        <p:scale>
          <a:sx n="67" d="100"/>
          <a:sy n="67" d="100"/>
        </p:scale>
        <p:origin x="1056" y="66"/>
      </p:cViewPr>
      <p:guideLst>
        <p:guide orient="horz" pos="351"/>
        <p:guide orient="horz" pos="4183"/>
        <p:guide pos="4050"/>
        <p:guide pos="557"/>
        <p:guide pos="7588"/>
        <p:guide pos="376"/>
        <p:guide pos="1379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8C92ADDF-ABC6-4EEC-846D-A1AE2D41067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858044" cy="7232650"/>
          </a:xfrm>
          <a:prstGeom prst="rect">
            <a:avLst/>
          </a:prstGeom>
        </p:spPr>
      </p:pic>
      <p:cxnSp>
        <p:nvCxnSpPr>
          <p:cNvPr id="16" name="直接连接符 15"/>
          <p:cNvCxnSpPr/>
          <p:nvPr userDrawn="1"/>
        </p:nvCxnSpPr>
        <p:spPr>
          <a:xfrm flipV="1">
            <a:off x="1028775" y="736005"/>
            <a:ext cx="11040797" cy="5349"/>
          </a:xfrm>
          <a:prstGeom prst="line">
            <a:avLst/>
          </a:prstGeom>
          <a:ln w="47625">
            <a:gradFill flip="none" rotWithShape="1">
              <a:gsLst>
                <a:gs pos="100000">
                  <a:srgbClr val="98989F"/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5"/>
          <a:srcRect l="29520" t="30480"/>
          <a:stretch>
            <a:fillRect/>
          </a:stretch>
        </p:blipFill>
        <p:spPr>
          <a:xfrm>
            <a:off x="0" y="0"/>
            <a:ext cx="1454828" cy="10627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6"/>
          <a:srcRect r="14240"/>
          <a:stretch>
            <a:fillRect/>
          </a:stretch>
        </p:blipFill>
        <p:spPr>
          <a:xfrm rot="5400000">
            <a:off x="10305575" y="4679476"/>
            <a:ext cx="1805332" cy="33010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858044" cy="72326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703245" flipH="1">
            <a:off x="7596161" y="75454"/>
            <a:ext cx="3712500" cy="644625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18551" flipH="1">
            <a:off x="1260757" y="581414"/>
            <a:ext cx="3712500" cy="6446251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 rot="9065411">
            <a:off x="3117008" y="492174"/>
            <a:ext cx="5904656" cy="590465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3923468" y="852213"/>
            <a:ext cx="5904656" cy="590465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17007" y="880021"/>
            <a:ext cx="5904656" cy="59046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组员：钱雨隆，江佳骏组员：钱雨隆</a:t>
            </a:r>
            <a:endParaRPr lang="en-US" altLang="zh-CN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algn="ctr"/>
            <a:r>
              <a:rPr lang="zh-CN" altLang="en-US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演讲人，江佳骏，倪浩</a:t>
            </a:r>
          </a:p>
          <a:p>
            <a:pPr algn="ctr"/>
            <a:r>
              <a:rPr lang="zh-CN" altLang="en-US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，倪浩</a:t>
            </a:r>
          </a:p>
          <a:p>
            <a:pPr algn="ctr"/>
            <a:r>
              <a:rPr lang="zh-CN" altLang="en-US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组员：钱雨隆，江佳骏，倪浩</a:t>
            </a:r>
          </a:p>
          <a:p>
            <a:pPr algn="ctr"/>
            <a:endParaRPr lang="zh-CN" altLang="en-US" dirty="0"/>
          </a:p>
        </p:txBody>
      </p:sp>
      <p:sp>
        <p:nvSpPr>
          <p:cNvPr id="3" name="TextBox 10"/>
          <p:cNvSpPr txBox="1"/>
          <p:nvPr/>
        </p:nvSpPr>
        <p:spPr>
          <a:xfrm>
            <a:off x="2947098" y="1759089"/>
            <a:ext cx="6293998" cy="900230"/>
          </a:xfrm>
          <a:prstGeom prst="rect">
            <a:avLst/>
          </a:prstGeom>
          <a:noFill/>
        </p:spPr>
        <p:txBody>
          <a:bodyPr wrap="none" lIns="68564" tIns="34282" rIns="68564" bIns="34282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  </a:t>
            </a:r>
            <a:r>
              <a:rPr lang="zh-CN" altLang="en-US" sz="5400" b="1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计网小组讨论报告</a:t>
            </a:r>
          </a:p>
        </p:txBody>
      </p:sp>
      <p:sp>
        <p:nvSpPr>
          <p:cNvPr id="5" name="矩形 4"/>
          <p:cNvSpPr/>
          <p:nvPr/>
        </p:nvSpPr>
        <p:spPr>
          <a:xfrm>
            <a:off x="2947098" y="2594299"/>
            <a:ext cx="6396708" cy="1861519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强学会组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组员：钱雨隆、江佳骏、倪浩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报告人：江佳骏</a:t>
            </a:r>
            <a:endParaRPr lang="zh-CN" altLang="en-US" sz="20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15875"/>
            <a:ext cx="12858044" cy="72326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703245" flipH="1">
            <a:off x="7596161" y="75454"/>
            <a:ext cx="3712500" cy="644625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18551" flipH="1">
            <a:off x="1260757" y="581414"/>
            <a:ext cx="3712500" cy="6446251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 rot="9065411">
            <a:off x="3117008" y="492174"/>
            <a:ext cx="5904656" cy="590465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3923468" y="852213"/>
            <a:ext cx="5904656" cy="590465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17007" y="880021"/>
            <a:ext cx="5904656" cy="59046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0"/>
          <p:cNvSpPr txBox="1"/>
          <p:nvPr/>
        </p:nvSpPr>
        <p:spPr>
          <a:xfrm>
            <a:off x="4810199" y="3112027"/>
            <a:ext cx="2863572" cy="900230"/>
          </a:xfrm>
          <a:prstGeom prst="rect">
            <a:avLst/>
          </a:prstGeom>
          <a:noFill/>
        </p:spPr>
        <p:txBody>
          <a:bodyPr wrap="none" lIns="68564" tIns="34282" rIns="68564" bIns="34282">
            <a:spAutoFit/>
          </a:bodyPr>
          <a:lstStyle/>
          <a:p>
            <a:pPr>
              <a:buNone/>
            </a:pPr>
            <a:r>
              <a:rPr lang="zh-CN" altLang="en-US" sz="54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谢谢观看</a:t>
            </a:r>
          </a:p>
        </p:txBody>
      </p:sp>
      <p:sp>
        <p:nvSpPr>
          <p:cNvPr id="5" name="矩形 4"/>
          <p:cNvSpPr/>
          <p:nvPr/>
        </p:nvSpPr>
        <p:spPr>
          <a:xfrm>
            <a:off x="2900983" y="3380752"/>
            <a:ext cx="6396708" cy="528955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</a:t>
            </a: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7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8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" y="8890"/>
            <a:ext cx="12858044" cy="72326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18551" flipH="1">
            <a:off x="778563" y="2397564"/>
            <a:ext cx="2095126" cy="3637901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684855" y="1494749"/>
            <a:ext cx="4378116" cy="4105026"/>
            <a:chOff x="3117007" y="492174"/>
            <a:chExt cx="6711117" cy="6292503"/>
          </a:xfrm>
        </p:grpSpPr>
        <p:sp>
          <p:nvSpPr>
            <p:cNvPr id="22" name="椭圆 21"/>
            <p:cNvSpPr/>
            <p:nvPr/>
          </p:nvSpPr>
          <p:spPr>
            <a:xfrm rot="9065411">
              <a:off x="3117008" y="492174"/>
              <a:ext cx="5904656" cy="5904656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chemeClr val="bg1">
                      <a:lumMod val="50000"/>
                      <a:alpha val="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3923468" y="852213"/>
              <a:ext cx="5904656" cy="5904656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chemeClr val="bg1">
                      <a:lumMod val="50000"/>
                      <a:alpha val="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117007" y="880021"/>
              <a:ext cx="5904656" cy="5904656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gradFill>
                <a:gsLst>
                  <a:gs pos="0">
                    <a:schemeClr val="bg1">
                      <a:lumMod val="50000"/>
                      <a:alpha val="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2189136" y="2752229"/>
            <a:ext cx="30207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目录</a:t>
            </a:r>
          </a:p>
          <a:p>
            <a:pPr algn="ctr"/>
            <a:r>
              <a:rPr lang="zh-CN" altLang="en-US" sz="40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CONTENTS</a:t>
            </a:r>
          </a:p>
        </p:txBody>
      </p:sp>
      <p:sp>
        <p:nvSpPr>
          <p:cNvPr id="7" name="矩形 6"/>
          <p:cNvSpPr/>
          <p:nvPr/>
        </p:nvSpPr>
        <p:spPr>
          <a:xfrm>
            <a:off x="6535710" y="1312836"/>
            <a:ext cx="2165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1.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发现问题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8" name="椭圆 7"/>
          <p:cNvSpPr/>
          <p:nvPr/>
        </p:nvSpPr>
        <p:spPr>
          <a:xfrm rot="16200000">
            <a:off x="459645" y="558231"/>
            <a:ext cx="6325005" cy="6325005"/>
          </a:xfrm>
          <a:prstGeom prst="ellipse">
            <a:avLst/>
          </a:prstGeom>
          <a:noFill/>
          <a:ln w="25400">
            <a:gradFill>
              <a:gsLst>
                <a:gs pos="6100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130350" y="5387434"/>
            <a:ext cx="259304" cy="25930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639123" y="3495188"/>
            <a:ext cx="259304" cy="25930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130350" y="1602942"/>
            <a:ext cx="259304" cy="25930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076921" y="3324061"/>
            <a:ext cx="2165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2.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分析问题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5710" y="5200823"/>
            <a:ext cx="2165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3.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解决问题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1360745" y="15994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发现问题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3E3A75-FCD3-4B12-9466-A7CAA7457F0C}"/>
              </a:ext>
            </a:extLst>
          </p:cNvPr>
          <p:cNvSpPr txBox="1"/>
          <p:nvPr/>
        </p:nvSpPr>
        <p:spPr>
          <a:xfrm>
            <a:off x="1360745" y="1096045"/>
            <a:ext cx="10729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lt"/>
              </a:rPr>
              <a:t>	</a:t>
            </a:r>
            <a:r>
              <a:rPr lang="zh-CN" altLang="en-US" sz="3200" dirty="0">
                <a:latin typeface="+mn-lt"/>
              </a:rPr>
              <a:t>在自学过程中，书本</a:t>
            </a:r>
            <a:r>
              <a:rPr lang="en-US" altLang="zh-CN" sz="3200" dirty="0">
                <a:latin typeface="+mn-lt"/>
              </a:rPr>
              <a:t>P397</a:t>
            </a:r>
            <a:r>
              <a:rPr lang="zh-CN" altLang="en-US" sz="3200" dirty="0">
                <a:latin typeface="+mn-lt"/>
              </a:rPr>
              <a:t>讲解</a:t>
            </a:r>
            <a:r>
              <a:rPr lang="en-US" altLang="zh-CN" sz="3200" dirty="0">
                <a:latin typeface="+mn-lt"/>
              </a:rPr>
              <a:t>CSMA/CA</a:t>
            </a:r>
            <a:r>
              <a:rPr lang="zh-CN" altLang="en-US" sz="3200" dirty="0">
                <a:latin typeface="+mn-lt"/>
              </a:rPr>
              <a:t>协议提到碰撞检测。书本</a:t>
            </a:r>
            <a:r>
              <a:rPr lang="en-US" altLang="zh-CN" sz="3200" dirty="0">
                <a:latin typeface="+mn-lt"/>
              </a:rPr>
              <a:t>P85</a:t>
            </a:r>
            <a:r>
              <a:rPr lang="zh-CN" altLang="en-US" sz="3200" dirty="0">
                <a:latin typeface="+mn-lt"/>
              </a:rPr>
              <a:t>讲解</a:t>
            </a:r>
            <a:r>
              <a:rPr lang="en-US" altLang="zh-CN" sz="3200" dirty="0">
                <a:latin typeface="+mn-lt"/>
              </a:rPr>
              <a:t>CSMA/CD</a:t>
            </a:r>
            <a:r>
              <a:rPr lang="zh-CN" altLang="en-US" sz="3200" dirty="0">
                <a:latin typeface="+mn-lt"/>
              </a:rPr>
              <a:t>协议提到碰撞避免。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313F3C-13F6-4B63-A2ED-4F5D291CF477}"/>
              </a:ext>
            </a:extLst>
          </p:cNvPr>
          <p:cNvSpPr txBox="1"/>
          <p:nvPr/>
        </p:nvSpPr>
        <p:spPr>
          <a:xfrm>
            <a:off x="1360745" y="4028337"/>
            <a:ext cx="10729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lt"/>
              </a:rPr>
              <a:t> 	</a:t>
            </a:r>
            <a:r>
              <a:rPr lang="zh-CN" altLang="en-US" sz="3200" dirty="0">
                <a:latin typeface="+mn-lt"/>
              </a:rPr>
              <a:t>小组成员提出：都是有关碰撞解决， </a:t>
            </a:r>
            <a:r>
              <a:rPr lang="en-US" altLang="zh-CN" sz="3200" dirty="0">
                <a:latin typeface="+mn-lt"/>
              </a:rPr>
              <a:t>CSMA/CA</a:t>
            </a:r>
            <a:r>
              <a:rPr lang="zh-CN" altLang="en-US" sz="3200" dirty="0">
                <a:latin typeface="+mn-lt"/>
              </a:rPr>
              <a:t>协议的碰撞避免和</a:t>
            </a:r>
            <a:r>
              <a:rPr lang="en-US" altLang="zh-CN" sz="3200" dirty="0">
                <a:latin typeface="+mn-lt"/>
              </a:rPr>
              <a:t>CSMA/CD</a:t>
            </a:r>
            <a:r>
              <a:rPr lang="zh-CN" altLang="en-US" sz="3200" dirty="0">
                <a:latin typeface="+mn-lt"/>
              </a:rPr>
              <a:t>协议的碰撞检测有什么异同呢？是否可以对比分析，加深对两种碰撞解决的理解。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1360745" y="15994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分析问题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6C1DC2-1F63-493A-9334-E2537D871FB6}"/>
              </a:ext>
            </a:extLst>
          </p:cNvPr>
          <p:cNvSpPr txBox="1"/>
          <p:nvPr/>
        </p:nvSpPr>
        <p:spPr>
          <a:xfrm>
            <a:off x="1360745" y="1024037"/>
            <a:ext cx="355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lt"/>
              </a:rPr>
              <a:t>两种碰撞的特点：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95064C-E809-427A-8570-14F8F93FBBBE}"/>
              </a:ext>
            </a:extLst>
          </p:cNvPr>
          <p:cNvSpPr txBox="1"/>
          <p:nvPr/>
        </p:nvSpPr>
        <p:spPr>
          <a:xfrm>
            <a:off x="1360745" y="1888133"/>
            <a:ext cx="10613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CSMA/CD</a:t>
            </a:r>
            <a:r>
              <a:rPr lang="zh-CN" altLang="en-US" sz="2800" dirty="0">
                <a:latin typeface="+mn-lt"/>
              </a:rPr>
              <a:t>碰撞检测：发送前先监听，信道空闲就发送，边发送边监听，一旦发现总线上出现碰撞，就立即停止发送。然后根据退避算法等待一段时间后再次发送。这种方式下，少数的碰撞不会造成太多信道的浪费。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3D33B3-982A-4ECC-90E9-6FBF04AB8B46}"/>
              </a:ext>
            </a:extLst>
          </p:cNvPr>
          <p:cNvSpPr txBox="1"/>
          <p:nvPr/>
        </p:nvSpPr>
        <p:spPr>
          <a:xfrm>
            <a:off x="1357312" y="4048443"/>
            <a:ext cx="10613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CSMA/CA</a:t>
            </a:r>
            <a:r>
              <a:rPr lang="zh-CN" altLang="en-US" sz="2800" dirty="0"/>
              <a:t>碰撞避免：由无线环境的条件，无限局域网不需要碰撞检测，一旦发生碰撞，会造成信道资源的严重浪费，采取避免或减少碰撞的方式处理碰撞问题。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1360745" y="15994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分析问题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7C38C5-34C3-4F17-A40F-D5C4077ED4E0}"/>
              </a:ext>
            </a:extLst>
          </p:cNvPr>
          <p:cNvSpPr txBox="1"/>
          <p:nvPr/>
        </p:nvSpPr>
        <p:spPr>
          <a:xfrm>
            <a:off x="1168925" y="1240061"/>
            <a:ext cx="590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CSMA/CD</a:t>
            </a:r>
            <a:r>
              <a:rPr lang="zh-CN" altLang="en-US" sz="2800" dirty="0">
                <a:latin typeface="+mn-lt"/>
              </a:rPr>
              <a:t>碰撞检测处理操作：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6EB0A1-1BB6-44CD-ADFA-BA9535757F09}"/>
              </a:ext>
            </a:extLst>
          </p:cNvPr>
          <p:cNvSpPr txBox="1"/>
          <p:nvPr/>
        </p:nvSpPr>
        <p:spPr>
          <a:xfrm>
            <a:off x="1129496" y="1797462"/>
            <a:ext cx="1120453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333333"/>
                </a:solidFill>
                <a:effectLst/>
                <a:latin typeface="+mn-lt"/>
              </a:rPr>
              <a:t>此方案要求设备在发送帧的同时要对信道进行侦听，以确定是否发生碰撞，若在发送数据过程中检测到碰撞，则进行如下碰撞处理操作：</a:t>
            </a:r>
            <a:endParaRPr lang="en-US" altLang="zh-CN" sz="2400" b="0" i="0" dirty="0">
              <a:solidFill>
                <a:srgbClr val="333333"/>
              </a:solidFill>
              <a:effectLst/>
              <a:latin typeface="+mn-lt"/>
            </a:endParaRPr>
          </a:p>
          <a:p>
            <a:pPr algn="l"/>
            <a:r>
              <a:rPr lang="zh-CN" altLang="en-US" sz="2400" b="0" i="0" baseline="30000" dirty="0">
                <a:solidFill>
                  <a:srgbClr val="3366CC"/>
                </a:solidFill>
                <a:effectLst/>
                <a:latin typeface="+mn-lt"/>
              </a:rPr>
              <a:t> </a:t>
            </a:r>
            <a:endParaRPr lang="zh-CN" altLang="en-US" sz="2400" b="0" i="0" dirty="0">
              <a:solidFill>
                <a:srgbClr val="333333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+mn-lt"/>
              </a:rPr>
              <a:t>发送特殊阻塞信息并立即停止发送数据：特殊阻塞信息是连续几个字节的全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lt"/>
              </a:rPr>
              <a:t>1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lt"/>
              </a:rPr>
              <a:t>信号，此举意在强化碰撞，以使得其它设备能尽快检测到碰撞发生。</a:t>
            </a:r>
            <a:r>
              <a:rPr lang="zh-CN" altLang="en-US" sz="2400" b="0" i="0" baseline="30000" dirty="0">
                <a:solidFill>
                  <a:srgbClr val="3366CC"/>
                </a:solidFill>
                <a:effectLst/>
                <a:latin typeface="+mn-lt"/>
              </a:rPr>
              <a:t> </a:t>
            </a:r>
            <a:endParaRPr lang="en-US" altLang="zh-CN" sz="2400" b="0" i="0" baseline="30000" dirty="0">
              <a:solidFill>
                <a:srgbClr val="3366CC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endParaRPr lang="zh-CN" altLang="en-US" sz="2400" b="0" i="0" dirty="0">
              <a:solidFill>
                <a:srgbClr val="333333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+mn-lt"/>
              </a:rPr>
              <a:t>在固定时间内等待随机的时间，再次发送。</a:t>
            </a:r>
            <a:endParaRPr lang="en-US" altLang="zh-CN" sz="2400" b="0" i="0" dirty="0">
              <a:solidFill>
                <a:srgbClr val="333333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endParaRPr lang="zh-CN" altLang="en-US" sz="2400" b="0" i="0" dirty="0">
              <a:solidFill>
                <a:srgbClr val="333333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+mn-lt"/>
              </a:rPr>
              <a:t>若依旧碰撞，则采用截断二进制指数避退算法进行发送。即十次之内停止前一次“固定时间”的两倍时间内随机再发送，十次后则停止前一次“固定时间”内随机再发送。尝试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lt"/>
              </a:rPr>
              <a:t>16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lt"/>
              </a:rPr>
              <a:t>次之后仍然失败则放弃发送。</a:t>
            </a:r>
            <a:r>
              <a:rPr lang="zh-CN" altLang="en-US" sz="2400" b="0" i="0" baseline="30000" dirty="0">
                <a:solidFill>
                  <a:srgbClr val="3366CC"/>
                </a:solidFill>
                <a:effectLst/>
                <a:latin typeface="+mn-lt"/>
              </a:rPr>
              <a:t> </a:t>
            </a:r>
            <a:endParaRPr lang="en-US" altLang="zh-CN" sz="2400" b="0" i="0" baseline="30000" dirty="0">
              <a:solidFill>
                <a:srgbClr val="3366CC"/>
              </a:solidFill>
              <a:effectLst/>
              <a:latin typeface="+mn-lt"/>
            </a:endParaRPr>
          </a:p>
          <a:p>
            <a:pPr algn="l">
              <a:buFont typeface="+mj-lt"/>
              <a:buAutoNum type="arabicPeriod"/>
            </a:pPr>
            <a:endParaRPr lang="zh-CN" altLang="en-US" sz="2400" b="0" i="0" dirty="0">
              <a:solidFill>
                <a:srgbClr val="333333"/>
              </a:solidFill>
              <a:effectLst/>
              <a:latin typeface="+mn-lt"/>
            </a:endParaRPr>
          </a:p>
          <a:p>
            <a:pPr algn="l"/>
            <a:r>
              <a:rPr lang="zh-CN" altLang="en-US" sz="2400" b="0" i="0" dirty="0">
                <a:solidFill>
                  <a:srgbClr val="333333"/>
                </a:solidFill>
                <a:effectLst/>
                <a:latin typeface="+mn-lt"/>
              </a:rPr>
              <a:t>此方案应用于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+mn-lt"/>
              </a:rPr>
              <a:t>以太网（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lt"/>
              </a:rPr>
              <a:t>DIX Ethernet V2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lt"/>
              </a:rPr>
              <a:t>）标准，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lt"/>
              </a:rPr>
              <a:t>IEEE 802.3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lt"/>
              </a:rPr>
              <a:t>标准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93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1360745" y="15994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分析问题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7C38C5-34C3-4F17-A40F-D5C4077ED4E0}"/>
              </a:ext>
            </a:extLst>
          </p:cNvPr>
          <p:cNvSpPr txBox="1"/>
          <p:nvPr/>
        </p:nvSpPr>
        <p:spPr>
          <a:xfrm>
            <a:off x="1168925" y="978701"/>
            <a:ext cx="5764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lt"/>
              </a:rPr>
              <a:t>CSMA/CA</a:t>
            </a:r>
            <a:r>
              <a:rPr lang="zh-CN" altLang="en-US" sz="2800" dirty="0">
                <a:latin typeface="+mn-lt"/>
              </a:rPr>
              <a:t>碰撞避免处理操作：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6EB0A1-1BB6-44CD-ADFA-BA9535757F09}"/>
              </a:ext>
            </a:extLst>
          </p:cNvPr>
          <p:cNvSpPr txBox="1"/>
          <p:nvPr/>
        </p:nvSpPr>
        <p:spPr>
          <a:xfrm>
            <a:off x="1137702" y="1471726"/>
            <a:ext cx="112045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此种方案采用主动避免碰撞而非被动侦测的方式来解决碰撞问题。可以满足那些不易准确侦测是否有碰撞发生的需求，如无线域名。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zh-CN" alt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CSMA/CA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协议主要使用两种方法来避免碰撞：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zh-CN" alt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设备欲发送讯框，且讯框听到通道空闲时，维持一段时间后，再等待一段随机的时间依然空闲时，才提交数据。由于各个设备的等待时间是分别随机产生的，因此很大可能有所区别，由此可以减少碰撞的可能性。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zh-CN" alt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RTS-CTS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三向握手：设备欲发送讯框前，先发送一个很小的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RTS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讯框给最近的接入点，等待目标端回应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CTS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帧后，才开始发送。此方式可以确保接下来发送数据时，不会发生碰撞。同时由于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RTS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帧与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CTS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帧都很小，让发送的无效开销变小。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zh-CN" alt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此方案应用于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无线局域网的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IEEE 802.11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标准。</a:t>
            </a:r>
          </a:p>
        </p:txBody>
      </p:sp>
    </p:spTree>
    <p:extLst>
      <p:ext uri="{BB962C8B-B14F-4D97-AF65-F5344CB8AC3E}">
        <p14:creationId xmlns:p14="http://schemas.microsoft.com/office/powerpoint/2010/main" val="10943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3A0B7D-B504-43EE-9260-972B04ECA09E}"/>
              </a:ext>
            </a:extLst>
          </p:cNvPr>
          <p:cNvSpPr txBox="1"/>
          <p:nvPr/>
        </p:nvSpPr>
        <p:spPr>
          <a:xfrm>
            <a:off x="1028775" y="1096045"/>
            <a:ext cx="115932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CSMA/CD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采用了二进制指数退避算法的技术，其算法过程如下：</a:t>
            </a:r>
          </a:p>
          <a:p>
            <a:pPr marL="514350" indent="-514350" algn="l">
              <a:buAutoNum type="arabicPeriod"/>
            </a:pP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将冲突发生后的时间划分为长度为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2t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的时隙</a:t>
            </a:r>
            <a:endParaRPr lang="en-US" altLang="zh-CN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514350" indent="-514350" algn="l">
              <a:buAutoNum type="arabicPeriod"/>
            </a:pPr>
            <a:endParaRPr lang="zh-CN" altLang="en-US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发生第一次冲突后，各个站点等待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或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个时隙在开始重传</a:t>
            </a:r>
            <a:endParaRPr lang="en-US" altLang="zh-CN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zh-CN" altLang="en-US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发生第二次冲突后，各个站点随机地选择等待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或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个时隙在开始重传</a:t>
            </a:r>
            <a:endParaRPr lang="en-US" altLang="zh-CN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zh-CN" altLang="en-US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第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次冲突后，在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至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次方减一间随机地选择一个等待的时隙数，在开始重传</a:t>
            </a:r>
            <a:endParaRPr lang="en-US" altLang="zh-CN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zh-CN" altLang="en-US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5. 10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次冲突后，选择等待的时隙数固定在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至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1023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次方减一）间</a:t>
            </a:r>
            <a:endParaRPr lang="en-US" altLang="zh-CN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zh-CN" altLang="en-US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6. 16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次冲突后，发送失败，报告上层。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39A7AA-F18E-4F6B-B377-375832841A15}"/>
              </a:ext>
            </a:extLst>
          </p:cNvPr>
          <p:cNvSpPr/>
          <p:nvPr/>
        </p:nvSpPr>
        <p:spPr>
          <a:xfrm>
            <a:off x="1360745" y="15994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分析问题</a:t>
            </a:r>
          </a:p>
        </p:txBody>
      </p:sp>
    </p:spTree>
    <p:extLst>
      <p:ext uri="{BB962C8B-B14F-4D97-AF65-F5344CB8AC3E}">
        <p14:creationId xmlns:p14="http://schemas.microsoft.com/office/powerpoint/2010/main" val="214243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F3A0B7D-B504-43EE-9260-972B04ECA09E}"/>
                  </a:ext>
                </a:extLst>
              </p:cNvPr>
              <p:cNvSpPr txBox="1"/>
              <p:nvPr/>
            </p:nvSpPr>
            <p:spPr>
              <a:xfrm>
                <a:off x="1028775" y="1096045"/>
                <a:ext cx="11593288" cy="3984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CSMA/CA</a:t>
                </a:r>
                <a:r>
                  <a:rPr lang="zh-CN" altLang="en-US" sz="28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采用了二进制指数退避算法的技术，但其目的在于避免碰撞，算法不同于</a:t>
                </a:r>
                <a:r>
                  <a:rPr lang="en-US" altLang="zh-CN" sz="28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CSMA/CD</a:t>
                </a:r>
                <a:r>
                  <a:rPr lang="zh-CN" altLang="en-US" sz="28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，具体如下：</a:t>
                </a:r>
                <a:endParaRPr lang="en-US" altLang="zh-CN" sz="28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endParaRPr>
              </a:p>
              <a:p>
                <a:pPr algn="l"/>
                <a:r>
                  <a:rPr lang="en-US" altLang="zh-CN" sz="28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1.</a:t>
                </a:r>
                <a:r>
                  <a:rPr lang="zh-CN" altLang="en-US" sz="28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所有发送数据都要执行退避算法，随机从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0" i="0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0" i="0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sz="2800" b="0" i="0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ⅈ+2</m:t>
                        </m:r>
                      </m:sup>
                    </m:sSup>
                  </m:oMath>
                </a14:m>
                <a:r>
                  <a:rPr lang="zh-CN" altLang="en-US" sz="28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个时隙中选择一个时间退避。</a:t>
                </a:r>
                <a:endParaRPr lang="en-US" altLang="zh-CN" sz="28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endParaRPr>
              </a:p>
              <a:p>
                <a:pPr algn="l"/>
                <a:endParaRPr lang="en-US" altLang="zh-CN" sz="28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pPr algn="l"/>
                <a:r>
                  <a:rPr lang="en-US" altLang="zh-CN" sz="28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2.</a:t>
                </a:r>
                <a:r>
                  <a:rPr lang="zh-CN" altLang="en-US" sz="28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设置退避计时器，退避计时器减少退避时间至</a:t>
                </a:r>
                <a:r>
                  <a:rPr lang="en-US" altLang="zh-CN" sz="28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r>
                  <a:rPr lang="zh-CN" altLang="en-US" sz="28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，才发送数据，检测到信道忙碌，冻结退避时间，直到信道再次空闲，且已经等待</a:t>
                </a:r>
                <a:r>
                  <a:rPr lang="en-US" altLang="zh-CN" sz="28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DIFS</a:t>
                </a:r>
                <a:r>
                  <a:rPr lang="zh-CN" altLang="en-US" sz="28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时间。</a:t>
                </a:r>
                <a:endParaRPr lang="en-US" altLang="zh-CN" sz="2800" dirty="0">
                  <a:solidFill>
                    <a:srgbClr val="333333"/>
                  </a:solidFill>
                  <a:latin typeface="arial" panose="020B0604020202020204" pitchFamily="34" charset="0"/>
                </a:endParaRPr>
              </a:p>
              <a:p>
                <a:pPr algn="l"/>
                <a:endParaRPr lang="en-US" altLang="zh-CN" sz="28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endParaRPr>
              </a:p>
              <a:p>
                <a:pPr algn="l"/>
                <a:r>
                  <a:rPr lang="en-US" altLang="zh-CN" sz="28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3.</a:t>
                </a:r>
                <a:r>
                  <a:rPr lang="zh-CN" altLang="en-US" sz="2800" dirty="0">
                    <a:solidFill>
                      <a:srgbClr val="333333"/>
                    </a:solidFill>
                    <a:latin typeface="arial" panose="020B0604020202020204" pitchFamily="34" charset="0"/>
                  </a:rPr>
                  <a:t>退避算法必须是整数倍时隙时间。</a:t>
                </a:r>
                <a:endParaRPr lang="zh-CN" altLang="en-US" sz="28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F3A0B7D-B504-43EE-9260-972B04ECA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75" y="1096045"/>
                <a:ext cx="11593288" cy="3984232"/>
              </a:xfrm>
              <a:prstGeom prst="rect">
                <a:avLst/>
              </a:prstGeom>
              <a:blipFill>
                <a:blip r:embed="rId2"/>
                <a:stretch>
                  <a:fillRect l="-1104" t="-2144" b="-3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9E39A7AA-F18E-4F6B-B377-375832841A15}"/>
              </a:ext>
            </a:extLst>
          </p:cNvPr>
          <p:cNvSpPr/>
          <p:nvPr/>
        </p:nvSpPr>
        <p:spPr>
          <a:xfrm>
            <a:off x="1360745" y="15994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分析问题</a:t>
            </a:r>
          </a:p>
        </p:txBody>
      </p:sp>
    </p:spTree>
    <p:extLst>
      <p:ext uri="{BB962C8B-B14F-4D97-AF65-F5344CB8AC3E}">
        <p14:creationId xmlns:p14="http://schemas.microsoft.com/office/powerpoint/2010/main" val="396736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379855" y="160020"/>
            <a:ext cx="43599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解决问题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7445F9F-85F8-4505-838A-6D23D2C73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14882"/>
              </p:ext>
            </p:extLst>
          </p:nvPr>
        </p:nvGraphicFramePr>
        <p:xfrm>
          <a:off x="1067801" y="1132049"/>
          <a:ext cx="10114102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118">
                  <a:extLst>
                    <a:ext uri="{9D8B030D-6E8A-4147-A177-3AD203B41FA5}">
                      <a16:colId xmlns:a16="http://schemas.microsoft.com/office/drawing/2014/main" val="568749016"/>
                    </a:ext>
                  </a:extLst>
                </a:gridCol>
                <a:gridCol w="2561328">
                  <a:extLst>
                    <a:ext uri="{9D8B030D-6E8A-4147-A177-3AD203B41FA5}">
                      <a16:colId xmlns:a16="http://schemas.microsoft.com/office/drawing/2014/main" val="4003670322"/>
                    </a:ext>
                  </a:extLst>
                </a:gridCol>
                <a:gridCol w="2561328">
                  <a:extLst>
                    <a:ext uri="{9D8B030D-6E8A-4147-A177-3AD203B41FA5}">
                      <a16:colId xmlns:a16="http://schemas.microsoft.com/office/drawing/2014/main" val="2576925696"/>
                    </a:ext>
                  </a:extLst>
                </a:gridCol>
                <a:gridCol w="2561328">
                  <a:extLst>
                    <a:ext uri="{9D8B030D-6E8A-4147-A177-3AD203B41FA5}">
                      <a16:colId xmlns:a16="http://schemas.microsoft.com/office/drawing/2014/main" val="169353718"/>
                    </a:ext>
                  </a:extLst>
                </a:gridCol>
              </a:tblGrid>
              <a:tr h="434762">
                <a:tc>
                  <a:txBody>
                    <a:bodyPr/>
                    <a:lstStyle/>
                    <a:p>
                      <a:r>
                        <a:rPr lang="en-US" altLang="zh-CN" dirty="0"/>
                        <a:t>CSMA/CD</a:t>
                      </a:r>
                      <a:r>
                        <a:rPr lang="zh-CN" altLang="en-US" dirty="0"/>
                        <a:t>碰撞检测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CSMA/CA</a:t>
                      </a:r>
                      <a:r>
                        <a:rPr lang="zh-CN" altLang="en-US" dirty="0"/>
                        <a:t>碰撞检测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CSMA/CD</a:t>
                      </a:r>
                      <a:r>
                        <a:rPr lang="zh-CN" altLang="en-US" dirty="0"/>
                        <a:t>碰撞检测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CSMA/CA</a:t>
                      </a:r>
                      <a:r>
                        <a:rPr lang="zh-CN" altLang="en-US" dirty="0"/>
                        <a:t>碰撞检测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9142"/>
                  </a:ext>
                </a:extLst>
              </a:tr>
              <a:tr h="434762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723850"/>
                  </a:ext>
                </a:extLst>
              </a:tr>
              <a:tr h="903298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均为处理碰撞的方式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碰撞发生后进行处理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碰撞发生前，采取方式进行避免碰撞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7049"/>
                  </a:ext>
                </a:extLst>
              </a:tr>
              <a:tr h="1075431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计算退避时间均采用二进制指数退避法</a:t>
                      </a:r>
                    </a:p>
                    <a:p>
                      <a:r>
                        <a:rPr lang="zh-CN" altLang="en-US" dirty="0"/>
                        <a:t>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偶尔的碰撞不会造成信道太大的浪费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碰撞会产生较大的信道浪费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38129"/>
                  </a:ext>
                </a:extLst>
              </a:tr>
              <a:tr h="1072016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均采用</a:t>
                      </a:r>
                      <a:r>
                        <a:rPr lang="en-US" altLang="zh-CN" dirty="0"/>
                        <a:t>CMSA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此方案应用于以太网标准，</a:t>
                      </a:r>
                      <a:r>
                        <a:rPr lang="en-US" altLang="zh-CN" sz="1800" b="0" i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IEEE 802.3</a:t>
                      </a:r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标准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应用于无线局域网的</a:t>
                      </a:r>
                      <a:r>
                        <a:rPr lang="en-US" altLang="zh-CN" sz="1800" b="0" i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IEEE 802.11</a:t>
                      </a:r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标。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6646"/>
                  </a:ext>
                </a:extLst>
              </a:tr>
              <a:tr h="1048283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退避算法不一定执行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必须执行退避算法，且方式有异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055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自定义 3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2D605"/>
      </a:accent1>
      <a:accent2>
        <a:srgbClr val="4C7121"/>
      </a:accent2>
      <a:accent3>
        <a:srgbClr val="A2D605"/>
      </a:accent3>
      <a:accent4>
        <a:srgbClr val="4C7121"/>
      </a:accent4>
      <a:accent5>
        <a:srgbClr val="A2D605"/>
      </a:accent5>
      <a:accent6>
        <a:srgbClr val="4C7121"/>
      </a:accent6>
      <a:hlink>
        <a:srgbClr val="A2D605"/>
      </a:hlink>
      <a:folHlink>
        <a:srgbClr val="4C712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Microsoft Office PowerPoint</Application>
  <PresentationFormat>自定义</PresentationFormat>
  <Paragraphs>88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阿里巴巴普惠体 L</vt:lpstr>
      <vt:lpstr>Arial</vt:lpstr>
      <vt:lpstr>Arial</vt:lpstr>
      <vt:lpstr>Calibri</vt:lpstr>
      <vt:lpstr>Calibri Light</vt:lpstr>
      <vt:lpstr>Cambria Math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文艺</dc:title>
  <dc:creator/>
  <cp:keywords>51PPT模板网</cp:keywords>
  <dc:description>www.51ppt mob an.com</dc:description>
  <cp:lastModifiedBy/>
  <cp:revision>45</cp:revision>
  <dcterms:created xsi:type="dcterms:W3CDTF">2016-10-17T14:00:00Z</dcterms:created>
  <dcterms:modified xsi:type="dcterms:W3CDTF">2021-04-19T16:45:18Z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8A3A6AFBFB004A47BDA15B40DD201E58</vt:lpwstr>
  </property>
</Properties>
</file>