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73" r:id="rId4"/>
    <p:sldId id="258" r:id="rId5"/>
    <p:sldId id="275" r:id="rId6"/>
    <p:sldId id="276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889000"/>
            <a:ext cx="9440034" cy="2709341"/>
          </a:xfrm>
        </p:spPr>
        <p:txBody>
          <a:bodyPr>
            <a:noAutofit/>
          </a:bodyPr>
          <a:lstStyle/>
          <a:p>
            <a:r>
              <a:rPr lang="es-ES" sz="7200" dirty="0" smtClean="0"/>
              <a:t>TG2 </a:t>
            </a:r>
            <a:r>
              <a:rPr lang="es-ES" sz="7200" dirty="0" smtClean="0"/>
              <a:t>- Motores de videojuegos -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DESARROLLO DE TECNOLOGÍAS EMERGENTES </a:t>
            </a:r>
            <a:br>
              <a:rPr lang="es-ES" dirty="0" smtClean="0"/>
            </a:br>
            <a:r>
              <a:rPr lang="es-ES" dirty="0" smtClean="0"/>
              <a:t>G1 Mañana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55200" y="5448300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Liliana </a:t>
            </a:r>
            <a:r>
              <a:rPr lang="es-ES" dirty="0" err="1" smtClean="0"/>
              <a:t>Canalsova</a:t>
            </a:r>
            <a:endParaRPr lang="es-ES" dirty="0" smtClean="0"/>
          </a:p>
          <a:p>
            <a:pPr algn="r"/>
            <a:r>
              <a:rPr lang="es-ES" dirty="0" smtClean="0"/>
              <a:t>Kevin Amores</a:t>
            </a:r>
          </a:p>
          <a:p>
            <a:pPr algn="r"/>
            <a:r>
              <a:rPr lang="es-ES" dirty="0" smtClean="0"/>
              <a:t>Javier Blanco</a:t>
            </a:r>
          </a:p>
          <a:p>
            <a:pPr algn="r"/>
            <a:r>
              <a:rPr lang="es-ES" dirty="0" smtClean="0"/>
              <a:t>Laia Pomar</a:t>
            </a:r>
          </a:p>
        </p:txBody>
      </p:sp>
    </p:spTree>
    <p:extLst>
      <p:ext uri="{BB962C8B-B14F-4D97-AF65-F5344CB8AC3E}">
        <p14:creationId xmlns:p14="http://schemas.microsoft.com/office/powerpoint/2010/main" val="27549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Características: </a:t>
            </a:r>
            <a:r>
              <a:rPr lang="es-ES" sz="4400" b="1" dirty="0" smtClean="0"/>
              <a:t>licencia </a:t>
            </a:r>
            <a:r>
              <a:rPr lang="es-ES" sz="4400" b="1" dirty="0" smtClean="0"/>
              <a:t>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970450"/>
            <a:ext cx="8815388" cy="42148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58836" y="5634335"/>
            <a:ext cx="10952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Descuentos especiales en cursos, certificados, contenidos y servicios para instituciones educativas</a:t>
            </a:r>
            <a:endParaRPr lang="es-ES_tradnl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Calibri" panose="020F0502020204030204" pitchFamily="34" charset="0"/>
              </a:rPr>
              <a:t>Soluciones Empresariales a medida </a:t>
            </a:r>
            <a:endParaRPr lang="es-ES_tradn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Características: licencia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1993900" y="1694934"/>
            <a:ext cx="6142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licencia de uso de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Unreal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es </a:t>
            </a:r>
            <a:r>
              <a:rPr lang="es-E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gratuita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1993900" y="2764135"/>
            <a:ext cx="910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 publica un juego en la tienda,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Unreal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cobra un 5% de los ingresos brutos, tras los primeros 3000$ obtenidos por el desarrollador, al trimestre. </a:t>
            </a:r>
            <a:endParaRPr lang="es-ES" sz="2400" dirty="0"/>
          </a:p>
        </p:txBody>
      </p:sp>
      <p:pic>
        <p:nvPicPr>
          <p:cNvPr id="1026" name="Picture 2" descr="https://www.epicgames.com/unrealtournament/forums/attachment.php?attachmentid=5824&amp;d=1404744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482" y="4389438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Rendimiento: optimización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431800" y="1287950"/>
            <a:ext cx="11125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b="1" dirty="0" err="1">
                <a:latin typeface="Calibri" panose="020F0502020204030204" pitchFamily="34" charset="0"/>
              </a:rPr>
              <a:t>Draw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b="1" dirty="0" err="1">
                <a:latin typeface="Calibri" panose="020F0502020204030204" pitchFamily="34" charset="0"/>
              </a:rPr>
              <a:t>call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b="1" dirty="0" err="1">
                <a:latin typeface="Calibri" panose="020F0502020204030204" pitchFamily="34" charset="0"/>
              </a:rPr>
              <a:t>batching</a:t>
            </a:r>
            <a:r>
              <a:rPr lang="es-ES_tradnl" sz="2000" dirty="0">
                <a:latin typeface="Calibri" panose="020F0502020204030204" pitchFamily="34" charset="0"/>
              </a:rPr>
              <a:t>. Combina objetos estáticos en mallas para dibujarlos solo una vez</a:t>
            </a:r>
            <a:r>
              <a:rPr lang="es-ES_tradnl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algn="just"/>
            <a:r>
              <a:rPr lang="es-ES_tradnl" sz="2000" b="1" dirty="0" err="1">
                <a:latin typeface="Calibri" panose="020F0502020204030204" pitchFamily="34" charset="0"/>
              </a:rPr>
              <a:t>Ligthmapping</a:t>
            </a:r>
            <a:r>
              <a:rPr lang="es-ES_tradnl" sz="2000" dirty="0">
                <a:latin typeface="Calibri" panose="020F0502020204030204" pitchFamily="34" charset="0"/>
              </a:rPr>
              <a:t> permite computar una iluminación estática solo una vez, y otorgar importancia a cada luz, las de menor importancia tienen menor carga de </a:t>
            </a:r>
            <a:r>
              <a:rPr lang="es-ES_tradnl" sz="2000" dirty="0" err="1">
                <a:latin typeface="Calibri" panose="020F0502020204030204" pitchFamily="34" charset="0"/>
              </a:rPr>
              <a:t>renderizaci</a:t>
            </a:r>
            <a:r>
              <a:rPr lang="es-ES" sz="2000" dirty="0" err="1">
                <a:latin typeface="Calibri" panose="020F0502020204030204" pitchFamily="34" charset="0"/>
              </a:rPr>
              <a:t>ón</a:t>
            </a:r>
            <a:r>
              <a:rPr lang="es-ES" sz="2000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s-ES_tradnl" sz="2000" b="1" dirty="0">
                <a:latin typeface="Calibri" panose="020F0502020204030204" pitchFamily="34" charset="0"/>
              </a:rPr>
              <a:t>Compressed </a:t>
            </a:r>
            <a:r>
              <a:rPr lang="es-ES_tradnl" sz="2000" b="1" dirty="0" err="1">
                <a:latin typeface="Calibri" panose="020F0502020204030204" pitchFamily="34" charset="0"/>
              </a:rPr>
              <a:t>Textures</a:t>
            </a:r>
            <a:r>
              <a:rPr lang="es-ES_tradnl" sz="2000" dirty="0">
                <a:latin typeface="Calibri" panose="020F0502020204030204" pitchFamily="34" charset="0"/>
              </a:rPr>
              <a:t> Disminuye el tamaño de las texturas</a:t>
            </a:r>
            <a:r>
              <a:rPr lang="es-ES_tradnl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algn="just"/>
            <a:r>
              <a:rPr lang="es-ES_tradnl" sz="2000" b="1" dirty="0" err="1">
                <a:latin typeface="Calibri" panose="020F0502020204030204" pitchFamily="34" charset="0"/>
              </a:rPr>
              <a:t>Generate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b="1" dirty="0" err="1">
                <a:latin typeface="Calibri" panose="020F0502020204030204" pitchFamily="34" charset="0"/>
              </a:rPr>
              <a:t>Mip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b="1" dirty="0" err="1">
                <a:latin typeface="Calibri" panose="020F0502020204030204" pitchFamily="34" charset="0"/>
              </a:rPr>
              <a:t>Maps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dirty="0">
                <a:latin typeface="Calibri" panose="020F0502020204030204" pitchFamily="34" charset="0"/>
              </a:rPr>
              <a:t>para texturas utilizadas en escenas 3D puede ayudar limitar la cantidad de datos de textura transferida cuándo el GPU está </a:t>
            </a:r>
            <a:r>
              <a:rPr lang="es-ES_tradnl" sz="2000" dirty="0" err="1">
                <a:latin typeface="Calibri" panose="020F0502020204030204" pitchFamily="34" charset="0"/>
              </a:rPr>
              <a:t>renderizando</a:t>
            </a:r>
            <a:r>
              <a:rPr lang="es-ES_tradnl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algn="just"/>
            <a:r>
              <a:rPr lang="es-ES_tradnl" sz="2000" b="1" dirty="0" err="1">
                <a:latin typeface="Calibri" panose="020F0502020204030204" pitchFamily="34" charset="0"/>
              </a:rPr>
              <a:t>Level</a:t>
            </a:r>
            <a:r>
              <a:rPr lang="es-ES_tradnl" sz="2000" b="1" dirty="0">
                <a:latin typeface="Calibri" panose="020F0502020204030204" pitchFamily="34" charset="0"/>
              </a:rPr>
              <a:t> of </a:t>
            </a:r>
            <a:r>
              <a:rPr lang="es-ES_tradnl" sz="2000" b="1" dirty="0" err="1">
                <a:latin typeface="Calibri" panose="020F0502020204030204" pitchFamily="34" charset="0"/>
              </a:rPr>
              <a:t>Detail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dirty="0">
                <a:latin typeface="Calibri" panose="020F0502020204030204" pitchFamily="34" charset="0"/>
              </a:rPr>
              <a:t>permite que elementos pequeños puedan hacerse invisibles en largas distancias, mientras que los objetos más grandes todavía serían visibles</a:t>
            </a:r>
            <a:r>
              <a:rPr lang="es-ES_tradnl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algn="just"/>
            <a:r>
              <a:rPr lang="es-ES_tradnl" sz="2000" dirty="0">
                <a:latin typeface="Calibri" panose="020F0502020204030204" pitchFamily="34" charset="0"/>
              </a:rPr>
              <a:t>La eliminación selectiva de oclusión (</a:t>
            </a:r>
            <a:r>
              <a:rPr lang="es-ES_tradnl" sz="2000" b="1" dirty="0" err="1">
                <a:latin typeface="Calibri" panose="020F0502020204030204" pitchFamily="34" charset="0"/>
              </a:rPr>
              <a:t>Occlusion</a:t>
            </a:r>
            <a:r>
              <a:rPr lang="es-ES_tradnl" sz="2000" b="1" dirty="0">
                <a:latin typeface="Calibri" panose="020F0502020204030204" pitchFamily="34" charset="0"/>
              </a:rPr>
              <a:t> </a:t>
            </a:r>
            <a:r>
              <a:rPr lang="es-ES_tradnl" sz="2000" b="1" dirty="0" err="1">
                <a:latin typeface="Calibri" panose="020F0502020204030204" pitchFamily="34" charset="0"/>
              </a:rPr>
              <a:t>Culling</a:t>
            </a:r>
            <a:r>
              <a:rPr lang="es-ES_tradnl" sz="2000" dirty="0">
                <a:latin typeface="Calibri" panose="020F0502020204030204" pitchFamily="34" charset="0"/>
              </a:rPr>
              <a:t>) es una característica que desactiva la </a:t>
            </a:r>
            <a:r>
              <a:rPr lang="es-ES_tradnl" sz="2000" dirty="0" err="1">
                <a:latin typeface="Calibri" panose="020F0502020204030204" pitchFamily="34" charset="0"/>
              </a:rPr>
              <a:t>renderización</a:t>
            </a:r>
            <a:r>
              <a:rPr lang="es-ES_tradnl" sz="2000" dirty="0">
                <a:latin typeface="Calibri" panose="020F0502020204030204" pitchFamily="34" charset="0"/>
              </a:rPr>
              <a:t> de objetos cuando estos no están vistos por la cámara ya que son oscurecidos por otros objetos.</a:t>
            </a:r>
            <a:endParaRPr lang="es-ES_tradn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914" y="8145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Rendimiento: optimización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205192" y="1390247"/>
            <a:ext cx="5905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800"/>
              </a:spcAft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 </a:t>
            </a:r>
            <a:r>
              <a:rPr lang="es-E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Profiling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latin typeface="Calibri" panose="020F0502020204030204" pitchFamily="34" charset="0"/>
              </a:rPr>
              <a:t>contiene una consola de </a:t>
            </a:r>
            <a:r>
              <a:rPr lang="es-ES" sz="2000" dirty="0" err="1">
                <a:latin typeface="Calibri" panose="020F0502020204030204" pitchFamily="34" charset="0"/>
              </a:rPr>
              <a:t>renderizado</a:t>
            </a:r>
            <a:r>
              <a:rPr lang="es-ES" sz="2000" dirty="0">
                <a:latin typeface="Calibri" panose="020F0502020204030204" pitchFamily="34" charset="0"/>
              </a:rPr>
              <a:t> donde el desarrollador podrá ver todas las llamadas y características de la escena con el fin de optimizarlos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  <a:endParaRPr lang="es-ES" sz="2000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86" y="1578127"/>
            <a:ext cx="5376085" cy="2170551"/>
          </a:xfrm>
          <a:prstGeom prst="rect">
            <a:avLst/>
          </a:prstGeom>
          <a:noFill/>
        </p:spPr>
      </p:pic>
      <p:sp>
        <p:nvSpPr>
          <p:cNvPr id="5" name="Rectángulo 4"/>
          <p:cNvSpPr/>
          <p:nvPr/>
        </p:nvSpPr>
        <p:spPr>
          <a:xfrm>
            <a:off x="205192" y="4783671"/>
            <a:ext cx="8849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Configuración para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escalabilidad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Unreal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tiene un editor para la configuración de la escalabilidad mediante atajos que incluyen las configuraciones más comunes. </a:t>
            </a:r>
            <a:endParaRPr lang="es-ES" sz="2000" dirty="0"/>
          </a:p>
        </p:txBody>
      </p:sp>
      <p:sp>
        <p:nvSpPr>
          <p:cNvPr id="6" name="Rectángulo 5"/>
          <p:cNvSpPr/>
          <p:nvPr/>
        </p:nvSpPr>
        <p:spPr>
          <a:xfrm>
            <a:off x="624292" y="3086959"/>
            <a:ext cx="548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GPU </a:t>
            </a:r>
            <a:r>
              <a:rPr lang="es-E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profiling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consola de GPU se permite al desarrollador ver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elementos provocan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más costes y, por tanto, supone un cuello de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botella con el fin de optimizarlos.</a:t>
            </a:r>
            <a:endParaRPr lang="es-ES" sz="2000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27" y="4079139"/>
            <a:ext cx="2276158" cy="242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1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Utilidad: compatibilidad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884850"/>
            <a:ext cx="3755390" cy="31978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10089" y="1884850"/>
            <a:ext cx="7189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>
                <a:latin typeface="Calibri" panose="020F0502020204030204" pitchFamily="34" charset="0"/>
              </a:rPr>
              <a:t>Admite </a:t>
            </a:r>
            <a:r>
              <a:rPr lang="es-ES_tradnl" sz="2400" dirty="0">
                <a:latin typeface="Calibri" panose="020F0502020204030204" pitchFamily="34" charset="0"/>
              </a:rPr>
              <a:t>diferentes formatos de mallas, OBJ, FBX, </a:t>
            </a:r>
            <a:r>
              <a:rPr lang="es-ES_tradnl" sz="2400" dirty="0" err="1">
                <a:latin typeface="Calibri" panose="020F0502020204030204" pitchFamily="34" charset="0"/>
              </a:rPr>
              <a:t>Blend</a:t>
            </a:r>
            <a:r>
              <a:rPr lang="es-ES_tradnl" sz="2400" dirty="0">
                <a:latin typeface="Calibri" panose="020F0502020204030204" pitchFamily="34" charset="0"/>
              </a:rPr>
              <a:t>, MA, MB, </a:t>
            </a:r>
            <a:r>
              <a:rPr lang="es-ES_tradnl" sz="2400" dirty="0" smtClean="0">
                <a:latin typeface="Calibri" panose="020F0502020204030204" pitchFamily="34" charset="0"/>
              </a:rPr>
              <a:t>MAX</a:t>
            </a:r>
            <a:r>
              <a:rPr lang="is-IS" sz="2400" dirty="0" smtClean="0">
                <a:latin typeface="Calibri" panose="020F0502020204030204" pitchFamily="34" charset="0"/>
              </a:rPr>
              <a:t>…</a:t>
            </a:r>
          </a:p>
          <a:p>
            <a:pPr marL="285750" indent="-285750">
              <a:buFont typeface="Arial" charset="0"/>
              <a:buChar char="•"/>
            </a:pPr>
            <a:endParaRPr lang="is-I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is-IS" sz="2400" dirty="0" smtClean="0">
                <a:effectLst/>
                <a:latin typeface="Calibri" panose="020F0502020204030204" pitchFamily="34" charset="0"/>
              </a:rPr>
              <a:t>Para formatos propietario </a:t>
            </a:r>
            <a:r>
              <a:rPr lang="es-ES_tradnl" sz="2400" dirty="0">
                <a:latin typeface="Calibri" panose="020F0502020204030204" pitchFamily="34" charset="0"/>
              </a:rPr>
              <a:t>se necesita tener instalado el software 3D apropiado a la hora de importarla</a:t>
            </a:r>
            <a:r>
              <a:rPr lang="es-ES_tradnl" sz="24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b="1" dirty="0">
                <a:latin typeface="Calibri" panose="020F0502020204030204" pitchFamily="34" charset="0"/>
              </a:rPr>
              <a:t>Imágenes:</a:t>
            </a:r>
            <a:r>
              <a:rPr lang="es-ES_tradnl" sz="2400" dirty="0">
                <a:latin typeface="Calibri" panose="020F0502020204030204" pitchFamily="34" charset="0"/>
              </a:rPr>
              <a:t> Photoshop .</a:t>
            </a:r>
            <a:r>
              <a:rPr lang="es-ES_tradnl" sz="2400" dirty="0" err="1">
                <a:latin typeface="Calibri" panose="020F0502020204030204" pitchFamily="34" charset="0"/>
              </a:rPr>
              <a:t>psd</a:t>
            </a:r>
            <a:r>
              <a:rPr lang="es-ES_tradnl" sz="2400" dirty="0">
                <a:latin typeface="Calibri" panose="020F0502020204030204" pitchFamily="34" charset="0"/>
              </a:rPr>
              <a:t> y .</a:t>
            </a:r>
            <a:r>
              <a:rPr lang="es-ES_tradnl" sz="2400" dirty="0" err="1" smtClean="0">
                <a:latin typeface="Calibri" panose="020F0502020204030204" pitchFamily="34" charset="0"/>
              </a:rPr>
              <a:t>tiff</a:t>
            </a:r>
            <a:r>
              <a:rPr lang="es-ES_tradnl" sz="2400" dirty="0" smtClean="0">
                <a:latin typeface="Calibri" panose="020F0502020204030204" pitchFamily="34" charset="0"/>
              </a:rPr>
              <a:t>., </a:t>
            </a:r>
            <a:r>
              <a:rPr lang="es-ES" sz="2400" dirty="0" smtClean="0">
                <a:latin typeface="Calibri" panose="020F0502020204030204" pitchFamily="34" charset="0"/>
              </a:rPr>
              <a:t>JPEG</a:t>
            </a:r>
            <a:r>
              <a:rPr lang="es-ES" sz="2400" dirty="0">
                <a:latin typeface="Calibri" panose="020F0502020204030204" pitchFamily="34" charset="0"/>
              </a:rPr>
              <a:t>, PNG, GIF, BMP, TGA, IFF, PICT y otros muchos formatos.</a:t>
            </a:r>
            <a:endParaRPr lang="es-ES_tradnl" sz="2400" dirty="0">
              <a:latin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Utilidad: compatibilidad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711200" y="1430635"/>
            <a:ext cx="10988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s-E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modelos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3D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debe importar en formato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fbx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dicho formato lo exportan la mayoría de sistemas de modelado 3D por lo que no resulta complicado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711200" y="2586335"/>
            <a:ext cx="10988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los archivos de audio se pueden importar pequeños archivos de sonido de 16 bits sin comprimir en cualquier frecuencia de muestreo</a:t>
            </a:r>
            <a:endParaRPr lang="es-ES" sz="24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5538" y="4097635"/>
            <a:ext cx="5400040" cy="129095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742035"/>
            <a:ext cx="5140065" cy="243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Utilidad: servicios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584200" y="1624906"/>
            <a:ext cx="110109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</a:pPr>
            <a:r>
              <a:rPr lang="es-ES" sz="2400" b="1" dirty="0" err="1">
                <a:latin typeface="Calibri" charset="0"/>
                <a:ea typeface="Calibri" charset="0"/>
                <a:cs typeface="Times New Roman" charset="0"/>
              </a:rPr>
              <a:t>Unity</a:t>
            </a:r>
            <a:r>
              <a:rPr lang="es-ES" sz="24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s-ES" sz="2400" b="1" dirty="0" err="1">
                <a:latin typeface="Calibri" charset="0"/>
                <a:ea typeface="Calibri" charset="0"/>
                <a:cs typeface="Times New Roman" charset="0"/>
              </a:rPr>
              <a:t>Ads</a:t>
            </a:r>
            <a:r>
              <a:rPr lang="es-ES" sz="2400" dirty="0">
                <a:latin typeface="Calibri" charset="0"/>
                <a:ea typeface="Calibri" charset="0"/>
                <a:cs typeface="Times New Roman" charset="0"/>
              </a:rPr>
              <a:t>: Es una red de publicidad móvil que sólo muestra los anuncios de videojuegos a </a:t>
            </a:r>
            <a:r>
              <a:rPr lang="es-ES" sz="2400" dirty="0" err="1">
                <a:latin typeface="Calibri" charset="0"/>
                <a:ea typeface="Calibri" charset="0"/>
                <a:cs typeface="Times New Roman" charset="0"/>
              </a:rPr>
              <a:t>gamers</a:t>
            </a:r>
            <a:r>
              <a:rPr lang="es-ES" sz="2400" dirty="0">
                <a:latin typeface="Calibri" charset="0"/>
                <a:ea typeface="Calibri" charset="0"/>
                <a:cs typeface="Times New Roman" charset="0"/>
              </a:rPr>
              <a:t>, lo que los hace mucho más relevantes</a:t>
            </a:r>
            <a:r>
              <a:rPr lang="es-ES" sz="2400" dirty="0" smtClean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lvl="0" algn="just">
              <a:spcAft>
                <a:spcPts val="1800"/>
              </a:spcAft>
            </a:pPr>
            <a:endParaRPr lang="es-ES" sz="2400" dirty="0">
              <a:latin typeface="Calibri" charset="0"/>
              <a:ea typeface="Calibri" charset="0"/>
              <a:cs typeface="Times New Roman" charset="0"/>
            </a:endParaRPr>
          </a:p>
          <a:p>
            <a:pPr lvl="0" algn="just">
              <a:spcAft>
                <a:spcPts val="1800"/>
              </a:spcAft>
            </a:pPr>
            <a:r>
              <a:rPr lang="es-ES" sz="2400" b="1" dirty="0" err="1">
                <a:latin typeface="Calibri" charset="0"/>
                <a:ea typeface="Calibri" charset="0"/>
                <a:cs typeface="Times New Roman" charset="0"/>
              </a:rPr>
              <a:t>Unity</a:t>
            </a:r>
            <a:r>
              <a:rPr lang="es-ES" sz="24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s-ES" sz="2400" b="1" dirty="0" err="1">
                <a:latin typeface="Calibri" charset="0"/>
                <a:ea typeface="Calibri" charset="0"/>
                <a:cs typeface="Times New Roman" charset="0"/>
              </a:rPr>
              <a:t>Analytics</a:t>
            </a:r>
            <a:r>
              <a:rPr lang="es-ES" sz="2400" dirty="0">
                <a:latin typeface="Calibri" charset="0"/>
                <a:ea typeface="Calibri" charset="0"/>
                <a:cs typeface="Times New Roman" charset="0"/>
              </a:rPr>
              <a:t>: proporciona análisis sobre los jugadores y su </a:t>
            </a:r>
            <a:r>
              <a:rPr lang="es-ES" sz="2400" dirty="0" smtClean="0">
                <a:latin typeface="Calibri" charset="0"/>
                <a:ea typeface="Calibri" charset="0"/>
                <a:cs typeface="Times New Roman" charset="0"/>
              </a:rPr>
              <a:t>comportamiento</a:t>
            </a:r>
          </a:p>
          <a:p>
            <a:pPr lvl="0" algn="just">
              <a:spcAft>
                <a:spcPts val="1800"/>
              </a:spcAft>
            </a:pPr>
            <a:endParaRPr lang="es-ES" sz="2400" dirty="0">
              <a:latin typeface="Calibri" charset="0"/>
              <a:ea typeface="Calibri" charset="0"/>
              <a:cs typeface="Times New Roman" charset="0"/>
            </a:endParaRPr>
          </a:p>
          <a:p>
            <a:pPr lvl="0" algn="just">
              <a:spcAft>
                <a:spcPts val="1800"/>
              </a:spcAft>
            </a:pPr>
            <a:r>
              <a:rPr lang="es-ES_tradnl" sz="2400" b="1" dirty="0" err="1">
                <a:latin typeface="Calibri" charset="0"/>
                <a:ea typeface="Calibri" charset="0"/>
                <a:cs typeface="Times New Roman" charset="0"/>
              </a:rPr>
              <a:t>Unity</a:t>
            </a:r>
            <a:r>
              <a:rPr lang="es-ES_tradnl" sz="2400" b="1" dirty="0">
                <a:latin typeface="Calibri" charset="0"/>
                <a:ea typeface="Calibri" charset="0"/>
                <a:cs typeface="Times New Roman" charset="0"/>
              </a:rPr>
              <a:t> IAP </a:t>
            </a:r>
            <a:r>
              <a:rPr lang="es-ES_tradnl" sz="2400" dirty="0">
                <a:latin typeface="Calibri" charset="0"/>
                <a:ea typeface="Calibri" charset="0"/>
                <a:cs typeface="Times New Roman" charset="0"/>
              </a:rPr>
              <a:t>Facilidad para implementar compras en la </a:t>
            </a:r>
            <a:r>
              <a:rPr lang="es-ES_tradnl" sz="2400" dirty="0" err="1">
                <a:latin typeface="Calibri" charset="0"/>
                <a:ea typeface="Calibri" charset="0"/>
                <a:cs typeface="Times New Roman" charset="0"/>
              </a:rPr>
              <a:t>aplicaci</a:t>
            </a:r>
            <a:r>
              <a:rPr lang="es-ES" sz="2400" dirty="0" err="1">
                <a:latin typeface="Calibri" charset="0"/>
                <a:ea typeface="Calibri" charset="0"/>
                <a:cs typeface="Times New Roman" charset="0"/>
              </a:rPr>
              <a:t>ón</a:t>
            </a:r>
            <a:r>
              <a:rPr lang="es-ES" sz="24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s-ES_tradnl" sz="2400" dirty="0">
                <a:latin typeface="Calibri" charset="0"/>
                <a:ea typeface="Calibri" charset="0"/>
                <a:cs typeface="Times New Roman" charset="0"/>
              </a:rPr>
              <a:t>a través de App Store de iOS, Mac App Store, Google Play y Windows Store.</a:t>
            </a:r>
            <a:endParaRPr lang="es-ES_tradnl" sz="24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Utilidad: servicios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698500" y="1224450"/>
            <a:ext cx="10896600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Blueprint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smtClean="0">
                <a:latin typeface="Calibri" panose="020F0502020204030204" pitchFamily="34" charset="0"/>
              </a:rPr>
              <a:t>API </a:t>
            </a:r>
            <a:r>
              <a:rPr lang="es-ES" sz="2000" dirty="0">
                <a:latin typeface="Calibri" panose="020F0502020204030204" pitchFamily="34" charset="0"/>
              </a:rPr>
              <a:t>está integrada en el entorno de </a:t>
            </a:r>
            <a:r>
              <a:rPr lang="es-ES" sz="2000" dirty="0" err="1">
                <a:latin typeface="Calibri" panose="020F0502020204030204" pitchFamily="34" charset="0"/>
              </a:rPr>
              <a:t>Unreal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 smtClean="0">
                <a:latin typeface="Calibri" panose="020F0502020204030204" pitchFamily="34" charset="0"/>
              </a:rPr>
              <a:t>engine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Una vez iniciado el análisis para una sesión de usuario se pueden registrar los eventos que se producen y ver su </a:t>
            </a:r>
            <a:r>
              <a:rPr lang="es-ES" sz="2000" dirty="0" err="1">
                <a:latin typeface="Calibri" panose="020F0502020204030204" pitchFamily="34" charset="0"/>
              </a:rPr>
              <a:t>frencuencia</a:t>
            </a:r>
            <a:r>
              <a:rPr lang="es-ES" sz="2000" dirty="0">
                <a:latin typeface="Calibri" panose="020F0502020204030204" pitchFamily="34" charset="0"/>
              </a:rPr>
              <a:t>, característica, atributos etc.</a:t>
            </a:r>
          </a:p>
          <a:p>
            <a:pPr algn="just">
              <a:spcAft>
                <a:spcPts val="800"/>
              </a:spcAft>
            </a:pPr>
            <a:r>
              <a:rPr lang="es-ES" sz="2000" dirty="0" smtClean="0">
                <a:latin typeface="Calibri" panose="020F0502020204030204" pitchFamily="34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s-E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Proveedores: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Apsalar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es el analizador para IOS, Lo más destacado es que se puede medir el retorno de la inversión para los anuncios para móviles de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Flurry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es otro analizador gratuito para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logging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se utiliza para escribir las llamadas de la API de análisis en el disco en formato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Multicast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permite utilizar varios proveedores a la vez sin necesidad de ejecutarlos manualmente</a:t>
            </a:r>
            <a:endParaRPr lang="es-E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Programación: lenguaje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" y="2661210"/>
            <a:ext cx="3562350" cy="246665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21237" y="2063270"/>
            <a:ext cx="68781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latin typeface="Calibri" panose="020F0502020204030204" pitchFamily="34" charset="0"/>
              </a:rPr>
              <a:t>C#</a:t>
            </a:r>
            <a:r>
              <a:rPr lang="es-ES_tradnl" sz="2400" dirty="0">
                <a:latin typeface="Calibri" panose="020F0502020204030204" pitchFamily="34" charset="0"/>
              </a:rPr>
              <a:t>: Es el lenguaje que prima el propio motor de juegos </a:t>
            </a:r>
            <a:r>
              <a:rPr lang="es-ES_tradnl" sz="2400" dirty="0" err="1">
                <a:latin typeface="Calibri" panose="020F0502020204030204" pitchFamily="34" charset="0"/>
              </a:rPr>
              <a:t>Unity</a:t>
            </a:r>
            <a:r>
              <a:rPr lang="es-ES_tradnl" sz="2400" dirty="0">
                <a:latin typeface="Calibri" panose="020F0502020204030204" pitchFamily="34" charset="0"/>
              </a:rPr>
              <a:t>, ya que le da un soporte especial y basa toda su documentación en él</a:t>
            </a:r>
            <a:r>
              <a:rPr lang="es-ES_tradnl" sz="24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400" dirty="0" smtClean="0">
              <a:latin typeface="Calibri" panose="020F0502020204030204" pitchFamily="34" charset="0"/>
            </a:endParaRPr>
          </a:p>
          <a:p>
            <a:r>
              <a:rPr lang="es-ES_tradnl" sz="2400" dirty="0">
                <a:latin typeface="Calibri" panose="020F0502020204030204" pitchFamily="34" charset="0"/>
              </a:rPr>
              <a:t> </a:t>
            </a:r>
            <a:r>
              <a:rPr lang="es-ES_tradnl" sz="2400" b="1" dirty="0" err="1">
                <a:latin typeface="Calibri" panose="020F0502020204030204" pitchFamily="34" charset="0"/>
              </a:rPr>
              <a:t>Boo</a:t>
            </a:r>
            <a:r>
              <a:rPr lang="es-ES_tradnl" sz="2400" dirty="0">
                <a:latin typeface="Calibri" panose="020F0502020204030204" pitchFamily="34" charset="0"/>
              </a:rPr>
              <a:t>: </a:t>
            </a:r>
            <a:r>
              <a:rPr lang="es-ES" sz="2400" dirty="0">
                <a:latin typeface="Calibri" panose="020F0502020204030204" pitchFamily="34" charset="0"/>
              </a:rPr>
              <a:t>Lenguaje de programación orientado a objetos</a:t>
            </a:r>
            <a:r>
              <a:rPr lang="es-ES_tradnl" sz="2400" dirty="0" smtClean="0">
                <a:effectLst/>
                <a:latin typeface="Calibri" panose="020F0502020204030204" pitchFamily="34" charset="0"/>
              </a:rPr>
              <a:t> inspirado en Python. Poco soporte.</a:t>
            </a:r>
          </a:p>
          <a:p>
            <a:endParaRPr lang="es-ES_tradnl" sz="2400" dirty="0" smtClean="0">
              <a:effectLst/>
              <a:latin typeface="Calibri" panose="020F0502020204030204" pitchFamily="34" charset="0"/>
            </a:endParaRPr>
          </a:p>
          <a:p>
            <a:r>
              <a:rPr lang="es-ES_tradnl" sz="2400" b="1" dirty="0" err="1">
                <a:latin typeface="Calibri" panose="020F0502020204030204" pitchFamily="34" charset="0"/>
              </a:rPr>
              <a:t>Unity</a:t>
            </a:r>
            <a:r>
              <a:rPr lang="es-ES_tradnl" sz="2400" b="1" dirty="0">
                <a:latin typeface="Calibri" panose="020F0502020204030204" pitchFamily="34" charset="0"/>
              </a:rPr>
              <a:t> Scripting</a:t>
            </a:r>
            <a:r>
              <a:rPr lang="es-ES_tradnl" sz="2400" dirty="0">
                <a:latin typeface="Calibri" panose="020F0502020204030204" pitchFamily="34" charset="0"/>
              </a:rPr>
              <a:t>  </a:t>
            </a:r>
            <a:r>
              <a:rPr lang="es-ES_tradnl" sz="2400" dirty="0" smtClean="0">
                <a:latin typeface="Calibri" panose="020F0502020204030204" pitchFamily="34" charset="0"/>
              </a:rPr>
              <a:t>basado en </a:t>
            </a:r>
            <a:r>
              <a:rPr lang="es-ES_tradnl" sz="2400" dirty="0" err="1" smtClean="0">
                <a:latin typeface="Calibri" panose="020F0502020204030204" pitchFamily="34" charset="0"/>
              </a:rPr>
              <a:t>Javascript</a:t>
            </a:r>
            <a:r>
              <a:rPr lang="es-ES_tradnl" sz="2400" dirty="0">
                <a:latin typeface="Calibri" panose="020F0502020204030204" pitchFamily="34" charset="0"/>
              </a:rPr>
              <a:t>. E</a:t>
            </a:r>
            <a:r>
              <a:rPr lang="es-ES_tradnl" sz="2400" dirty="0" smtClean="0">
                <a:latin typeface="Calibri" panose="020F0502020204030204" pitchFamily="34" charset="0"/>
              </a:rPr>
              <a:t>stá </a:t>
            </a:r>
            <a:r>
              <a:rPr lang="es-ES_tradnl" sz="2400" dirty="0">
                <a:latin typeface="Calibri" panose="020F0502020204030204" pitchFamily="34" charset="0"/>
              </a:rPr>
              <a:t>lejos de las cifras de </a:t>
            </a:r>
            <a:r>
              <a:rPr lang="es-ES_tradnl" sz="2400" dirty="0" smtClean="0">
                <a:latin typeface="Calibri" panose="020F0502020204030204" pitchFamily="34" charset="0"/>
              </a:rPr>
              <a:t>C#. Poca </a:t>
            </a:r>
            <a:r>
              <a:rPr lang="es-ES_tradnl" sz="2400" dirty="0" err="1" smtClean="0">
                <a:latin typeface="Calibri" panose="020F0502020204030204" pitchFamily="34" charset="0"/>
              </a:rPr>
              <a:t>documentaci</a:t>
            </a:r>
            <a:r>
              <a:rPr lang="es-ES" sz="2400" dirty="0" err="1" smtClean="0">
                <a:latin typeface="Calibri" panose="020F0502020204030204" pitchFamily="34" charset="0"/>
              </a:rPr>
              <a:t>ón</a:t>
            </a:r>
            <a:r>
              <a:rPr lang="es-ES" sz="2400" dirty="0" smtClean="0">
                <a:latin typeface="Calibri" panose="020F0502020204030204" pitchFamily="34" charset="0"/>
              </a:rPr>
              <a:t> oficial.</a:t>
            </a:r>
          </a:p>
          <a:p>
            <a:endParaRPr lang="es-ES_trad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99" y="44898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Programación: lenguaje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pic>
        <p:nvPicPr>
          <p:cNvPr id="3" name="Imagen 2" descr="image 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8" y="3512750"/>
            <a:ext cx="6581257" cy="31657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812799" y="1326074"/>
            <a:ext cx="10861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 permite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utilizar código C++ plano, sin depender de las librerías que nos proporciona el motor además, nos permite controlar de forma muy minuciosa la gestión de memoria dentro del desarrollo de nuestro juego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812799" y="2652464"/>
            <a:ext cx="10655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scripting visual llamado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Blueprint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Scripting, el cual nos permite realizar tareas de programación desde un entorno visual con solo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clickar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arrastrar nodos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119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Descripción </a:t>
            </a:r>
            <a:r>
              <a:rPr lang="es-ES" sz="4400" b="1" dirty="0" smtClean="0"/>
              <a:t>de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6" name="Rectángulo 5"/>
          <p:cNvSpPr/>
          <p:nvPr/>
        </p:nvSpPr>
        <p:spPr>
          <a:xfrm>
            <a:off x="913795" y="2063234"/>
            <a:ext cx="103537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Technologies fue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fundada en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2004</a:t>
            </a:r>
          </a:p>
          <a:p>
            <a:endParaRPr lang="es-E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 éxito se debe en parte al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enfoque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las necesidades de los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desarrolladores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independientes</a:t>
            </a:r>
          </a:p>
          <a:p>
            <a:endParaRPr lang="es-E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Última versión es </a:t>
            </a:r>
            <a:r>
              <a:rPr lang="es-ES" sz="2000" dirty="0" err="1" smtClean="0">
                <a:latin typeface="Calibri" panose="020F0502020204030204" pitchFamily="34" charset="0"/>
              </a:rPr>
              <a:t>Unity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5 lanzada a principios de </a:t>
            </a:r>
            <a:r>
              <a:rPr lang="es-ES" sz="2000" dirty="0" smtClean="0">
                <a:latin typeface="Calibri" panose="020F0502020204030204" pitchFamily="34" charset="0"/>
              </a:rPr>
              <a:t>2015</a:t>
            </a: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Utiliza </a:t>
            </a:r>
            <a:r>
              <a:rPr lang="es-ES" sz="2000" dirty="0">
                <a:latin typeface="Calibri" panose="020F0502020204030204" pitchFamily="34" charset="0"/>
              </a:rPr>
              <a:t>Direct3D </a:t>
            </a:r>
            <a:r>
              <a:rPr lang="es-ES" sz="2000" dirty="0" smtClean="0">
                <a:latin typeface="Calibri" panose="020F0502020204030204" pitchFamily="34" charset="0"/>
              </a:rPr>
              <a:t>en Windows, </a:t>
            </a:r>
            <a:r>
              <a:rPr lang="es-ES" sz="2000" dirty="0" err="1">
                <a:latin typeface="Calibri" panose="020F0502020204030204" pitchFamily="34" charset="0"/>
              </a:rPr>
              <a:t>OpenGL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smtClean="0">
                <a:latin typeface="Calibri" panose="020F0502020204030204" pitchFamily="34" charset="0"/>
              </a:rPr>
              <a:t>en </a:t>
            </a:r>
            <a:r>
              <a:rPr lang="es-ES" sz="2000" dirty="0">
                <a:latin typeface="Calibri" panose="020F0502020204030204" pitchFamily="34" charset="0"/>
              </a:rPr>
              <a:t>Mac y </a:t>
            </a:r>
            <a:r>
              <a:rPr lang="es-ES" sz="2000" dirty="0" smtClean="0">
                <a:latin typeface="Calibri" panose="020F0502020204030204" pitchFamily="34" charset="0"/>
              </a:rPr>
              <a:t>Linux, </a:t>
            </a:r>
            <a:r>
              <a:rPr lang="es-ES" sz="2000" dirty="0" err="1">
                <a:latin typeface="Calibri" panose="020F0502020204030204" pitchFamily="34" charset="0"/>
              </a:rPr>
              <a:t>OpenGL</a:t>
            </a:r>
            <a:r>
              <a:rPr lang="es-ES" sz="2000" dirty="0">
                <a:latin typeface="Calibri" panose="020F0502020204030204" pitchFamily="34" charset="0"/>
              </a:rPr>
              <a:t> ES </a:t>
            </a:r>
            <a:r>
              <a:rPr lang="es-ES" sz="2000" dirty="0" smtClean="0">
                <a:latin typeface="Calibri" panose="020F0502020204030204" pitchFamily="34" charset="0"/>
              </a:rPr>
              <a:t>en </a:t>
            </a:r>
            <a:r>
              <a:rPr lang="es-ES" sz="2000" dirty="0">
                <a:latin typeface="Calibri" panose="020F0502020204030204" pitchFamily="34" charset="0"/>
              </a:rPr>
              <a:t>Android </a:t>
            </a:r>
            <a:r>
              <a:rPr lang="es-ES" sz="2000" dirty="0" smtClean="0">
                <a:latin typeface="Calibri" panose="020F0502020204030204" pitchFamily="34" charset="0"/>
              </a:rPr>
              <a:t>e iOS </a:t>
            </a:r>
            <a:r>
              <a:rPr lang="es-ES" sz="2000" dirty="0">
                <a:latin typeface="Calibri" panose="020F0502020204030204" pitchFamily="34" charset="0"/>
              </a:rPr>
              <a:t>e interfaces propietarias </a:t>
            </a:r>
            <a:r>
              <a:rPr lang="es-ES" sz="2000" dirty="0" smtClean="0">
                <a:latin typeface="Calibri" panose="020F0502020204030204" pitchFamily="34" charset="0"/>
              </a:rPr>
              <a:t>para Wii</a:t>
            </a: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Incluye </a:t>
            </a:r>
            <a:r>
              <a:rPr lang="es-ES" sz="2000" dirty="0" err="1">
                <a:latin typeface="Calibri" panose="020F0502020204030204" pitchFamily="34" charset="0"/>
              </a:rPr>
              <a:t>Unity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Asset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smtClean="0">
                <a:latin typeface="Calibri" panose="020F0502020204030204" pitchFamily="34" charset="0"/>
              </a:rPr>
              <a:t>Server, para el control </a:t>
            </a:r>
            <a:r>
              <a:rPr lang="es-ES" sz="2000" dirty="0">
                <a:latin typeface="Calibri" panose="020F0502020204030204" pitchFamily="34" charset="0"/>
              </a:rPr>
              <a:t>de versiones </a:t>
            </a:r>
            <a:r>
              <a:rPr lang="es-ES" sz="2000" dirty="0" smtClean="0">
                <a:latin typeface="Calibri" panose="020F0502020204030204" pitchFamily="34" charset="0"/>
              </a:rPr>
              <a:t>de los </a:t>
            </a:r>
            <a:r>
              <a:rPr lang="es-ES" sz="2000" dirty="0" err="1">
                <a:latin typeface="Calibri" panose="020F0502020204030204" pitchFamily="34" charset="0"/>
              </a:rPr>
              <a:t>assets</a:t>
            </a:r>
            <a:r>
              <a:rPr lang="es-ES" sz="2000" dirty="0">
                <a:latin typeface="Calibri" panose="020F0502020204030204" pitchFamily="34" charset="0"/>
              </a:rPr>
              <a:t> de juego y scripts, utilizando </a:t>
            </a:r>
            <a:r>
              <a:rPr lang="es-ES" sz="2000" dirty="0" err="1">
                <a:latin typeface="Calibri" panose="020F0502020204030204" pitchFamily="34" charset="0"/>
              </a:rPr>
              <a:t>PostgreSQL</a:t>
            </a:r>
            <a:r>
              <a:rPr lang="es-ES" sz="2000" dirty="0">
                <a:latin typeface="Calibri" panose="020F0502020204030204" pitchFamily="34" charset="0"/>
              </a:rPr>
              <a:t> como </a:t>
            </a:r>
            <a:r>
              <a:rPr lang="es-ES" sz="2000" dirty="0" err="1">
                <a:latin typeface="Calibri" panose="020F0502020204030204" pitchFamily="34" charset="0"/>
              </a:rPr>
              <a:t>backend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99" y="5605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Programación: API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07778" y="1224450"/>
            <a:ext cx="10515600" cy="490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Clases predefinidas que aportan funcionalidades que facilitan la </a:t>
            </a: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creaci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ón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de videojuegos: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MonoBehaviour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: 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Proporciona una lista de todas las funciones y eventos que están disponibles para scripts estándar.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Transform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: </a:t>
            </a: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Posici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ón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rotación y escala de 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cada </a:t>
            </a: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Game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Object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Rigidbody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/ Rigidbody2D: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Proporciona todas las propiedades y funciones necesarias para jugar con la velocidad, masa, fricción, fuerza, colisión, etc.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APIs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que facilitan otras funciones: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API social (perfiles de usuario)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API de alto nivel (construir capacidades multijugador)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80" y="1016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Programación: API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4" name="Rectángulo 3"/>
          <p:cNvSpPr/>
          <p:nvPr/>
        </p:nvSpPr>
        <p:spPr>
          <a:xfrm>
            <a:off x="655380" y="1160950"/>
            <a:ext cx="111302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Clases predefinidas:</a:t>
            </a:r>
          </a:p>
          <a:p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000" dirty="0" smtClean="0">
                <a:latin typeface="Calibri" panose="020F0502020204030204" pitchFamily="34" charset="0"/>
              </a:rPr>
              <a:t>Actor, se </a:t>
            </a:r>
            <a:r>
              <a:rPr lang="es-ES" sz="2000" dirty="0">
                <a:latin typeface="Calibri" panose="020F0502020204030204" pitchFamily="34" charset="0"/>
              </a:rPr>
              <a:t>usa para cualquier objeto que pueda ser colocado en un </a:t>
            </a:r>
            <a:r>
              <a:rPr lang="es-ES" sz="2000" dirty="0" smtClean="0">
                <a:latin typeface="Calibri" panose="020F0502020204030204" pitchFamily="34" charset="0"/>
              </a:rPr>
              <a:t>nivel.</a:t>
            </a:r>
          </a:p>
          <a:p>
            <a:pPr lvl="0"/>
            <a:r>
              <a:rPr lang="es-ES" sz="2000" dirty="0" smtClean="0">
                <a:latin typeface="Calibri" panose="020F0502020204030204" pitchFamily="34" charset="0"/>
              </a:rPr>
              <a:t> </a:t>
            </a:r>
          </a:p>
          <a:p>
            <a:pPr lvl="0"/>
            <a:r>
              <a:rPr lang="es-ES" sz="2000" dirty="0" err="1" smtClean="0">
                <a:latin typeface="Calibri" panose="020F0502020204030204" pitchFamily="34" charset="0"/>
              </a:rPr>
              <a:t>Pawn</a:t>
            </a:r>
            <a:r>
              <a:rPr lang="es-ES" sz="2000" dirty="0" smtClean="0">
                <a:latin typeface="Calibri" panose="020F0502020204030204" pitchFamily="34" charset="0"/>
              </a:rPr>
              <a:t>/Peón, </a:t>
            </a:r>
            <a:r>
              <a:rPr lang="es-ES" sz="2000" dirty="0">
                <a:latin typeface="Calibri" panose="020F0502020204030204" pitchFamily="34" charset="0"/>
              </a:rPr>
              <a:t>es la clase básica de objetos que van a </a:t>
            </a:r>
            <a:r>
              <a:rPr lang="es-ES" sz="2000" dirty="0" smtClean="0">
                <a:latin typeface="Calibri" panose="020F0502020204030204" pitchFamily="34" charset="0"/>
              </a:rPr>
              <a:t>usarse.</a:t>
            </a:r>
          </a:p>
          <a:p>
            <a:pPr lvl="0"/>
            <a:endParaRPr lang="es-ES" sz="2000" dirty="0">
              <a:latin typeface="Calibri" panose="020F0502020204030204" pitchFamily="34" charset="0"/>
            </a:endParaRPr>
          </a:p>
          <a:p>
            <a:pPr lvl="0"/>
            <a:r>
              <a:rPr lang="es-ES" sz="2000" dirty="0" err="1" smtClean="0">
                <a:latin typeface="Calibri" panose="020F0502020204030204" pitchFamily="34" charset="0"/>
              </a:rPr>
              <a:t>Character</a:t>
            </a:r>
            <a:r>
              <a:rPr lang="es-ES" sz="2000" dirty="0" smtClean="0">
                <a:latin typeface="Calibri" panose="020F0502020204030204" pitchFamily="34" charset="0"/>
              </a:rPr>
              <a:t>/Personaje</a:t>
            </a:r>
            <a:r>
              <a:rPr lang="es-ES" sz="2000" dirty="0">
                <a:latin typeface="Calibri" panose="020F0502020204030204" pitchFamily="34" charset="0"/>
              </a:rPr>
              <a:t>,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 err="1" smtClean="0">
                <a:latin typeface="Calibri" panose="020F0502020204030204" pitchFamily="34" charset="0"/>
              </a:rPr>
              <a:t>preconstruido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una malla de </a:t>
            </a:r>
            <a:r>
              <a:rPr lang="es-ES" sz="2000" dirty="0" err="1">
                <a:latin typeface="Calibri" panose="020F0502020204030204" pitchFamily="34" charset="0"/>
              </a:rPr>
              <a:t>renderizado</a:t>
            </a:r>
            <a:r>
              <a:rPr lang="es-ES" sz="2000" dirty="0">
                <a:latin typeface="Calibri" panose="020F0502020204030204" pitchFamily="34" charset="0"/>
              </a:rPr>
              <a:t>, un detector de colisiones y un sistema de movimiento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pPr lvl="0"/>
            <a:endParaRPr lang="es-ES" sz="2000" dirty="0">
              <a:latin typeface="Calibri" panose="020F0502020204030204" pitchFamily="34" charset="0"/>
            </a:endParaRPr>
          </a:p>
          <a:p>
            <a:pPr lvl="0"/>
            <a:r>
              <a:rPr lang="es-ES" sz="2000" dirty="0">
                <a:latin typeface="Calibri" panose="020F0502020204030204" pitchFamily="34" charset="0"/>
              </a:rPr>
              <a:t>Player Camera </a:t>
            </a:r>
            <a:r>
              <a:rPr lang="es-ES" sz="2000" dirty="0" smtClean="0">
                <a:latin typeface="Calibri" panose="020F0502020204030204" pitchFamily="34" charset="0"/>
              </a:rPr>
              <a:t>Manager, gestiona </a:t>
            </a:r>
            <a:r>
              <a:rPr lang="es-ES" sz="2000" dirty="0">
                <a:latin typeface="Calibri" panose="020F0502020204030204" pitchFamily="34" charset="0"/>
              </a:rPr>
              <a:t>la </a:t>
            </a:r>
            <a:r>
              <a:rPr lang="es-ES" sz="2000" dirty="0" smtClean="0">
                <a:latin typeface="Calibri" panose="020F0502020204030204" pitchFamily="34" charset="0"/>
              </a:rPr>
              <a:t>cámara a la que está asociada.</a:t>
            </a:r>
          </a:p>
          <a:p>
            <a:pPr lvl="0"/>
            <a:endParaRPr lang="es-ES" sz="2000" dirty="0">
              <a:latin typeface="Calibri" panose="020F0502020204030204" pitchFamily="34" charset="0"/>
            </a:endParaRPr>
          </a:p>
          <a:p>
            <a:pPr lvl="0"/>
            <a:r>
              <a:rPr lang="es-ES" sz="2000" dirty="0" err="1">
                <a:latin typeface="Calibri" panose="020F0502020204030204" pitchFamily="34" charset="0"/>
              </a:rPr>
              <a:t>Game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 smtClean="0">
                <a:latin typeface="Calibri" panose="020F0502020204030204" pitchFamily="34" charset="0"/>
              </a:rPr>
              <a:t>Mode</a:t>
            </a:r>
            <a:r>
              <a:rPr lang="es-ES" sz="2000" dirty="0" smtClean="0">
                <a:latin typeface="Calibri" panose="020F0502020204030204" pitchFamily="34" charset="0"/>
              </a:rPr>
              <a:t>, permite </a:t>
            </a:r>
            <a:r>
              <a:rPr lang="es-ES" sz="2000" dirty="0">
                <a:latin typeface="Calibri" panose="020F0502020204030204" pitchFamily="34" charset="0"/>
              </a:rPr>
              <a:t>programar y gestionar la lógica del juego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pPr lvl="0"/>
            <a:endParaRPr lang="es-ES" sz="2000" dirty="0">
              <a:latin typeface="Calibri" panose="020F0502020204030204" pitchFamily="34" charset="0"/>
            </a:endParaRPr>
          </a:p>
          <a:p>
            <a:pPr lvl="0"/>
            <a:r>
              <a:rPr lang="es-ES" sz="2000" dirty="0" smtClean="0">
                <a:latin typeface="Calibri" panose="020F0502020204030204" pitchFamily="34" charset="0"/>
              </a:rPr>
              <a:t>HUD, permite </a:t>
            </a:r>
            <a:r>
              <a:rPr lang="es-ES" sz="2000" dirty="0">
                <a:latin typeface="Calibri" panose="020F0502020204030204" pitchFamily="34" charset="0"/>
              </a:rPr>
              <a:t>programar la interfaz que se va a mostrar al usuario durante el juego.</a:t>
            </a:r>
          </a:p>
        </p:txBody>
      </p:sp>
    </p:spTree>
    <p:extLst>
      <p:ext uri="{BB962C8B-B14F-4D97-AF65-F5344CB8AC3E}">
        <p14:creationId xmlns:p14="http://schemas.microsoft.com/office/powerpoint/2010/main" val="333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96" y="635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</a:t>
            </a:r>
            <a:r>
              <a:rPr lang="es-ES" sz="4400" b="1" dirty="0" err="1" smtClean="0"/>
              <a:t>renderizado</a:t>
            </a:r>
            <a:r>
              <a:rPr lang="es-ES" sz="4400" b="1" dirty="0" smtClean="0"/>
              <a:t>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285747" y="1072050"/>
            <a:ext cx="11559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err="1">
                <a:latin typeface="Calibri" panose="020F0502020204030204" pitchFamily="34" charset="0"/>
              </a:rPr>
              <a:t>R</a:t>
            </a:r>
            <a:r>
              <a:rPr lang="es-ES" sz="2000" dirty="0" err="1" smtClean="0">
                <a:latin typeface="Calibri" panose="020F0502020204030204" pitchFamily="34" charset="0"/>
              </a:rPr>
              <a:t>enderización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en tiempo real, </a:t>
            </a:r>
            <a:r>
              <a:rPr lang="es-ES" sz="2000" dirty="0" smtClean="0">
                <a:latin typeface="Calibri" panose="020F0502020204030204" pitchFamily="34" charset="0"/>
              </a:rPr>
              <a:t>se refiere a que los </a:t>
            </a:r>
            <a:r>
              <a:rPr lang="es-ES" sz="2000" dirty="0">
                <a:latin typeface="Calibri" panose="020F0502020204030204" pitchFamily="34" charset="0"/>
              </a:rPr>
              <a:t>movimientos que pueda hacer el jugador no son predecibles y por esto se deberán generar en tiempo real con ayuda de una </a:t>
            </a:r>
            <a:r>
              <a:rPr lang="es-ES" sz="2000" dirty="0" err="1">
                <a:latin typeface="Calibri" panose="020F0502020204030204" pitchFamily="34" charset="0"/>
              </a:rPr>
              <a:t>gpu</a:t>
            </a:r>
            <a:r>
              <a:rPr lang="es-ES" sz="2000" dirty="0">
                <a:latin typeface="Calibri" panose="020F0502020204030204" pitchFamily="34" charset="0"/>
              </a:rPr>
              <a:t> para soportar la alta complejidad y cantidad de cálculos.  </a:t>
            </a:r>
            <a:r>
              <a:rPr lang="es-ES" sz="2000" dirty="0" smtClean="0">
                <a:latin typeface="Calibri" panose="020F0502020204030204" pitchFamily="34" charset="0"/>
              </a:rPr>
              <a:t>Modos </a:t>
            </a:r>
            <a:r>
              <a:rPr lang="es-ES" sz="2000" dirty="0">
                <a:latin typeface="Calibri" panose="020F0502020204030204" pitchFamily="34" charset="0"/>
              </a:rPr>
              <a:t>de </a:t>
            </a:r>
            <a:r>
              <a:rPr lang="es-ES" sz="2000" dirty="0" err="1">
                <a:latin typeface="Calibri" panose="020F0502020204030204" pitchFamily="34" charset="0"/>
              </a:rPr>
              <a:t>renderizado</a:t>
            </a:r>
            <a:r>
              <a:rPr lang="es-ES" sz="2000" dirty="0" smtClean="0">
                <a:latin typeface="Calibri" panose="020F0502020204030204" pitchFamily="34" charset="0"/>
              </a:rPr>
              <a:t>: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Opaco: Es el valor predeterminado, y es adecuado para objetos sólidos normales sin zonas transparentes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Recorte: Le permite crear un efecto de transparencia que tiene bordes duros entre las áreas opacas y transparentes. Esto es útil cuando se utiliza la transparencia para crear la forma de materiales tales como hojas, o una tela con agujeros y los suelos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ES_tradnl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Transparente: Adecuado para la representación realista de materiales transparentes tales como plástico transparente o de vidrio. </a:t>
            </a:r>
            <a:endParaRPr lang="es-ES" sz="2000" dirty="0" smtClean="0">
              <a:latin typeface="Calibri" panose="020F0502020204030204" pitchFamily="34" charset="0"/>
            </a:endParaRPr>
          </a:p>
          <a:p>
            <a:pPr algn="just"/>
            <a:endParaRPr lang="es-ES" sz="2000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latin typeface="Calibri" panose="020F0502020204030204" pitchFamily="34" charset="0"/>
              </a:rPr>
              <a:t>Fade</a:t>
            </a:r>
            <a:r>
              <a:rPr lang="es-ES" sz="2000" dirty="0">
                <a:latin typeface="Calibri" panose="020F0502020204030204" pitchFamily="34" charset="0"/>
              </a:rPr>
              <a:t>: Permite que los valores de transparencia desaparezca por completo un objeto, incluso de cualquier reflejos especulares o reflexiones que pueda tener. Este modo es útil si se desea animar un objeto aparición o desaparición paulatina. </a:t>
            </a:r>
            <a:endParaRPr lang="es-ES_tradn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14456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</a:t>
            </a:r>
            <a:r>
              <a:rPr lang="es-ES" sz="4400" b="1" dirty="0" err="1" smtClean="0"/>
              <a:t>renderizado</a:t>
            </a:r>
            <a:r>
              <a:rPr lang="es-ES" sz="4400" b="1" dirty="0" smtClean="0"/>
              <a:t>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pic>
        <p:nvPicPr>
          <p:cNvPr id="3" name="Imagen 2" descr="Bloom Effec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74" y="4932850"/>
            <a:ext cx="3891280" cy="17329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615949" y="1115010"/>
            <a:ext cx="10899257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Sombreado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diferido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odas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luces son aplicadas,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materiales tienen escritos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sus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en el código lo que influye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como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luz pasa a través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Iluminación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el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 de Iluminado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basa en varias herramientas que podemos utilizar para iluminar el mundo que varían en función de la calidad y el rendimiento que busque el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desarrollador.</a:t>
            </a:r>
          </a:p>
          <a:p>
            <a:pPr algn="just">
              <a:spcAft>
                <a:spcPts val="800"/>
              </a:spcAft>
            </a:pP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s-E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Translucidad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ligera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emite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sombras provenientes de su propio efecto y de otras iluminaciones además de garantizar el correcto fusionado de las distintas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luces.</a:t>
            </a:r>
          </a:p>
          <a:p>
            <a:pPr algn="just">
              <a:spcAft>
                <a:spcPts val="800"/>
              </a:spcAft>
            </a:pPr>
            <a:endParaRPr lang="es-E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s-ES" sz="2000" b="1" dirty="0">
                <a:latin typeface="Calibri" panose="020F0502020204030204" pitchFamily="34" charset="0"/>
              </a:rPr>
              <a:t>Partículas simuladas por </a:t>
            </a:r>
            <a:r>
              <a:rPr lang="es-ES" sz="2000" b="1" dirty="0" smtClean="0">
                <a:latin typeface="Calibri" panose="020F0502020204030204" pitchFamily="34" charset="0"/>
              </a:rPr>
              <a:t>GPU</a:t>
            </a:r>
            <a:r>
              <a:rPr lang="es-ES" sz="2000" dirty="0" smtClean="0">
                <a:latin typeface="Calibri" panose="020F0502020204030204" pitchFamily="34" charset="0"/>
              </a:rPr>
              <a:t>, permite </a:t>
            </a:r>
            <a:r>
              <a:rPr lang="es-ES" sz="2000" dirty="0">
                <a:latin typeface="Calibri" panose="020F0502020204030204" pitchFamily="34" charset="0"/>
              </a:rPr>
              <a:t>una simulación de cientos de miles de partículas comparadas con simplemente unas pocas miles de la simulación tradicional.</a:t>
            </a:r>
          </a:p>
          <a:p>
            <a:pPr algn="just">
              <a:spcAft>
                <a:spcPts val="800"/>
              </a:spcAft>
            </a:pPr>
            <a:endParaRPr lang="es-ES" sz="2000" dirty="0"/>
          </a:p>
        </p:txBody>
      </p:sp>
      <p:sp>
        <p:nvSpPr>
          <p:cNvPr id="6" name="Rectángulo 5"/>
          <p:cNvSpPr/>
          <p:nvPr/>
        </p:nvSpPr>
        <p:spPr>
          <a:xfrm>
            <a:off x="615948" y="5521682"/>
            <a:ext cx="7185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Efectos de </a:t>
            </a:r>
            <a:r>
              <a:rPr lang="es-E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PostProcesado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cuenta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varios efectos de post procesado que permiten a los diseñadores alterar el ambiente de la escena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018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materiales y </a:t>
            </a:r>
            <a:r>
              <a:rPr lang="es-ES" sz="4400" b="1" dirty="0" err="1" smtClean="0"/>
              <a:t>shaders</a:t>
            </a:r>
            <a:r>
              <a:rPr lang="es-ES" sz="4400" b="1" dirty="0" smtClean="0"/>
              <a:t>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4111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</a:t>
            </a:r>
            <a:r>
              <a:rPr lang="es-ES" sz="4400" b="1" dirty="0"/>
              <a:t>materiales y </a:t>
            </a:r>
            <a:r>
              <a:rPr lang="es-ES" sz="4400" b="1" dirty="0" err="1"/>
              <a:t>shaders</a:t>
            </a:r>
            <a:r>
              <a:rPr lang="es-ES" sz="4400" b="1" dirty="0"/>
              <a:t> </a:t>
            </a:r>
            <a:r>
              <a:rPr lang="es-ES" sz="4400" b="1" dirty="0" smtClean="0"/>
              <a:t>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367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animación 2D y 3D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274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Gráficos: </a:t>
            </a:r>
            <a:r>
              <a:rPr lang="es-ES" sz="4400" b="1" dirty="0"/>
              <a:t>animación 2D y 3D </a:t>
            </a:r>
            <a:r>
              <a:rPr lang="es-ES" sz="4400" b="1" dirty="0" smtClean="0"/>
              <a:t>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8524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Sonido: recursos propios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195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Sonido: recursos propios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006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Descripción </a:t>
            </a:r>
            <a:r>
              <a:rPr lang="es-ES" sz="4400" b="1" dirty="0" smtClean="0"/>
              <a:t>de </a:t>
            </a:r>
            <a:r>
              <a:rPr lang="es-ES" sz="4400" b="1" dirty="0" err="1" smtClean="0"/>
              <a:t>Unreal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Engine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913795" y="2050534"/>
            <a:ext cx="103537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Unity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Technologies fue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fundada en 2004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David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Helgason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(CEO), Nicholas Francis (CCO), y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Joachim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Ante (CTO) </a:t>
            </a:r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Está enfocado a </a:t>
            </a:r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desarrollos profesionales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aunque la última versión es accesible a cualquier desarrollador</a:t>
            </a:r>
            <a:endParaRPr lang="es-ES" sz="2000" b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Última versión </a:t>
            </a:r>
            <a:r>
              <a:rPr lang="es-ES" sz="2000" dirty="0" smtClean="0">
                <a:latin typeface="Calibri" panose="020F0502020204030204" pitchFamily="34" charset="0"/>
              </a:rPr>
              <a:t>es </a:t>
            </a:r>
            <a:r>
              <a:rPr lang="es-ES" sz="2000" dirty="0" err="1" smtClean="0">
                <a:latin typeface="Calibri" panose="020F0502020204030204" pitchFamily="34" charset="0"/>
              </a:rPr>
              <a:t>Unreal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 err="1" smtClean="0">
                <a:latin typeface="Calibri" panose="020F0502020204030204" pitchFamily="34" charset="0"/>
              </a:rPr>
              <a:t>Engine</a:t>
            </a:r>
            <a:r>
              <a:rPr lang="es-ES" sz="2000" dirty="0" smtClean="0">
                <a:latin typeface="Calibri" panose="020F0502020204030204" pitchFamily="34" charset="0"/>
              </a:rPr>
              <a:t> 4 lanzada en 2015</a:t>
            </a: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Escrito </a:t>
            </a:r>
            <a:r>
              <a:rPr lang="es-ES" sz="2000" dirty="0">
                <a:latin typeface="Calibri" panose="020F0502020204030204" pitchFamily="34" charset="0"/>
              </a:rPr>
              <a:t>íntegramente en C++ y  utiliza </a:t>
            </a:r>
            <a:r>
              <a:rPr lang="es-ES" sz="2000" dirty="0" err="1" smtClean="0">
                <a:latin typeface="Calibri" panose="020F0502020204030204" pitchFamily="34" charset="0"/>
              </a:rPr>
              <a:t>OpenGL</a:t>
            </a:r>
            <a:r>
              <a:rPr lang="es-ES" sz="2000" dirty="0" smtClean="0">
                <a:latin typeface="Calibri" panose="020F0502020204030204" pitchFamily="34" charset="0"/>
              </a:rPr>
              <a:t>, para Mac, </a:t>
            </a:r>
            <a:r>
              <a:rPr lang="es-ES" sz="2000" dirty="0">
                <a:latin typeface="Calibri" panose="020F0502020204030204" pitchFamily="34" charset="0"/>
              </a:rPr>
              <a:t>y </a:t>
            </a:r>
            <a:r>
              <a:rPr lang="es-ES" sz="2000" dirty="0" smtClean="0">
                <a:latin typeface="Calibri" panose="020F0502020204030204" pitchFamily="34" charset="0"/>
              </a:rPr>
              <a:t>DirectX9/10 para </a:t>
            </a:r>
            <a:r>
              <a:rPr lang="es-ES" sz="2000" dirty="0" err="1" smtClean="0">
                <a:latin typeface="Calibri" panose="020F0502020204030204" pitchFamily="34" charset="0"/>
              </a:rPr>
              <a:t>windows</a:t>
            </a:r>
            <a:endParaRPr lang="es-ES" sz="2000" dirty="0" smtClean="0">
              <a:latin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2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Sonido: programación del sonido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0532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Sonido: </a:t>
            </a:r>
            <a:r>
              <a:rPr lang="es-ES" sz="4400" b="1" dirty="0"/>
              <a:t>programación del sonido </a:t>
            </a:r>
            <a:r>
              <a:rPr lang="es-ES" sz="4400" b="1" dirty="0" smtClean="0"/>
              <a:t>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779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Recursos: formación externa para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642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Recursos: formación externa para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373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Recursos: multimedia externos para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864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Recursos: </a:t>
            </a:r>
            <a:r>
              <a:rPr lang="es-ES" sz="4400" b="1" dirty="0"/>
              <a:t>multimedia externos </a:t>
            </a:r>
            <a:r>
              <a:rPr lang="es-ES" sz="4400" b="1" dirty="0" smtClean="0"/>
              <a:t>para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4105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031" y="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Diseño: interfaz de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711731"/>
            <a:ext cx="8026400" cy="47987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287000" y="2472871"/>
            <a:ext cx="1714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Calibri" panose="020F0502020204030204" pitchFamily="34" charset="0"/>
              </a:rPr>
              <a:t>Permite </a:t>
            </a:r>
            <a:r>
              <a:rPr lang="es-ES" sz="2000" b="1" dirty="0">
                <a:latin typeface="Calibri" panose="020F0502020204030204" pitchFamily="34" charset="0"/>
              </a:rPr>
              <a:t>ver y editar todas las propiedades de objeto  que se haya seleccionado</a:t>
            </a:r>
            <a:r>
              <a:rPr lang="es-ES_tradnl" sz="2000" b="1" dirty="0" smtClean="0">
                <a:effectLst/>
                <a:latin typeface="Calibri" panose="020F0502020204030204" pitchFamily="34" charset="0"/>
              </a:rPr>
              <a:t> </a:t>
            </a:r>
            <a:endParaRPr lang="es-ES_tradnl" sz="2000" b="1" dirty="0">
              <a:latin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24169" y="4931576"/>
            <a:ext cx="3265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Biblioteca 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de </a:t>
            </a: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recursos 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disponibles para </a:t>
            </a: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utilizar 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en el proyecto, ordenados por </a:t>
            </a:r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categorías.</a:t>
            </a:r>
            <a:endParaRPr lang="es-ES_tradnl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2688315"/>
            <a:ext cx="2162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Calibri" panose="020F0502020204030204" pitchFamily="34" charset="0"/>
              </a:rPr>
              <a:t>Muestra </a:t>
            </a:r>
            <a:r>
              <a:rPr lang="es-ES" sz="2000" b="1" dirty="0">
                <a:latin typeface="Calibri" panose="020F0502020204030204" pitchFamily="34" charset="0"/>
              </a:rPr>
              <a:t>la forma en que todos los elementos de nuestro juego están relacionados entre </a:t>
            </a:r>
            <a:r>
              <a:rPr lang="es-ES" sz="2000" b="1" dirty="0" smtClean="0">
                <a:latin typeface="Calibri" panose="020F0502020204030204" pitchFamily="34" charset="0"/>
              </a:rPr>
              <a:t>sí</a:t>
            </a:r>
            <a:endParaRPr lang="es-ES_tradnl" sz="2000" b="1" dirty="0">
              <a:latin typeface="Calibri" panose="020F050202020403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5478" y="506728"/>
            <a:ext cx="2800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Calibri" panose="020F0502020204030204" pitchFamily="34" charset="0"/>
              </a:rPr>
              <a:t>Herramientas </a:t>
            </a:r>
            <a:r>
              <a:rPr lang="es-ES" sz="2000" b="1" dirty="0">
                <a:latin typeface="Calibri" panose="020F0502020204030204" pitchFamily="34" charset="0"/>
              </a:rPr>
              <a:t>más básicas para la manipulación de la escena</a:t>
            </a:r>
            <a:r>
              <a:rPr lang="es-ES_tradnl" sz="2000" b="1" dirty="0" smtClean="0">
                <a:effectLst/>
                <a:latin typeface="Calibri" panose="020F0502020204030204" pitchFamily="34" charset="0"/>
              </a:rPr>
              <a:t> </a:t>
            </a:r>
            <a:endParaRPr lang="es-ES_tradnl" sz="2000" b="1" dirty="0">
              <a:latin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24169" y="741281"/>
            <a:ext cx="273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Calibri" panose="020F0502020204030204" pitchFamily="34" charset="0"/>
              </a:rPr>
              <a:t>Accesos </a:t>
            </a:r>
            <a:r>
              <a:rPr lang="es-ES" sz="2000" b="1" dirty="0">
                <a:latin typeface="Calibri" panose="020F0502020204030204" pitchFamily="34" charset="0"/>
              </a:rPr>
              <a:t>a la nube y a la cuenta de usuario</a:t>
            </a:r>
            <a:r>
              <a:rPr lang="es-ES_tradnl" sz="2000" b="1" dirty="0" smtClean="0">
                <a:effectLst/>
                <a:latin typeface="Calibri" panose="020F0502020204030204" pitchFamily="34" charset="0"/>
              </a:rPr>
              <a:t> </a:t>
            </a:r>
            <a:endParaRPr lang="es-ES_tradnl" sz="2000" b="1" dirty="0">
              <a:latin typeface="Calibri" panose="020F0502020204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558337" y="774131"/>
            <a:ext cx="158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</a:rPr>
              <a:t> </a:t>
            </a:r>
            <a:r>
              <a:rPr lang="es-ES" sz="2000" b="1" dirty="0" smtClean="0">
                <a:latin typeface="Calibri" panose="020F0502020204030204" pitchFamily="34" charset="0"/>
              </a:rPr>
              <a:t>Visibilidad </a:t>
            </a:r>
            <a:r>
              <a:rPr lang="es-ES" sz="2000" b="1" dirty="0">
                <a:latin typeface="Calibri" panose="020F0502020204030204" pitchFamily="34" charset="0"/>
              </a:rPr>
              <a:t>de las capas</a:t>
            </a:r>
            <a:r>
              <a:rPr lang="es-ES_tradnl" sz="2000" b="1" dirty="0" smtClean="0">
                <a:effectLst/>
                <a:latin typeface="Calibri" panose="020F0502020204030204" pitchFamily="34" charset="0"/>
              </a:rPr>
              <a:t> </a:t>
            </a:r>
            <a:endParaRPr lang="es-ES_tradnl" sz="2000" b="1" dirty="0">
              <a:latin typeface="Calibri" panose="020F0502020204030204" pitchFamily="34" charset="0"/>
            </a:endParaRPr>
          </a:p>
        </p:txBody>
      </p:sp>
      <p:sp>
        <p:nvSpPr>
          <p:cNvPr id="14" name="Marco 13"/>
          <p:cNvSpPr/>
          <p:nvPr/>
        </p:nvSpPr>
        <p:spPr>
          <a:xfrm>
            <a:off x="3743325" y="1961310"/>
            <a:ext cx="771525" cy="40719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Marco 14"/>
          <p:cNvSpPr/>
          <p:nvPr/>
        </p:nvSpPr>
        <p:spPr>
          <a:xfrm>
            <a:off x="4514850" y="1961310"/>
            <a:ext cx="742950" cy="40719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Diseño: interfaz de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989390" y="1863043"/>
            <a:ext cx="10490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 de niveles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esta parte del entorno permite construir los niveles y vistas. </a:t>
            </a:r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pueden modificar la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colocación, la transformación y la edición de las propiedades de los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actores y niveles</a:t>
            </a:r>
          </a:p>
          <a:p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Definir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mundo a través de objetos geométricos ya sean luces, mallas o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personajes</a:t>
            </a:r>
          </a:p>
          <a:p>
            <a:endParaRPr lang="es-E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1" y="3776019"/>
            <a:ext cx="4445000" cy="280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ángulo 4"/>
          <p:cNvSpPr/>
          <p:nvPr/>
        </p:nvSpPr>
        <p:spPr>
          <a:xfrm>
            <a:off x="989390" y="40659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Crear carpetas y subcarpetas que permitan organizar el contenido del juego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695" y="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Diseño: recursos predefinidos de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32" y="3955951"/>
            <a:ext cx="3091815" cy="2632075"/>
          </a:xfrm>
          <a:prstGeom prst="rect">
            <a:avLst/>
          </a:prstGeom>
        </p:spPr>
      </p:pic>
      <p:pic>
        <p:nvPicPr>
          <p:cNvPr id="4" name="Imagen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82" y="1334989"/>
            <a:ext cx="4841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9917" y="1309038"/>
            <a:ext cx="5217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libri" panose="020F0502020204030204" pitchFamily="34" charset="0"/>
              </a:rPr>
              <a:t>El sistema de navegación le permite crear personajes que se pueden mover de forma inteligente en el mundo del juego.</a:t>
            </a:r>
            <a:r>
              <a:rPr lang="es-ES_tradnl" sz="2000" dirty="0" smtClean="0">
                <a:effectLst/>
                <a:latin typeface="Calibri" panose="020F0502020204030204" pitchFamily="34" charset="0"/>
              </a:rPr>
              <a:t> Contiene diversos elementos como obstáculos, que alteran la </a:t>
            </a:r>
            <a:r>
              <a:rPr lang="es-ES_tradnl" sz="2000" dirty="0" err="1" smtClean="0">
                <a:effectLst/>
                <a:latin typeface="Calibri" panose="020F0502020204030204" pitchFamily="34" charset="0"/>
              </a:rPr>
              <a:t>navegaci</a:t>
            </a:r>
            <a:r>
              <a:rPr lang="es-ES" sz="2000" dirty="0" err="1" smtClean="0">
                <a:effectLst/>
                <a:latin typeface="Calibri" panose="020F0502020204030204" pitchFamily="34" charset="0"/>
              </a:rPr>
              <a:t>ón</a:t>
            </a:r>
            <a:r>
              <a:rPr lang="es-ES" sz="2000" dirty="0" smtClean="0">
                <a:effectLst/>
                <a:latin typeface="Calibri" panose="020F0502020204030204" pitchFamily="34" charset="0"/>
              </a:rPr>
              <a:t>.</a:t>
            </a:r>
            <a:endParaRPr lang="es-ES_tradnl" sz="2000" dirty="0"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14582" y="4490353"/>
            <a:ext cx="4943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Calibri" panose="020F0502020204030204" pitchFamily="34" charset="0"/>
              </a:rPr>
              <a:t>Hay </a:t>
            </a:r>
            <a:r>
              <a:rPr lang="es-ES" sz="2000" dirty="0">
                <a:latin typeface="Calibri" panose="020F0502020204030204" pitchFamily="34" charset="0"/>
              </a:rPr>
              <a:t>una serie de tipos de objetos primitivos que pueden ser creados directamente dentro de </a:t>
            </a:r>
            <a:r>
              <a:rPr lang="es-ES" sz="2000" dirty="0" err="1">
                <a:latin typeface="Calibri" panose="020F0502020204030204" pitchFamily="34" charset="0"/>
              </a:rPr>
              <a:t>Unity</a:t>
            </a:r>
            <a:r>
              <a:rPr lang="es-ES" sz="2000" dirty="0">
                <a:latin typeface="Calibri" panose="020F0502020204030204" pitchFamily="34" charset="0"/>
              </a:rPr>
              <a:t>, por ejemplo cubos, esferas, cápsulas o cilindros.</a:t>
            </a:r>
            <a:endParaRPr lang="es-ES_tradnl" sz="2000" dirty="0">
              <a:latin typeface="Calibri" panose="020F0502020204030204" pitchFamily="34" charset="0"/>
            </a:endParaRPr>
          </a:p>
          <a:p>
            <a:endParaRPr lang="es-ES_tradn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Diseño: recursos predefinidos de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913794" y="1372329"/>
            <a:ext cx="7252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 de materiales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permite crear y editar los materiales que componen la escena del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videojuego, se definen como </a:t>
            </a:r>
            <a:r>
              <a:rPr lang="es-E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pueden aplicarse a los objetos y terrenos</a:t>
            </a:r>
            <a:endParaRPr lang="es-ES" sz="2000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6099" y="1508864"/>
            <a:ext cx="3470909" cy="247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ángulo 4"/>
          <p:cNvSpPr/>
          <p:nvPr/>
        </p:nvSpPr>
        <p:spPr>
          <a:xfrm>
            <a:off x="913794" y="2561272"/>
            <a:ext cx="7252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 </a:t>
            </a:r>
            <a:r>
              <a:rPr lang="es-E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Blueprint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es donde se puede trabajar y modificar planos especiales, estos se pueden utilizar para crear nuevos tipos de actores y eventos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913794" y="3750215"/>
            <a:ext cx="7252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 de comportamiento en árbol,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permite crear un script que programe la inteligencia artificial del videojuego mediante un sistema de nodos. </a:t>
            </a:r>
            <a:endParaRPr lang="es-ES" sz="2000" dirty="0"/>
          </a:p>
        </p:txBody>
      </p:sp>
      <p:sp>
        <p:nvSpPr>
          <p:cNvPr id="8" name="Rectángulo 7"/>
          <p:cNvSpPr/>
          <p:nvPr/>
        </p:nvSpPr>
        <p:spPr>
          <a:xfrm>
            <a:off x="913794" y="4939158"/>
            <a:ext cx="6795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Editor de persona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son las herramientas que permiten editar la animación de los </a:t>
            </a:r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personajes, con las vistas de esqueleto, malla, animación y gráfica.</a:t>
            </a:r>
            <a:endParaRPr lang="es-ES" sz="2000" dirty="0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8166099" y="4297613"/>
            <a:ext cx="369316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Características: multiplataforma en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661728" y="1579940"/>
            <a:ext cx="10807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</a:rPr>
              <a:t>Para dispositivos móviles:</a:t>
            </a:r>
            <a:r>
              <a:rPr lang="es-ES_tradnl" sz="2000" dirty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Android, iOS, Windows </a:t>
            </a:r>
            <a:r>
              <a:rPr lang="es-ES" sz="2000" dirty="0" err="1">
                <a:latin typeface="Calibri" panose="020F0502020204030204" pitchFamily="34" charset="0"/>
              </a:rPr>
              <a:t>Phone</a:t>
            </a:r>
            <a:r>
              <a:rPr lang="es-ES" sz="2000" dirty="0">
                <a:latin typeface="Calibri" panose="020F0502020204030204" pitchFamily="34" charset="0"/>
              </a:rPr>
              <a:t> y </a:t>
            </a:r>
            <a:r>
              <a:rPr lang="es-ES" sz="2000" dirty="0" err="1">
                <a:latin typeface="Calibri" panose="020F0502020204030204" pitchFamily="34" charset="0"/>
              </a:rPr>
              <a:t>Tizen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Para realidad virtual y realidad aumentada:</a:t>
            </a:r>
            <a:r>
              <a:rPr lang="es-ES_tradnl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Native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Oculos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Rift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Gear</a:t>
            </a:r>
            <a:r>
              <a:rPr lang="es-ES" sz="2000" dirty="0">
                <a:latin typeface="Calibri" panose="020F0502020204030204" pitchFamily="34" charset="0"/>
              </a:rPr>
              <a:t> VR and </a:t>
            </a:r>
            <a:endParaRPr lang="es-ES" sz="2000" dirty="0" smtClean="0">
              <a:latin typeface="Calibri" panose="020F0502020204030204" pitchFamily="34" charset="0"/>
            </a:endParaRPr>
          </a:p>
          <a:p>
            <a:r>
              <a:rPr lang="es-ES" sz="2000" dirty="0" err="1" smtClean="0">
                <a:latin typeface="Calibri" panose="020F0502020204030204" pitchFamily="34" charset="0"/>
              </a:rPr>
              <a:t>Playstation</a:t>
            </a:r>
            <a:r>
              <a:rPr lang="es-ES" sz="2000" dirty="0" smtClean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VR están. Próximamente lo estarán Microsoft </a:t>
            </a:r>
            <a:r>
              <a:rPr lang="es-ES" sz="2000" dirty="0" err="1">
                <a:latin typeface="Calibri" panose="020F0502020204030204" pitchFamily="34" charset="0"/>
              </a:rPr>
              <a:t>HoloLens</a:t>
            </a:r>
            <a:r>
              <a:rPr lang="es-ES" sz="2000" dirty="0">
                <a:latin typeface="Calibri" panose="020F0502020204030204" pitchFamily="34" charset="0"/>
              </a:rPr>
              <a:t> y </a:t>
            </a:r>
            <a:r>
              <a:rPr lang="es-ES" sz="2000" dirty="0" err="1">
                <a:latin typeface="Calibri" panose="020F0502020204030204" pitchFamily="34" charset="0"/>
              </a:rPr>
              <a:t>Sream</a:t>
            </a:r>
            <a:r>
              <a:rPr lang="es-ES" sz="2000" dirty="0">
                <a:latin typeface="Calibri" panose="020F0502020204030204" pitchFamily="34" charset="0"/>
              </a:rPr>
              <a:t> VR/Vive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Juegos de escritorio:</a:t>
            </a:r>
            <a:r>
              <a:rPr lang="es-ES_tradnl" sz="2000" dirty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Con un clic en plataformas PC, Mac y Linux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Juegos para consola: </a:t>
            </a:r>
            <a:r>
              <a:rPr lang="es-ES_tradnl" sz="2000" dirty="0">
                <a:latin typeface="Calibri" panose="020F0502020204030204" pitchFamily="34" charset="0"/>
              </a:rPr>
              <a:t>PS4, Xbox </a:t>
            </a:r>
            <a:r>
              <a:rPr lang="es-ES_tradnl" sz="2000" dirty="0" err="1">
                <a:latin typeface="Calibri" panose="020F0502020204030204" pitchFamily="34" charset="0"/>
              </a:rPr>
              <a:t>One</a:t>
            </a:r>
            <a:r>
              <a:rPr lang="es-ES_tradnl" sz="2000" dirty="0">
                <a:latin typeface="Calibri" panose="020F0502020204030204" pitchFamily="34" charset="0"/>
              </a:rPr>
              <a:t>, PlayStation Mobile, PlayStation Vita y Wii U de forma gratuita</a:t>
            </a:r>
            <a:r>
              <a:rPr lang="es-ES_tradnl" sz="20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Para web:</a:t>
            </a:r>
            <a:r>
              <a:rPr lang="es-ES_tradnl" sz="2000" dirty="0">
                <a:latin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</a:rPr>
              <a:t>Plug-in web gratuito</a:t>
            </a:r>
            <a:r>
              <a:rPr lang="es-ES" sz="2000" dirty="0" smtClean="0">
                <a:latin typeface="Calibri" panose="020F0502020204030204" pitchFamily="34" charset="0"/>
              </a:rPr>
              <a:t>.</a:t>
            </a:r>
          </a:p>
          <a:p>
            <a:endParaRPr lang="es-ES_tradnl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Para Smart </a:t>
            </a:r>
            <a:r>
              <a:rPr lang="es-ES" sz="2000" dirty="0" err="1">
                <a:latin typeface="Calibri" panose="020F0502020204030204" pitchFamily="34" charset="0"/>
              </a:rPr>
              <a:t>Tvs</a:t>
            </a:r>
            <a:r>
              <a:rPr lang="es-ES" sz="2000" dirty="0">
                <a:latin typeface="Calibri" panose="020F0502020204030204" pitchFamily="34" charset="0"/>
              </a:rPr>
              <a:t>: </a:t>
            </a:r>
            <a:r>
              <a:rPr lang="es-ES" sz="2000" dirty="0" err="1">
                <a:latin typeface="Calibri" panose="020F0502020204030204" pitchFamily="34" charset="0"/>
              </a:rPr>
              <a:t>tvOS</a:t>
            </a:r>
            <a:r>
              <a:rPr lang="es-ES" sz="2000" dirty="0">
                <a:latin typeface="Calibri" panose="020F0502020204030204" pitchFamily="34" charset="0"/>
              </a:rPr>
              <a:t> , Android Tv y Samsung Smart Tv.</a:t>
            </a:r>
            <a:endParaRPr lang="es-ES_tradn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1267557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Características: multiplataforma en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4" name="Rectángulo 3"/>
          <p:cNvSpPr/>
          <p:nvPr/>
        </p:nvSpPr>
        <p:spPr>
          <a:xfrm>
            <a:off x="706178" y="1864700"/>
            <a:ext cx="1071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alibri" panose="020F0502020204030204" pitchFamily="34" charset="0"/>
              </a:rPr>
              <a:t>Preparado </a:t>
            </a:r>
            <a:r>
              <a:rPr lang="es-ES" sz="2000" dirty="0">
                <a:latin typeface="Calibri" panose="020F0502020204030204" pitchFamily="34" charset="0"/>
              </a:rPr>
              <a:t>para cualquier plataforma actual de videojuegos. </a:t>
            </a:r>
            <a:r>
              <a:rPr lang="es-ES" sz="2000" dirty="0" smtClean="0">
                <a:latin typeface="Calibri" panose="020F0502020204030204" pitchFamily="34" charset="0"/>
              </a:rPr>
              <a:t>Se </a:t>
            </a:r>
            <a:r>
              <a:rPr lang="es-ES" sz="2000" dirty="0">
                <a:latin typeface="Calibri" panose="020F0502020204030204" pitchFamily="34" charset="0"/>
              </a:rPr>
              <a:t>puede desarrollar desde pc tanto en Windows como en </a:t>
            </a:r>
            <a:r>
              <a:rPr lang="es-ES" sz="2000" dirty="0" smtClean="0">
                <a:latin typeface="Calibri" panose="020F0502020204030204" pitchFamily="34" charset="0"/>
              </a:rPr>
              <a:t>Mac.</a:t>
            </a: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Los juegos pueden generarse, </a:t>
            </a:r>
            <a:r>
              <a:rPr lang="es-ES" sz="2000" dirty="0">
                <a:latin typeface="Calibri" panose="020F0502020204030204" pitchFamily="34" charset="0"/>
              </a:rPr>
              <a:t>utilizando el mismo código, en iOS, OS X, </a:t>
            </a:r>
            <a:r>
              <a:rPr lang="es-ES" sz="2000" dirty="0" err="1">
                <a:latin typeface="Calibri" panose="020F0502020204030204" pitchFamily="34" charset="0"/>
              </a:rPr>
              <a:t>Playstation</a:t>
            </a:r>
            <a:r>
              <a:rPr lang="es-ES" sz="2000" dirty="0">
                <a:latin typeface="Calibri" panose="020F0502020204030204" pitchFamily="34" charset="0"/>
              </a:rPr>
              <a:t> 4, Xbox </a:t>
            </a:r>
            <a:r>
              <a:rPr lang="es-ES" sz="2000" dirty="0" err="1">
                <a:latin typeface="Calibri" panose="020F0502020204030204" pitchFamily="34" charset="0"/>
              </a:rPr>
              <a:t>One</a:t>
            </a:r>
            <a:r>
              <a:rPr lang="es-ES" sz="2000" dirty="0">
                <a:latin typeface="Calibri" panose="020F0502020204030204" pitchFamily="34" charset="0"/>
              </a:rPr>
              <a:t>, Linux, Android y HTML5. </a:t>
            </a:r>
            <a:endParaRPr lang="es-ES" sz="2000" dirty="0" smtClean="0">
              <a:latin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</a:rPr>
              <a:t>El sistema de </a:t>
            </a:r>
            <a:r>
              <a:rPr lang="es-ES" sz="2000" dirty="0" err="1">
                <a:latin typeface="Calibri" panose="020F0502020204030204" pitchFamily="34" charset="0"/>
              </a:rPr>
              <a:t>blueprints</a:t>
            </a:r>
            <a:r>
              <a:rPr lang="es-ES" sz="2000" dirty="0">
                <a:latin typeface="Calibri" panose="020F0502020204030204" pitchFamily="34" charset="0"/>
              </a:rPr>
              <a:t> es capaz de detectar sobre que dispositivos se está desarrollando el juego y adaptar los </a:t>
            </a:r>
            <a:r>
              <a:rPr lang="es-ES" sz="2000" dirty="0" smtClean="0">
                <a:latin typeface="Calibri" panose="020F0502020204030204" pitchFamily="34" charset="0"/>
              </a:rPr>
              <a:t>controles.</a:t>
            </a:r>
          </a:p>
          <a:p>
            <a:endParaRPr lang="es-ES" sz="2000" dirty="0">
              <a:latin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</a:rPr>
              <a:t>Destaca que para desarrollos iOS </a:t>
            </a:r>
            <a:r>
              <a:rPr lang="es-ES" sz="2000" dirty="0">
                <a:latin typeface="Calibri" panose="020F0502020204030204" pitchFamily="34" charset="0"/>
              </a:rPr>
              <a:t>soporta las nuevas librerías gráficas </a:t>
            </a:r>
            <a:r>
              <a:rPr lang="es-ES" sz="2000" dirty="0" smtClean="0">
                <a:latin typeface="Calibri" panose="020F0502020204030204" pitchFamily="34" charset="0"/>
              </a:rPr>
              <a:t>para los dispositivos </a:t>
            </a:r>
            <a:r>
              <a:rPr lang="es-ES" sz="2000" dirty="0">
                <a:latin typeface="Calibri" panose="020F0502020204030204" pitchFamily="34" charset="0"/>
              </a:rPr>
              <a:t>con pantalla </a:t>
            </a:r>
            <a:r>
              <a:rPr lang="es-ES" sz="2000" dirty="0" smtClean="0">
                <a:latin typeface="Calibri" panose="020F0502020204030204" pitchFamily="34" charset="0"/>
              </a:rPr>
              <a:t>retina.</a:t>
            </a: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266</TotalTime>
  <Words>2010</Words>
  <Application>Microsoft Office PowerPoint</Application>
  <PresentationFormat>Panorámica</PresentationFormat>
  <Paragraphs>175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Calisto MT</vt:lpstr>
      <vt:lpstr>Times New Roman</vt:lpstr>
      <vt:lpstr>Trebuchet MS</vt:lpstr>
      <vt:lpstr>Wingdings 2</vt:lpstr>
      <vt:lpstr>Pizarra</vt:lpstr>
      <vt:lpstr>TG2 - Motores de videojuegos -</vt:lpstr>
      <vt:lpstr>Descripción de Unity</vt:lpstr>
      <vt:lpstr>Descripción de Unreal Engine</vt:lpstr>
      <vt:lpstr>Diseño: interfaz de Unity</vt:lpstr>
      <vt:lpstr>Diseño: interfaz de Unreal</vt:lpstr>
      <vt:lpstr>Diseño: recursos predefinidos de Unity</vt:lpstr>
      <vt:lpstr>Diseño: recursos predefinidos de Unreal</vt:lpstr>
      <vt:lpstr>Características: multiplataforma en Unity</vt:lpstr>
      <vt:lpstr>Características: multiplataforma en Unreal</vt:lpstr>
      <vt:lpstr>Características: licencia en Unity</vt:lpstr>
      <vt:lpstr>Características: licencia en Unreal</vt:lpstr>
      <vt:lpstr>Rendimiento: optimización en Unity</vt:lpstr>
      <vt:lpstr>Rendimiento: optimización en Unreal</vt:lpstr>
      <vt:lpstr>Utilidad: compatibilidad en Unity</vt:lpstr>
      <vt:lpstr>Utilidad: compatibilidad en Unreal</vt:lpstr>
      <vt:lpstr>Utilidad: servicios en Unity</vt:lpstr>
      <vt:lpstr>Utilidad: servicios en Unreal</vt:lpstr>
      <vt:lpstr>Programación: lenguaje en Unity</vt:lpstr>
      <vt:lpstr>Programación: lenguaje en Unreal</vt:lpstr>
      <vt:lpstr>Programación: API en Unity</vt:lpstr>
      <vt:lpstr>Programación: API en Unreal</vt:lpstr>
      <vt:lpstr>Gráficos: renderizado en Unity</vt:lpstr>
      <vt:lpstr>Gráficos: renderizado en Unreal</vt:lpstr>
      <vt:lpstr>Gráficos: materiales y shaders en Unity</vt:lpstr>
      <vt:lpstr>Gráficos: materiales y shaders en Unreal</vt:lpstr>
      <vt:lpstr>Gráficos: animación 2D y 3D en Unity</vt:lpstr>
      <vt:lpstr>Gráficos: animación 2D y 3D en Unreal</vt:lpstr>
      <vt:lpstr>Sonido: recursos propios en Unity</vt:lpstr>
      <vt:lpstr>Sonido: recursos propios en Unreal</vt:lpstr>
      <vt:lpstr>Sonido: programación del sonido en Unity</vt:lpstr>
      <vt:lpstr>Sonido: programación del sonido en Unreal</vt:lpstr>
      <vt:lpstr>Recursos: formación externa para Unity</vt:lpstr>
      <vt:lpstr>Recursos: formación externa para Unreal</vt:lpstr>
      <vt:lpstr>Recursos: multimedia externos para Unity</vt:lpstr>
      <vt:lpstr>Recursos: multimedia externos para Unreal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Motores de videojuegos -</dc:title>
  <dc:creator>Laia Pomar Cortés</dc:creator>
  <cp:lastModifiedBy>Laia Pomar Cortés</cp:lastModifiedBy>
  <cp:revision>23</cp:revision>
  <dcterms:created xsi:type="dcterms:W3CDTF">2016-03-13T17:20:07Z</dcterms:created>
  <dcterms:modified xsi:type="dcterms:W3CDTF">2016-04-11T20:18:36Z</dcterms:modified>
</cp:coreProperties>
</file>