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DD63FDE-A18C-4C95-B288-7CA6DE1F5B0F}"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00D66-51F4-4671-90E3-7A786243C0ED}" type="slidenum">
              <a:rPr lang="en-US" smtClean="0"/>
              <a:t>‹#›</a:t>
            </a:fld>
            <a:endParaRPr lang="en-US"/>
          </a:p>
        </p:txBody>
      </p:sp>
    </p:spTree>
    <p:extLst>
      <p:ext uri="{BB962C8B-B14F-4D97-AF65-F5344CB8AC3E}">
        <p14:creationId xmlns:p14="http://schemas.microsoft.com/office/powerpoint/2010/main" val="3063982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63FDE-A18C-4C95-B288-7CA6DE1F5B0F}"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00D66-51F4-4671-90E3-7A786243C0ED}" type="slidenum">
              <a:rPr lang="en-US" smtClean="0"/>
              <a:t>‹#›</a:t>
            </a:fld>
            <a:endParaRPr lang="en-US"/>
          </a:p>
        </p:txBody>
      </p:sp>
    </p:spTree>
    <p:extLst>
      <p:ext uri="{BB962C8B-B14F-4D97-AF65-F5344CB8AC3E}">
        <p14:creationId xmlns:p14="http://schemas.microsoft.com/office/powerpoint/2010/main" val="2460336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63FDE-A18C-4C95-B288-7CA6DE1F5B0F}"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00D66-51F4-4671-90E3-7A786243C0ED}" type="slidenum">
              <a:rPr lang="en-US" smtClean="0"/>
              <a:t>‹#›</a:t>
            </a:fld>
            <a:endParaRPr lang="en-US"/>
          </a:p>
        </p:txBody>
      </p:sp>
    </p:spTree>
    <p:extLst>
      <p:ext uri="{BB962C8B-B14F-4D97-AF65-F5344CB8AC3E}">
        <p14:creationId xmlns:p14="http://schemas.microsoft.com/office/powerpoint/2010/main" val="283696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D63FDE-A18C-4C95-B288-7CA6DE1F5B0F}"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00D66-51F4-4671-90E3-7A786243C0ED}" type="slidenum">
              <a:rPr lang="en-US" smtClean="0"/>
              <a:t>‹#›</a:t>
            </a:fld>
            <a:endParaRPr lang="en-US"/>
          </a:p>
        </p:txBody>
      </p:sp>
    </p:spTree>
    <p:extLst>
      <p:ext uri="{BB962C8B-B14F-4D97-AF65-F5344CB8AC3E}">
        <p14:creationId xmlns:p14="http://schemas.microsoft.com/office/powerpoint/2010/main" val="522325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DD63FDE-A18C-4C95-B288-7CA6DE1F5B0F}" type="datetimeFigureOut">
              <a:rPr lang="en-US" smtClean="0"/>
              <a:t>7/5/2024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F00D66-51F4-4671-90E3-7A786243C0ED}" type="slidenum">
              <a:rPr lang="en-US" smtClean="0"/>
              <a:t>‹#›</a:t>
            </a:fld>
            <a:endParaRPr lang="en-US"/>
          </a:p>
        </p:txBody>
      </p:sp>
    </p:spTree>
    <p:extLst>
      <p:ext uri="{BB962C8B-B14F-4D97-AF65-F5344CB8AC3E}">
        <p14:creationId xmlns:p14="http://schemas.microsoft.com/office/powerpoint/2010/main" val="2271370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DD63FDE-A18C-4C95-B288-7CA6DE1F5B0F}"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00D66-51F4-4671-90E3-7A786243C0ED}" type="slidenum">
              <a:rPr lang="en-US" smtClean="0"/>
              <a:t>‹#›</a:t>
            </a:fld>
            <a:endParaRPr lang="en-US"/>
          </a:p>
        </p:txBody>
      </p:sp>
    </p:spTree>
    <p:extLst>
      <p:ext uri="{BB962C8B-B14F-4D97-AF65-F5344CB8AC3E}">
        <p14:creationId xmlns:p14="http://schemas.microsoft.com/office/powerpoint/2010/main" val="687099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DD63FDE-A18C-4C95-B288-7CA6DE1F5B0F}" type="datetimeFigureOut">
              <a:rPr lang="en-US" smtClean="0"/>
              <a:t>7/5/2024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F00D66-51F4-4671-90E3-7A786243C0ED}" type="slidenum">
              <a:rPr lang="en-US" smtClean="0"/>
              <a:t>‹#›</a:t>
            </a:fld>
            <a:endParaRPr lang="en-US"/>
          </a:p>
        </p:txBody>
      </p:sp>
    </p:spTree>
    <p:extLst>
      <p:ext uri="{BB962C8B-B14F-4D97-AF65-F5344CB8AC3E}">
        <p14:creationId xmlns:p14="http://schemas.microsoft.com/office/powerpoint/2010/main" val="42726399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DD63FDE-A18C-4C95-B288-7CA6DE1F5B0F}" type="datetimeFigureOut">
              <a:rPr lang="en-US" smtClean="0"/>
              <a:t>7/5/2024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F00D66-51F4-4671-90E3-7A786243C0ED}" type="slidenum">
              <a:rPr lang="en-US" smtClean="0"/>
              <a:t>‹#›</a:t>
            </a:fld>
            <a:endParaRPr lang="en-US"/>
          </a:p>
        </p:txBody>
      </p:sp>
    </p:spTree>
    <p:extLst>
      <p:ext uri="{BB962C8B-B14F-4D97-AF65-F5344CB8AC3E}">
        <p14:creationId xmlns:p14="http://schemas.microsoft.com/office/powerpoint/2010/main" val="3527231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63FDE-A18C-4C95-B288-7CA6DE1F5B0F}" type="datetimeFigureOut">
              <a:rPr lang="en-US" smtClean="0"/>
              <a:t>7/5/2024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F00D66-51F4-4671-90E3-7A786243C0ED}" type="slidenum">
              <a:rPr lang="en-US" smtClean="0"/>
              <a:t>‹#›</a:t>
            </a:fld>
            <a:endParaRPr lang="en-US"/>
          </a:p>
        </p:txBody>
      </p:sp>
    </p:spTree>
    <p:extLst>
      <p:ext uri="{BB962C8B-B14F-4D97-AF65-F5344CB8AC3E}">
        <p14:creationId xmlns:p14="http://schemas.microsoft.com/office/powerpoint/2010/main" val="2033407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63FDE-A18C-4C95-B288-7CA6DE1F5B0F}"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00D66-51F4-4671-90E3-7A786243C0ED}" type="slidenum">
              <a:rPr lang="en-US" smtClean="0"/>
              <a:t>‹#›</a:t>
            </a:fld>
            <a:endParaRPr lang="en-US"/>
          </a:p>
        </p:txBody>
      </p:sp>
    </p:spTree>
    <p:extLst>
      <p:ext uri="{BB962C8B-B14F-4D97-AF65-F5344CB8AC3E}">
        <p14:creationId xmlns:p14="http://schemas.microsoft.com/office/powerpoint/2010/main" val="3487218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DD63FDE-A18C-4C95-B288-7CA6DE1F5B0F}" type="datetimeFigureOut">
              <a:rPr lang="en-US" smtClean="0"/>
              <a:t>7/5/2024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00D66-51F4-4671-90E3-7A786243C0ED}" type="slidenum">
              <a:rPr lang="en-US" smtClean="0"/>
              <a:t>‹#›</a:t>
            </a:fld>
            <a:endParaRPr lang="en-US"/>
          </a:p>
        </p:txBody>
      </p:sp>
    </p:spTree>
    <p:extLst>
      <p:ext uri="{BB962C8B-B14F-4D97-AF65-F5344CB8AC3E}">
        <p14:creationId xmlns:p14="http://schemas.microsoft.com/office/powerpoint/2010/main" val="3014984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D63FDE-A18C-4C95-B288-7CA6DE1F5B0F}" type="datetimeFigureOut">
              <a:rPr lang="en-US" smtClean="0"/>
              <a:t>7/5/2024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00D66-51F4-4671-90E3-7A786243C0ED}" type="slidenum">
              <a:rPr lang="en-US" smtClean="0"/>
              <a:t>‹#›</a:t>
            </a:fld>
            <a:endParaRPr lang="en-US"/>
          </a:p>
        </p:txBody>
      </p:sp>
    </p:spTree>
    <p:extLst>
      <p:ext uri="{BB962C8B-B14F-4D97-AF65-F5344CB8AC3E}">
        <p14:creationId xmlns:p14="http://schemas.microsoft.com/office/powerpoint/2010/main" val="4397566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447800"/>
            <a:ext cx="7772400" cy="1470025"/>
          </a:xfrm>
        </p:spPr>
        <p:txBody>
          <a:bodyPr>
            <a:normAutofit fontScale="90000"/>
          </a:bodyPr>
          <a:lstStyle/>
          <a:p>
            <a:r>
              <a:rPr lang="en-US" b="1" dirty="0"/>
              <a:t>Title:</a:t>
            </a:r>
            <a:r>
              <a:rPr lang="en-US" dirty="0"/>
              <a:t> Phishing Awareness </a:t>
            </a:r>
            <a:r>
              <a:rPr lang="en-US" dirty="0" smtClean="0"/>
              <a:t>Training</a:t>
            </a:r>
            <a:br>
              <a:rPr lang="en-US" dirty="0" smtClean="0"/>
            </a:br>
            <a:r>
              <a:rPr lang="en-US" dirty="0"/>
              <a:t/>
            </a:r>
            <a:br>
              <a:rPr lang="en-US" dirty="0"/>
            </a:br>
            <a:r>
              <a:rPr lang="en-US" b="1" dirty="0"/>
              <a:t>Subtitle:</a:t>
            </a:r>
            <a:r>
              <a:rPr lang="en-US" dirty="0"/>
              <a:t> How to Recognize and Avoid Phishing Attacks</a:t>
            </a:r>
            <a:br>
              <a:rPr lang="en-US" dirty="0"/>
            </a:br>
            <a:endParaRPr lang="en-US" dirty="0"/>
          </a:p>
        </p:txBody>
      </p:sp>
      <p:sp>
        <p:nvSpPr>
          <p:cNvPr id="3" name="Subtitle 2"/>
          <p:cNvSpPr>
            <a:spLocks noGrp="1"/>
          </p:cNvSpPr>
          <p:nvPr>
            <p:ph type="subTitle" idx="1"/>
          </p:nvPr>
        </p:nvSpPr>
        <p:spPr>
          <a:xfrm>
            <a:off x="5105400" y="5638800"/>
            <a:ext cx="3581400" cy="1752600"/>
          </a:xfrm>
        </p:spPr>
        <p:txBody>
          <a:bodyPr/>
          <a:lstStyle/>
          <a:p>
            <a:pPr lvl="0" algn="r"/>
            <a:r>
              <a:rPr lang="en-US" b="1" dirty="0"/>
              <a:t>Presented by:</a:t>
            </a:r>
            <a:r>
              <a:rPr lang="en-US" dirty="0"/>
              <a:t> </a:t>
            </a:r>
            <a:r>
              <a:rPr lang="en-US" dirty="0" smtClean="0"/>
              <a:t>Laiba</a:t>
            </a:r>
            <a:endParaRPr lang="en-US" dirty="0"/>
          </a:p>
          <a:p>
            <a:endParaRPr lang="en-US" dirty="0"/>
          </a:p>
        </p:txBody>
      </p:sp>
      <p:sp>
        <p:nvSpPr>
          <p:cNvPr id="4" name="AutoShape 2" descr="data breaches due to phishing attacks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3259281"/>
            <a:ext cx="40576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09244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Recognizing Phishing Emails</a:t>
            </a:r>
            <a:endParaRPr lang="en-US" dirty="0"/>
          </a:p>
        </p:txBody>
      </p:sp>
      <p:sp>
        <p:nvSpPr>
          <p:cNvPr id="3" name="Content Placeholder 2"/>
          <p:cNvSpPr>
            <a:spLocks noGrp="1"/>
          </p:cNvSpPr>
          <p:nvPr>
            <p:ph idx="1"/>
          </p:nvPr>
        </p:nvSpPr>
        <p:spPr>
          <a:xfrm>
            <a:off x="533400" y="1295400"/>
            <a:ext cx="8229600" cy="5181600"/>
          </a:xfrm>
        </p:spPr>
        <p:txBody>
          <a:bodyPr>
            <a:normAutofit fontScale="85000" lnSpcReduction="20000"/>
          </a:bodyPr>
          <a:lstStyle/>
          <a:p>
            <a:pPr lvl="0"/>
            <a:r>
              <a:rPr lang="en-US" b="1" dirty="0"/>
              <a:t>Red Flags:</a:t>
            </a:r>
            <a:endParaRPr lang="en-US" sz="2800" dirty="0"/>
          </a:p>
          <a:p>
            <a:pPr lvl="1"/>
            <a:r>
              <a:rPr lang="en-US" b="1" dirty="0"/>
              <a:t>Unusual Sender Address:</a:t>
            </a:r>
            <a:r>
              <a:rPr lang="en-US" dirty="0"/>
              <a:t> Check the sender’s email address for inconsistencies.</a:t>
            </a:r>
            <a:endParaRPr lang="en-US" sz="2400" dirty="0"/>
          </a:p>
          <a:p>
            <a:pPr lvl="1"/>
            <a:r>
              <a:rPr lang="en-US" b="1" dirty="0"/>
              <a:t>Generic Greetings:</a:t>
            </a:r>
            <a:r>
              <a:rPr lang="en-US" dirty="0"/>
              <a:t> Phrases like “Dear Customer” instead of your name.</a:t>
            </a:r>
            <a:endParaRPr lang="en-US" sz="2400" dirty="0"/>
          </a:p>
          <a:p>
            <a:pPr lvl="1"/>
            <a:r>
              <a:rPr lang="en-US" b="1" dirty="0"/>
              <a:t>Urgent or Threatening Language:</a:t>
            </a:r>
            <a:r>
              <a:rPr lang="en-US" dirty="0"/>
              <a:t> Phrases like “Immediate action required.”</a:t>
            </a:r>
            <a:endParaRPr lang="en-US" sz="2400" dirty="0"/>
          </a:p>
          <a:p>
            <a:pPr lvl="1"/>
            <a:r>
              <a:rPr lang="en-US" b="1" dirty="0"/>
              <a:t>Suspicious Attachments or Links:</a:t>
            </a:r>
            <a:r>
              <a:rPr lang="en-US" dirty="0"/>
              <a:t> Hover over links to check the URL; be wary of unexpected attachments.</a:t>
            </a:r>
            <a:endParaRPr lang="en-US" sz="2400" dirty="0"/>
          </a:p>
          <a:p>
            <a:pPr lvl="1"/>
            <a:r>
              <a:rPr lang="en-US" b="1" dirty="0"/>
              <a:t>Poor Grammar and Spelling:</a:t>
            </a:r>
            <a:r>
              <a:rPr lang="en-US" dirty="0"/>
              <a:t> Many phishing emails contain grammatical errors and typos.</a:t>
            </a:r>
            <a:endParaRPr lang="en-US" sz="2400" dirty="0"/>
          </a:p>
          <a:p>
            <a:pPr lvl="0"/>
            <a:r>
              <a:rPr lang="en-US" b="1" dirty="0"/>
              <a:t>Examples:</a:t>
            </a:r>
            <a:endParaRPr lang="en-US" sz="2800" dirty="0"/>
          </a:p>
          <a:p>
            <a:pPr lvl="1"/>
            <a:r>
              <a:rPr lang="en-US" dirty="0"/>
              <a:t>Show screenshots of actual phishing emails with highlighted red flags.</a:t>
            </a:r>
            <a:endParaRPr lang="en-US" sz="2400" dirty="0"/>
          </a:p>
          <a:p>
            <a:pPr lvl="1"/>
            <a:r>
              <a:rPr lang="en-US" dirty="0"/>
              <a:t>Explain why these elements are suspicious.</a:t>
            </a:r>
            <a:endParaRPr lang="en-US" sz="2400" dirty="0"/>
          </a:p>
          <a:p>
            <a:endParaRPr lang="en-US" dirty="0"/>
          </a:p>
        </p:txBody>
      </p:sp>
    </p:spTree>
    <p:extLst>
      <p:ext uri="{BB962C8B-B14F-4D97-AF65-F5344CB8AC3E}">
        <p14:creationId xmlns:p14="http://schemas.microsoft.com/office/powerpoint/2010/main" val="440797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0773" b="8859"/>
          <a:stretch/>
        </p:blipFill>
        <p:spPr bwMode="auto">
          <a:xfrm>
            <a:off x="457200" y="533400"/>
            <a:ext cx="8229600" cy="579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96799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Recognizing Social Engineering Tactics</a:t>
            </a:r>
            <a:endParaRPr lang="en-US" dirty="0"/>
          </a:p>
        </p:txBody>
      </p:sp>
      <p:sp>
        <p:nvSpPr>
          <p:cNvPr id="3" name="Content Placeholder 2"/>
          <p:cNvSpPr>
            <a:spLocks noGrp="1"/>
          </p:cNvSpPr>
          <p:nvPr>
            <p:ph idx="1"/>
          </p:nvPr>
        </p:nvSpPr>
        <p:spPr>
          <a:xfrm>
            <a:off x="457200" y="1371600"/>
            <a:ext cx="8229600" cy="5105400"/>
          </a:xfrm>
        </p:spPr>
        <p:txBody>
          <a:bodyPr>
            <a:normAutofit fontScale="85000" lnSpcReduction="10000"/>
          </a:bodyPr>
          <a:lstStyle/>
          <a:p>
            <a:pPr lvl="0"/>
            <a:r>
              <a:rPr lang="en-US" b="1" dirty="0"/>
              <a:t>Techniques:</a:t>
            </a:r>
            <a:endParaRPr lang="en-US" sz="2800" dirty="0"/>
          </a:p>
          <a:p>
            <a:pPr lvl="1"/>
            <a:r>
              <a:rPr lang="en-US" b="1" dirty="0"/>
              <a:t>Impersonation:</a:t>
            </a:r>
            <a:r>
              <a:rPr lang="en-US" dirty="0"/>
              <a:t> Pretending to be someone trustworthy or authoritative.</a:t>
            </a:r>
            <a:endParaRPr lang="en-US" sz="2400" dirty="0"/>
          </a:p>
          <a:p>
            <a:pPr lvl="1"/>
            <a:r>
              <a:rPr lang="en-US" b="1" dirty="0"/>
              <a:t>Pretexting:</a:t>
            </a:r>
            <a:r>
              <a:rPr lang="en-US" dirty="0"/>
              <a:t> Creating a fabricated scenario to obtain information.</a:t>
            </a:r>
            <a:endParaRPr lang="en-US" sz="2400" dirty="0"/>
          </a:p>
          <a:p>
            <a:pPr lvl="1"/>
            <a:r>
              <a:rPr lang="en-US" b="1" dirty="0"/>
              <a:t>Baiting:</a:t>
            </a:r>
            <a:r>
              <a:rPr lang="en-US" dirty="0"/>
              <a:t> Enticing targets with something appealing to get information.</a:t>
            </a:r>
            <a:endParaRPr lang="en-US" sz="2400" dirty="0"/>
          </a:p>
          <a:p>
            <a:pPr lvl="1"/>
            <a:r>
              <a:rPr lang="en-US" b="1" dirty="0"/>
              <a:t>Tailgating:</a:t>
            </a:r>
            <a:r>
              <a:rPr lang="en-US" dirty="0"/>
              <a:t> Following someone into a restricted area without authorization.</a:t>
            </a:r>
            <a:endParaRPr lang="en-US" sz="2400" dirty="0"/>
          </a:p>
          <a:p>
            <a:pPr lvl="0"/>
            <a:r>
              <a:rPr lang="en-US" b="1" dirty="0"/>
              <a:t>Examples:</a:t>
            </a:r>
            <a:endParaRPr lang="en-US" sz="2800" dirty="0"/>
          </a:p>
          <a:p>
            <a:pPr lvl="1"/>
            <a:r>
              <a:rPr lang="en-US" dirty="0"/>
              <a:t>Share stories or case studies of social engineering attempts.</a:t>
            </a:r>
            <a:endParaRPr lang="en-US" sz="2400" dirty="0"/>
          </a:p>
          <a:p>
            <a:pPr lvl="1"/>
            <a:r>
              <a:rPr lang="en-US" dirty="0"/>
              <a:t>Discuss how these tactics manipulate human psychology.</a:t>
            </a:r>
            <a:endParaRPr lang="en-US" sz="2400" dirty="0"/>
          </a:p>
          <a:p>
            <a:endParaRPr lang="en-US" dirty="0"/>
          </a:p>
        </p:txBody>
      </p:sp>
    </p:spTree>
    <p:extLst>
      <p:ext uri="{BB962C8B-B14F-4D97-AF65-F5344CB8AC3E}">
        <p14:creationId xmlns:p14="http://schemas.microsoft.com/office/powerpoint/2010/main" val="3219266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28600"/>
            <a:ext cx="8153400"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8122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Strategies to Avoid Phishing</a:t>
            </a:r>
            <a:endParaRPr lang="en-US" dirty="0"/>
          </a:p>
        </p:txBody>
      </p:sp>
      <p:sp>
        <p:nvSpPr>
          <p:cNvPr id="3" name="Content Placeholder 2"/>
          <p:cNvSpPr>
            <a:spLocks noGrp="1"/>
          </p:cNvSpPr>
          <p:nvPr>
            <p:ph idx="1"/>
          </p:nvPr>
        </p:nvSpPr>
        <p:spPr>
          <a:xfrm>
            <a:off x="304800" y="1371600"/>
            <a:ext cx="8610600" cy="5486400"/>
          </a:xfrm>
        </p:spPr>
        <p:txBody>
          <a:bodyPr>
            <a:noAutofit/>
          </a:bodyPr>
          <a:lstStyle/>
          <a:p>
            <a:pPr lvl="0"/>
            <a:r>
              <a:rPr lang="en-US" sz="2800" b="1" dirty="0"/>
              <a:t>Verify the Sender:</a:t>
            </a:r>
            <a:endParaRPr lang="en-US" sz="2800" dirty="0"/>
          </a:p>
          <a:p>
            <a:pPr lvl="1"/>
            <a:r>
              <a:rPr lang="en-US" dirty="0"/>
              <a:t>Always check the sender’s email address for inconsistencies.</a:t>
            </a:r>
          </a:p>
          <a:p>
            <a:pPr lvl="1"/>
            <a:r>
              <a:rPr lang="en-US" dirty="0"/>
              <a:t>Be cautious of emails from unfamiliar sources</a:t>
            </a:r>
            <a:r>
              <a:rPr lang="en-US" dirty="0" smtClean="0"/>
              <a:t>.</a:t>
            </a:r>
          </a:p>
          <a:p>
            <a:pPr marL="457200" lvl="1" indent="0">
              <a:buNone/>
            </a:pP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4132547"/>
            <a:ext cx="3028950"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43680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610600" cy="5516563"/>
          </a:xfrm>
        </p:spPr>
        <p:txBody>
          <a:bodyPr/>
          <a:lstStyle/>
          <a:p>
            <a:pPr lvl="0"/>
            <a:r>
              <a:rPr lang="en-US" b="1" dirty="0"/>
              <a:t>Hover Over Links:</a:t>
            </a:r>
            <a:endParaRPr lang="en-US" sz="2800" dirty="0"/>
          </a:p>
          <a:p>
            <a:pPr lvl="1"/>
            <a:r>
              <a:rPr lang="en-US" dirty="0"/>
              <a:t>Always hover over links to see the actual URL before clicking</a:t>
            </a:r>
            <a:r>
              <a:rPr lang="en-US" dirty="0" smtClean="0"/>
              <a:t>.</a:t>
            </a:r>
          </a:p>
          <a:p>
            <a:pPr marL="457200" lvl="1" indent="0">
              <a:buNone/>
            </a:pPr>
            <a:endParaRPr lang="en-US" sz="2400" dirty="0"/>
          </a:p>
          <a:p>
            <a:pPr lvl="0"/>
            <a:r>
              <a:rPr lang="en-US" b="1" dirty="0"/>
              <a:t>Be Skeptical:</a:t>
            </a:r>
            <a:endParaRPr lang="en-US" sz="2800" dirty="0"/>
          </a:p>
          <a:p>
            <a:pPr lvl="1"/>
            <a:r>
              <a:rPr lang="en-US" dirty="0"/>
              <a:t>Question unexpected requests for sensitive information.</a:t>
            </a:r>
            <a:endParaRPr lang="en-US" sz="2400" dirty="0"/>
          </a:p>
          <a:p>
            <a:pPr lvl="1"/>
            <a:r>
              <a:rPr lang="en-US" dirty="0"/>
              <a:t>When in doubt, contact the supposed sender directly through a known channel.</a:t>
            </a:r>
            <a:endParaRPr lang="en-US" sz="2400" dirty="0"/>
          </a:p>
          <a:p>
            <a:pPr marL="0" indent="0">
              <a:buNone/>
            </a:pPr>
            <a:endParaRPr lang="en-US" dirty="0"/>
          </a:p>
        </p:txBody>
      </p:sp>
    </p:spTree>
    <p:extLst>
      <p:ext uri="{BB962C8B-B14F-4D97-AF65-F5344CB8AC3E}">
        <p14:creationId xmlns:p14="http://schemas.microsoft.com/office/powerpoint/2010/main" val="29826071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319" y="1143000"/>
            <a:ext cx="8229600" cy="4525963"/>
          </a:xfrm>
        </p:spPr>
        <p:txBody>
          <a:bodyPr/>
          <a:lstStyle/>
          <a:p>
            <a:pPr lvl="0"/>
            <a:r>
              <a:rPr lang="en-US" b="1" dirty="0"/>
              <a:t>Use Multi-Factor Authentication (MFA):</a:t>
            </a:r>
            <a:endParaRPr lang="en-US" sz="2800" dirty="0"/>
          </a:p>
          <a:p>
            <a:pPr lvl="1"/>
            <a:r>
              <a:rPr lang="en-US" dirty="0"/>
              <a:t>Adds an extra layer of security to your accounts.</a:t>
            </a:r>
            <a:endParaRPr lang="en-US" sz="2400" dirty="0"/>
          </a:p>
          <a:p>
            <a:pPr lvl="1"/>
            <a:r>
              <a:rPr lang="en-US" dirty="0"/>
              <a:t>Even if your password is compromised, MFA can prevent unauthorized access.</a:t>
            </a:r>
            <a:endParaRPr lang="en-US" sz="2400" dirty="0"/>
          </a:p>
          <a:p>
            <a:pPr marL="0" indent="0">
              <a:buNone/>
            </a:pPr>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3733800"/>
            <a:ext cx="4876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02460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lvl="0"/>
            <a:r>
              <a:rPr lang="en-US" b="1" dirty="0"/>
              <a:t>Keep Software Updated:</a:t>
            </a:r>
            <a:endParaRPr lang="en-US" sz="2800" dirty="0"/>
          </a:p>
          <a:p>
            <a:pPr lvl="1"/>
            <a:r>
              <a:rPr lang="en-US" dirty="0"/>
              <a:t>Ensure your security software and operating systems are up to date.</a:t>
            </a:r>
            <a:endParaRPr lang="en-US" sz="2400" dirty="0"/>
          </a:p>
          <a:p>
            <a:pPr lvl="1"/>
            <a:r>
              <a:rPr lang="en-US" dirty="0"/>
              <a:t>Updates often include patches for security vulnerabilities.</a:t>
            </a:r>
            <a:endParaRPr lang="en-US" sz="2400" dirty="0"/>
          </a:p>
          <a:p>
            <a:pPr lvl="0"/>
            <a:r>
              <a:rPr lang="en-US" b="1" dirty="0"/>
              <a:t>Report Suspicious Activity:</a:t>
            </a:r>
            <a:endParaRPr lang="en-US" sz="2800" dirty="0"/>
          </a:p>
          <a:p>
            <a:pPr lvl="1"/>
            <a:r>
              <a:rPr lang="en-US" dirty="0"/>
              <a:t>Know the internal procedures for reporting phishing attempts.</a:t>
            </a:r>
            <a:endParaRPr lang="en-US" sz="2400" dirty="0"/>
          </a:p>
          <a:p>
            <a:pPr lvl="1"/>
            <a:r>
              <a:rPr lang="en-US" dirty="0"/>
              <a:t>Prompt reporting can help protect the entire organization.</a:t>
            </a:r>
            <a:endParaRPr lang="en-US" sz="2400" dirty="0"/>
          </a:p>
          <a:p>
            <a:endParaRPr lang="en-US" dirty="0"/>
          </a:p>
        </p:txBody>
      </p:sp>
    </p:spTree>
    <p:extLst>
      <p:ext uri="{BB962C8B-B14F-4D97-AF65-F5344CB8AC3E}">
        <p14:creationId xmlns:p14="http://schemas.microsoft.com/office/powerpoint/2010/main" val="18397573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0"/>
            <a:ext cx="8229600" cy="5638800"/>
          </a:xfrm>
        </p:spPr>
        <p:txBody>
          <a:bodyPr>
            <a:normAutofit/>
          </a:bodyPr>
          <a:lstStyle/>
          <a:p>
            <a:r>
              <a:rPr lang="en-US" b="1" dirty="0"/>
              <a:t>Conclusion</a:t>
            </a:r>
            <a:r>
              <a:rPr lang="en-US" dirty="0"/>
              <a:t/>
            </a:r>
            <a:br>
              <a:rPr lang="en-US" dirty="0"/>
            </a:br>
            <a:r>
              <a:rPr lang="en-US" dirty="0"/>
              <a:t>Phishing attacks can </a:t>
            </a:r>
            <a:r>
              <a:rPr lang="en-US" dirty="0" smtClean="0"/>
              <a:t>be </a:t>
            </a:r>
            <a:r>
              <a:rPr lang="en-US" dirty="0"/>
              <a:t>devastating, but by being aware of the tactics used by scammers, you can protect yourself from these types of attacks. Remember to always verify the authenticity of emails and websites, use strong passwords, and keep your software up to date</a:t>
            </a:r>
            <a:r>
              <a:rPr lang="en-US" dirty="0" smtClean="0"/>
              <a:t>. </a:t>
            </a:r>
            <a:endParaRPr lang="en-US" dirty="0"/>
          </a:p>
        </p:txBody>
      </p:sp>
    </p:spTree>
    <p:extLst>
      <p:ext uri="{BB962C8B-B14F-4D97-AF65-F5344CB8AC3E}">
        <p14:creationId xmlns:p14="http://schemas.microsoft.com/office/powerpoint/2010/main" val="1747211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19200"/>
            <a:ext cx="8229600" cy="1143000"/>
          </a:xfrm>
        </p:spPr>
        <p:txBody>
          <a:bodyPr>
            <a:normAutofit fontScale="90000"/>
          </a:bodyPr>
          <a:lstStyle/>
          <a:p>
            <a:r>
              <a:rPr lang="en-US" dirty="0" smtClean="0"/>
              <a:t>Stay safe online!</a:t>
            </a:r>
            <a:br>
              <a:rPr lang="en-US" dirty="0" smtClean="0"/>
            </a:br>
            <a:endParaRPr lang="en-US" dirty="0"/>
          </a:p>
        </p:txBody>
      </p:sp>
      <p:pic>
        <p:nvPicPr>
          <p:cNvPr id="1433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362200"/>
            <a:ext cx="7315199" cy="3872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96635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219200"/>
            <a:ext cx="8229600" cy="1143000"/>
          </a:xfrm>
        </p:spPr>
        <p:txBody>
          <a:bodyPr>
            <a:noAutofit/>
          </a:bodyPr>
          <a:lstStyle/>
          <a:p>
            <a:pPr lvl="0" algn="l"/>
            <a:r>
              <a:rPr lang="en-US" sz="3600" b="1" dirty="0"/>
              <a:t>Objective:</a:t>
            </a:r>
            <a:r>
              <a:rPr lang="en-US" sz="3600" dirty="0"/>
              <a:t/>
            </a:r>
            <a:br>
              <a:rPr lang="en-US" sz="3600" dirty="0"/>
            </a:br>
            <a:r>
              <a:rPr lang="en-US" sz="3600" dirty="0" smtClean="0"/>
              <a:t>-Educate </a:t>
            </a:r>
            <a:r>
              <a:rPr lang="en-US" sz="3600" dirty="0"/>
              <a:t>others about phishing </a:t>
            </a:r>
            <a:r>
              <a:rPr lang="en-US" sz="3600" dirty="0" smtClean="0"/>
              <a:t>attacks.</a:t>
            </a:r>
            <a:br>
              <a:rPr lang="en-US" sz="3600" dirty="0" smtClean="0"/>
            </a:br>
            <a:r>
              <a:rPr lang="en-US" sz="3600" dirty="0"/>
              <a:t>-</a:t>
            </a:r>
            <a:r>
              <a:rPr lang="en-US" sz="3600" dirty="0" smtClean="0"/>
              <a:t>Equip </a:t>
            </a:r>
            <a:r>
              <a:rPr lang="en-US" sz="3600" dirty="0"/>
              <a:t>others with the knowledge to recognize and avoid phishing attempts.</a:t>
            </a:r>
            <a:br>
              <a:rPr lang="en-US" sz="3600" dirty="0"/>
            </a:br>
            <a:endParaRPr lang="en-US" sz="3600" dirty="0"/>
          </a:p>
        </p:txBody>
      </p:sp>
      <p:sp>
        <p:nvSpPr>
          <p:cNvPr id="3" name="Content Placeholder 2"/>
          <p:cNvSpPr>
            <a:spLocks noGrp="1"/>
          </p:cNvSpPr>
          <p:nvPr>
            <p:ph idx="1"/>
          </p:nvPr>
        </p:nvSpPr>
        <p:spPr>
          <a:xfrm>
            <a:off x="381000" y="3048000"/>
            <a:ext cx="8229600" cy="4525963"/>
          </a:xfrm>
        </p:spPr>
        <p:txBody>
          <a:bodyPr/>
          <a:lstStyle/>
          <a:p>
            <a:pPr lvl="0"/>
            <a:r>
              <a:rPr lang="en-US" b="1" dirty="0"/>
              <a:t>Agenda:</a:t>
            </a:r>
            <a:endParaRPr lang="en-US" sz="2800" dirty="0"/>
          </a:p>
          <a:p>
            <a:pPr lvl="1"/>
            <a:r>
              <a:rPr lang="en-US" dirty="0"/>
              <a:t>Definition of phishing</a:t>
            </a:r>
            <a:endParaRPr lang="en-US" sz="2400" dirty="0"/>
          </a:p>
          <a:p>
            <a:pPr lvl="1"/>
            <a:r>
              <a:rPr lang="en-US" dirty="0"/>
              <a:t>Types of phishing attacks</a:t>
            </a:r>
            <a:endParaRPr lang="en-US" sz="2400" dirty="0"/>
          </a:p>
          <a:p>
            <a:pPr lvl="1"/>
            <a:r>
              <a:rPr lang="en-US" dirty="0"/>
              <a:t>Recognizing phishing attempts</a:t>
            </a:r>
            <a:endParaRPr lang="en-US" sz="2400" dirty="0"/>
          </a:p>
          <a:p>
            <a:pPr lvl="1"/>
            <a:r>
              <a:rPr lang="en-US" dirty="0"/>
              <a:t>Strategies to avoid phishing</a:t>
            </a:r>
            <a:endParaRPr lang="en-US" sz="2400" dirty="0"/>
          </a:p>
          <a:p>
            <a:pPr marL="0" indent="0">
              <a:buNone/>
            </a:pPr>
            <a:endParaRPr lang="en-US" dirty="0"/>
          </a:p>
        </p:txBody>
      </p:sp>
    </p:spTree>
    <p:extLst>
      <p:ext uri="{BB962C8B-B14F-4D97-AF65-F5344CB8AC3E}">
        <p14:creationId xmlns:p14="http://schemas.microsoft.com/office/powerpoint/2010/main" val="23687198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332037"/>
            <a:ext cx="8229600" cy="4525963"/>
          </a:xfrm>
        </p:spPr>
        <p:txBody>
          <a:bodyPr>
            <a:normAutofit/>
          </a:bodyPr>
          <a:lstStyle/>
          <a:p>
            <a:pPr marL="0" indent="0" algn="ctr">
              <a:buNone/>
            </a:pPr>
            <a:r>
              <a:rPr lang="en-US" sz="9600" b="1" dirty="0">
                <a:solidFill>
                  <a:srgbClr val="0070C0"/>
                </a:solidFill>
              </a:rPr>
              <a:t>Thank You</a:t>
            </a:r>
            <a:endParaRPr lang="en-US" sz="9600" dirty="0">
              <a:solidFill>
                <a:srgbClr val="0070C0"/>
              </a:solidFill>
            </a:endParaRPr>
          </a:p>
        </p:txBody>
      </p:sp>
    </p:spTree>
    <p:extLst>
      <p:ext uri="{BB962C8B-B14F-4D97-AF65-F5344CB8AC3E}">
        <p14:creationId xmlns:p14="http://schemas.microsoft.com/office/powerpoint/2010/main" val="13376639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77104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Phishing?</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lvl="0"/>
            <a:r>
              <a:rPr lang="en-US" b="1" dirty="0"/>
              <a:t>Definition:</a:t>
            </a:r>
            <a:endParaRPr lang="en-US" sz="2800" dirty="0"/>
          </a:p>
          <a:p>
            <a:pPr lvl="1"/>
            <a:r>
              <a:rPr lang="en-US" dirty="0"/>
              <a:t>Phishing is a cyber attack where attackers impersonate legitimate entities to steal sensitive information such as usernames, passwords, and financial information.</a:t>
            </a:r>
            <a:endParaRPr lang="en-US" sz="2400" dirty="0"/>
          </a:p>
          <a:p>
            <a:pPr lvl="0"/>
            <a:r>
              <a:rPr lang="en-US" b="1" dirty="0"/>
              <a:t>Purpose:</a:t>
            </a:r>
            <a:endParaRPr lang="en-US" sz="2800" dirty="0"/>
          </a:p>
          <a:p>
            <a:pPr lvl="1"/>
            <a:r>
              <a:rPr lang="en-US" dirty="0"/>
              <a:t>To gain unauthorized access to systems.</a:t>
            </a:r>
            <a:endParaRPr lang="en-US" sz="2400" dirty="0"/>
          </a:p>
          <a:p>
            <a:pPr lvl="1"/>
            <a:r>
              <a:rPr lang="en-US" dirty="0"/>
              <a:t>To steal money or gather personal information for malicious purposes.</a:t>
            </a:r>
            <a:endParaRPr lang="en-US" sz="2400" dirty="0"/>
          </a:p>
          <a:p>
            <a:pPr marL="0" lvl="0" indent="0">
              <a:buNone/>
            </a:pPr>
            <a:endParaRPr lang="en-US" dirty="0"/>
          </a:p>
        </p:txBody>
      </p:sp>
    </p:spTree>
    <p:extLst>
      <p:ext uri="{BB962C8B-B14F-4D97-AF65-F5344CB8AC3E}">
        <p14:creationId xmlns:p14="http://schemas.microsoft.com/office/powerpoint/2010/main" val="2191774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Phishing Attacks</a:t>
            </a:r>
            <a:endParaRPr lang="en-US" dirty="0"/>
          </a:p>
        </p:txBody>
      </p:sp>
      <p:sp>
        <p:nvSpPr>
          <p:cNvPr id="3" name="Content Placeholder 2"/>
          <p:cNvSpPr>
            <a:spLocks noGrp="1"/>
          </p:cNvSpPr>
          <p:nvPr>
            <p:ph idx="1"/>
          </p:nvPr>
        </p:nvSpPr>
        <p:spPr/>
        <p:txBody>
          <a:bodyPr/>
          <a:lstStyle/>
          <a:p>
            <a:pPr lvl="0"/>
            <a:r>
              <a:rPr lang="en-US" b="1" dirty="0"/>
              <a:t>Email Phishing:</a:t>
            </a:r>
            <a:endParaRPr lang="en-US" sz="2800" dirty="0"/>
          </a:p>
          <a:p>
            <a:pPr lvl="1"/>
            <a:r>
              <a:rPr lang="en-US" dirty="0"/>
              <a:t>Fraudulent emails that appear to come from reputable sources.</a:t>
            </a:r>
            <a:endParaRPr lang="en-US" sz="2400" dirty="0"/>
          </a:p>
          <a:p>
            <a:pPr lvl="1"/>
            <a:r>
              <a:rPr lang="en-US" dirty="0"/>
              <a:t>Example: An email that looks like it’s from a bank asking you to verify your account.</a:t>
            </a:r>
            <a:endParaRPr lang="en-US" sz="2400" dirty="0"/>
          </a:p>
          <a:p>
            <a:endParaRPr 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65400" y="4241042"/>
            <a:ext cx="3683000" cy="2388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8102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4525963"/>
          </a:xfrm>
        </p:spPr>
        <p:txBody>
          <a:bodyPr/>
          <a:lstStyle/>
          <a:p>
            <a:pPr lvl="0"/>
            <a:r>
              <a:rPr lang="en-US" b="1" dirty="0"/>
              <a:t>Spear Phishing:</a:t>
            </a:r>
            <a:endParaRPr lang="en-US" sz="2800" dirty="0"/>
          </a:p>
          <a:p>
            <a:pPr lvl="1"/>
            <a:r>
              <a:rPr lang="en-US" dirty="0"/>
              <a:t>Targeted phishing aimed at specific individuals or organizations.</a:t>
            </a:r>
            <a:endParaRPr lang="en-US" sz="2400" dirty="0"/>
          </a:p>
          <a:p>
            <a:r>
              <a:rPr lang="en-US" dirty="0"/>
              <a:t>Example: A personalized email to a company executive with specific details about the </a:t>
            </a:r>
            <a:r>
              <a:rPr lang="en-US" dirty="0" smtClean="0"/>
              <a:t>organization.</a:t>
            </a:r>
          </a:p>
          <a:p>
            <a:pPr marL="0" indent="0">
              <a:buNone/>
            </a:pPr>
            <a:endParaRPr 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657600"/>
            <a:ext cx="4772025" cy="2744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4731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4525963"/>
          </a:xfrm>
        </p:spPr>
        <p:txBody>
          <a:bodyPr/>
          <a:lstStyle/>
          <a:p>
            <a:pPr lvl="0"/>
            <a:r>
              <a:rPr lang="en-US" b="1" dirty="0"/>
              <a:t>Whaling:</a:t>
            </a:r>
            <a:endParaRPr lang="en-US" sz="2800" dirty="0"/>
          </a:p>
          <a:p>
            <a:pPr lvl="1"/>
            <a:r>
              <a:rPr lang="en-US" dirty="0"/>
              <a:t>Phishing attacks targeting high-profile individuals like executives or senior management.</a:t>
            </a:r>
            <a:endParaRPr lang="en-US" sz="2400" dirty="0"/>
          </a:p>
          <a:p>
            <a:pPr lvl="1"/>
            <a:r>
              <a:rPr lang="en-US" dirty="0"/>
              <a:t>Example: An email to a CEO appearing to be from a trusted partner.</a:t>
            </a:r>
            <a:endParaRPr lang="en-US" sz="2400" dirty="0"/>
          </a:p>
          <a:p>
            <a:pPr marL="0" lvl="0" indent="0">
              <a:buNone/>
            </a:pPr>
            <a:endParaRPr lang="en-US" sz="28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733800"/>
            <a:ext cx="53340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69584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b="1" dirty="0" err="1"/>
              <a:t>Vishing</a:t>
            </a:r>
            <a:r>
              <a:rPr lang="en-US" b="1" dirty="0"/>
              <a:t>:</a:t>
            </a:r>
            <a:endParaRPr lang="en-US" sz="2800" dirty="0"/>
          </a:p>
          <a:p>
            <a:pPr lvl="1"/>
            <a:r>
              <a:rPr lang="en-US" dirty="0"/>
              <a:t>Voice phishing conducted over the phone.</a:t>
            </a:r>
            <a:endParaRPr lang="en-US" sz="2400" dirty="0"/>
          </a:p>
          <a:p>
            <a:pPr lvl="1"/>
            <a:r>
              <a:rPr lang="en-US" dirty="0"/>
              <a:t>Example: A phone call claiming to be from your bank asking for your account details.</a:t>
            </a:r>
            <a:endParaRPr lang="en-US" sz="2400" dirty="0"/>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733799"/>
            <a:ext cx="7848600" cy="2590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59605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1791" y="990600"/>
            <a:ext cx="8229600" cy="4525963"/>
          </a:xfrm>
        </p:spPr>
        <p:txBody>
          <a:bodyPr/>
          <a:lstStyle/>
          <a:p>
            <a:pPr lvl="0"/>
            <a:r>
              <a:rPr lang="en-US" b="1" dirty="0"/>
              <a:t>Smishing:</a:t>
            </a:r>
            <a:endParaRPr lang="en-US" sz="2800" dirty="0"/>
          </a:p>
          <a:p>
            <a:pPr lvl="1"/>
            <a:r>
              <a:rPr lang="en-US" dirty="0"/>
              <a:t>Phishing through SMS text messages.</a:t>
            </a:r>
            <a:endParaRPr lang="en-US" sz="2400" dirty="0"/>
          </a:p>
          <a:p>
            <a:r>
              <a:rPr lang="en-US" dirty="0"/>
              <a:t>Example: A text message claiming you’ve won a prize and asking for personal </a:t>
            </a:r>
            <a:r>
              <a:rPr lang="en-US" dirty="0" smtClean="0"/>
              <a:t>information</a:t>
            </a:r>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37" y="3352800"/>
            <a:ext cx="9100782"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55040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TotalTime>
  <Words>529</Words>
  <Application>Microsoft Office PowerPoint</Application>
  <PresentationFormat>On-screen Show (4:3)</PresentationFormat>
  <Paragraphs>71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Title: Phishing Awareness Training  Subtitle: How to Recognize and Avoid Phishing Attacks </vt:lpstr>
      <vt:lpstr>Objective: -Educate others about phishing attacks. -Equip others with the knowledge to recognize and avoid phishing attempts. </vt:lpstr>
      <vt:lpstr>PowerPoint Presentation</vt:lpstr>
      <vt:lpstr>What is Phishing? </vt:lpstr>
      <vt:lpstr>Types of Phishing Attacks</vt:lpstr>
      <vt:lpstr>PowerPoint Presentation</vt:lpstr>
      <vt:lpstr>PowerPoint Presentation</vt:lpstr>
      <vt:lpstr>PowerPoint Presentation</vt:lpstr>
      <vt:lpstr>PowerPoint Presentation</vt:lpstr>
      <vt:lpstr>Recognizing Phishing Emails</vt:lpstr>
      <vt:lpstr>PowerPoint Presentation</vt:lpstr>
      <vt:lpstr>Recognizing Social Engineering Tactics</vt:lpstr>
      <vt:lpstr>PowerPoint Presentation</vt:lpstr>
      <vt:lpstr>Strategies to Avoid Phishing</vt:lpstr>
      <vt:lpstr>PowerPoint Presentation</vt:lpstr>
      <vt:lpstr>PowerPoint Presentation</vt:lpstr>
      <vt:lpstr>PowerPoint Presentation</vt:lpstr>
      <vt:lpstr>PowerPoint Presentation</vt:lpstr>
      <vt:lpstr>Stay safe online!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Phishing Awareness Training Subtitle: How to Recognize and Avoid Phishing Attacks </dc:title>
  <dc:creator>Windows User</dc:creator>
  <cp:lastModifiedBy>Windows User</cp:lastModifiedBy>
  <cp:revision>20</cp:revision>
  <dcterms:created xsi:type="dcterms:W3CDTF">2024-07-04T18:36:39Z</dcterms:created>
  <dcterms:modified xsi:type="dcterms:W3CDTF">2024-07-05T08:34:53Z</dcterms:modified>
</cp:coreProperties>
</file>