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1" roundtripDataSignature="AMtx7mjFIkCAcf28O/Mj41OmpbVBs5lo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d7294cd070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d7294cd070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d7294cd070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d7294cd070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d7294cd070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d7294cd070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7294cd07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1d7294cd07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d7294cd070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d7294cd070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1"/>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4" name="Google Shape;14;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0"/>
          <p:cNvSpPr/>
          <p:nvPr>
            <p:ph idx="2" type="pic"/>
          </p:nvPr>
        </p:nvSpPr>
        <p:spPr>
          <a:xfrm>
            <a:off x="3887391" y="740569"/>
            <a:ext cx="4629150" cy="3655219"/>
          </a:xfrm>
          <a:prstGeom prst="rect">
            <a:avLst/>
          </a:prstGeom>
          <a:noFill/>
          <a:ln>
            <a:noFill/>
          </a:ln>
        </p:spPr>
      </p:sp>
      <p:sp>
        <p:nvSpPr>
          <p:cNvPr id="68" name="Google Shape;68;p30"/>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1"/>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2"/>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20" name="Google Shape;2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2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4"/>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 name="Google Shape;29;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5"/>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5"/>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5" name="Google Shape;35;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6"/>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26"/>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2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7"/>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8" name="Google Shape;48;p27"/>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9" name="Google Shape;49;p27"/>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0" name="Google Shape;50;p27"/>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9"/>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29"/>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2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0"/>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75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4500"/>
              <a:buFont typeface="Calibri"/>
              <a:buNone/>
            </a:pPr>
            <a:r>
              <a:rPr lang="en-US"/>
              <a:t>Lecture 1</a:t>
            </a:r>
            <a:endParaRPr/>
          </a:p>
        </p:txBody>
      </p:sp>
      <p:sp>
        <p:nvSpPr>
          <p:cNvPr id="89" name="Google Shape;89;p1"/>
          <p:cNvSpPr txBox="1"/>
          <p:nvPr>
            <p:ph idx="1" type="subTitle"/>
          </p:nvPr>
        </p:nvSpPr>
        <p:spPr>
          <a:xfrm>
            <a:off x="1143000" y="2701528"/>
            <a:ext cx="6858000" cy="1241822"/>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lnSpc>
                <a:spcPct val="90000"/>
              </a:lnSpc>
              <a:spcBef>
                <a:spcPts val="0"/>
              </a:spcBef>
              <a:spcAft>
                <a:spcPts val="0"/>
              </a:spcAft>
              <a:buClr>
                <a:schemeClr val="dk1"/>
              </a:buClr>
              <a:buSzPct val="100000"/>
              <a:buNone/>
            </a:pPr>
            <a:r>
              <a:rPr lang="en-US"/>
              <a:t>Digital and Analog Quantities</a:t>
            </a:r>
            <a:endParaRPr/>
          </a:p>
          <a:p>
            <a:pPr indent="0" lvl="0" marL="0" rtl="0" algn="ctr">
              <a:lnSpc>
                <a:spcPct val="90000"/>
              </a:lnSpc>
              <a:spcBef>
                <a:spcPts val="0"/>
              </a:spcBef>
              <a:spcAft>
                <a:spcPts val="0"/>
              </a:spcAft>
              <a:buClr>
                <a:schemeClr val="dk1"/>
              </a:buClr>
              <a:buSzPct val="100000"/>
              <a:buNone/>
            </a:pPr>
            <a:r>
              <a:rPr lang="en-US"/>
              <a:t>Logic Levels and Basic Logic Functions</a:t>
            </a:r>
            <a:endParaRPr/>
          </a:p>
          <a:p>
            <a:pPr indent="0" lvl="0" marL="0" rtl="0" algn="ctr">
              <a:lnSpc>
                <a:spcPct val="90000"/>
              </a:lnSpc>
              <a:spcBef>
                <a:spcPts val="0"/>
              </a:spcBef>
              <a:spcAft>
                <a:spcPts val="0"/>
              </a:spcAft>
              <a:buClr>
                <a:schemeClr val="dk1"/>
              </a:buClr>
              <a:buSzPct val="100000"/>
              <a:buNone/>
            </a:pPr>
            <a:r>
              <a:rPr lang="en-US"/>
              <a:t>Decimal Number System</a:t>
            </a:r>
            <a:endParaRPr/>
          </a:p>
          <a:p>
            <a:pPr indent="0" lvl="0" marL="0" rtl="0" algn="ctr">
              <a:lnSpc>
                <a:spcPct val="90000"/>
              </a:lnSpc>
              <a:spcBef>
                <a:spcPts val="0"/>
              </a:spcBef>
              <a:spcAft>
                <a:spcPts val="0"/>
              </a:spcAft>
              <a:buClr>
                <a:schemeClr val="dk1"/>
              </a:buClr>
              <a:buSzPct val="100000"/>
              <a:buNone/>
            </a:pPr>
            <a:r>
              <a:rPr lang="en-US"/>
              <a:t>Binary Number System</a:t>
            </a:r>
            <a:endParaRPr/>
          </a:p>
          <a:p>
            <a:pPr indent="0" lvl="0" marL="0" rtl="0" algn="ctr">
              <a:lnSpc>
                <a:spcPct val="90000"/>
              </a:lnSpc>
              <a:spcBef>
                <a:spcPts val="0"/>
              </a:spcBef>
              <a:spcAft>
                <a:spcPts val="0"/>
              </a:spcAft>
              <a:buClr>
                <a:schemeClr val="dk1"/>
              </a:buClr>
              <a:buSzPct val="100000"/>
              <a:buNone/>
            </a:pPr>
            <a:r>
              <a:rPr lang="en-US"/>
              <a:t>Hexadecimal Number System</a:t>
            </a:r>
            <a:endParaRPr/>
          </a:p>
          <a:p>
            <a:pPr indent="0" lvl="0" marL="0" rtl="0" algn="ctr">
              <a:lnSpc>
                <a:spcPct val="90000"/>
              </a:lnSpc>
              <a:spcBef>
                <a:spcPts val="0"/>
              </a:spcBef>
              <a:spcAft>
                <a:spcPts val="0"/>
              </a:spcAft>
              <a:buClr>
                <a:schemeClr val="dk1"/>
              </a:buClr>
              <a:buSzPct val="100000"/>
              <a:buNone/>
            </a:pPr>
            <a:r>
              <a:rPr lang="en-US"/>
              <a:t>Conversion of various number system to Decimal Number System</a:t>
            </a:r>
            <a:endParaRPr/>
          </a:p>
          <a:p>
            <a:pPr indent="0" lvl="0" marL="0" rtl="0" algn="ctr">
              <a:lnSpc>
                <a:spcPct val="90000"/>
              </a:lnSpc>
              <a:spcBef>
                <a:spcPts val="0"/>
              </a:spcBef>
              <a:spcAft>
                <a:spcPts val="0"/>
              </a:spcAft>
              <a:buClr>
                <a:schemeClr val="dk1"/>
              </a:buClr>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d7294cd070_0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97222"/>
              <a:buNone/>
            </a:pPr>
            <a:r>
              <a:rPr lang="en-US"/>
              <a:t>NOT- Logic Gate</a:t>
            </a:r>
            <a:endParaRPr/>
          </a:p>
        </p:txBody>
      </p:sp>
      <p:sp>
        <p:nvSpPr>
          <p:cNvPr id="147" name="Google Shape;147;g1d7294cd070_0_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SzPts val="1800"/>
              <a:buChar char="●"/>
            </a:pPr>
            <a:r>
              <a:rPr lang="en-US"/>
              <a:t>The NOT function changes one logic level to the opposite logic level.</a:t>
            </a:r>
            <a:endParaRPr/>
          </a:p>
          <a:p>
            <a:pPr indent="-317500" lvl="1" marL="914400" rtl="0" algn="l">
              <a:lnSpc>
                <a:spcPct val="90000"/>
              </a:lnSpc>
              <a:spcBef>
                <a:spcPts val="0"/>
              </a:spcBef>
              <a:spcAft>
                <a:spcPts val="0"/>
              </a:spcAft>
              <a:buSzPts val="1400"/>
              <a:buChar char="○"/>
            </a:pPr>
            <a:r>
              <a:rPr lang="en-US"/>
              <a:t>When the input is HIGH (1), the output is LOW (0). </a:t>
            </a:r>
            <a:endParaRPr/>
          </a:p>
          <a:p>
            <a:pPr indent="-317500" lvl="1" marL="914400" rtl="0" algn="l">
              <a:lnSpc>
                <a:spcPct val="90000"/>
              </a:lnSpc>
              <a:spcBef>
                <a:spcPts val="0"/>
              </a:spcBef>
              <a:spcAft>
                <a:spcPts val="0"/>
              </a:spcAft>
              <a:buSzPts val="1400"/>
              <a:buChar char="○"/>
            </a:pPr>
            <a:r>
              <a:rPr lang="en-US"/>
              <a:t>When the input is LOW, the output is HIGH.</a:t>
            </a:r>
            <a:endParaRPr/>
          </a:p>
          <a:p>
            <a:pPr indent="-342900" lvl="0" marL="457200" rtl="0" algn="l">
              <a:lnSpc>
                <a:spcPct val="90000"/>
              </a:lnSpc>
              <a:spcBef>
                <a:spcPts val="0"/>
              </a:spcBef>
              <a:spcAft>
                <a:spcPts val="0"/>
              </a:spcAft>
              <a:buSzPts val="1800"/>
              <a:buChar char="●"/>
            </a:pPr>
            <a:r>
              <a:rPr lang="en-US"/>
              <a:t>The NOT function is implemented by a logic circuit known as an inverter. </a:t>
            </a:r>
            <a:endParaRPr/>
          </a:p>
        </p:txBody>
      </p:sp>
      <p:pic>
        <p:nvPicPr>
          <p:cNvPr id="148" name="Google Shape;148;g1d7294cd070_0_18"/>
          <p:cNvPicPr preferRelativeResize="0"/>
          <p:nvPr/>
        </p:nvPicPr>
        <p:blipFill rotWithShape="1">
          <a:blip r:embed="rId3">
            <a:alphaModFix/>
          </a:blip>
          <a:srcRect b="0" l="0" r="0" t="0"/>
          <a:stretch/>
        </p:blipFill>
        <p:spPr>
          <a:xfrm>
            <a:off x="992625" y="2684525"/>
            <a:ext cx="6628176" cy="67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d7294cd070_0_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34375"/>
              <a:buFont typeface="Arial"/>
              <a:buNone/>
            </a:pPr>
            <a:r>
              <a:rPr lang="en-US"/>
              <a:t>AND- Logic Gate</a:t>
            </a:r>
            <a:endParaRPr/>
          </a:p>
        </p:txBody>
      </p:sp>
      <p:sp>
        <p:nvSpPr>
          <p:cNvPr id="154" name="Google Shape;154;g1d7294cd070_0_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SzPts val="1800"/>
              <a:buChar char="●"/>
            </a:pPr>
            <a:r>
              <a:rPr lang="en-US"/>
              <a:t>The AND function produces a HIGH output only when all the inputs are HIGH, for the case of two inputs. </a:t>
            </a:r>
            <a:endParaRPr/>
          </a:p>
          <a:p>
            <a:pPr indent="-317500" lvl="1" marL="914400" rtl="0" algn="l">
              <a:lnSpc>
                <a:spcPct val="90000"/>
              </a:lnSpc>
              <a:spcBef>
                <a:spcPts val="0"/>
              </a:spcBef>
              <a:spcAft>
                <a:spcPts val="0"/>
              </a:spcAft>
              <a:buSzPts val="1400"/>
              <a:buChar char="○"/>
            </a:pPr>
            <a:r>
              <a:rPr lang="en-US"/>
              <a:t>When one input is HIGH and the other input is HIGH, the output is HIGH. </a:t>
            </a:r>
            <a:endParaRPr/>
          </a:p>
          <a:p>
            <a:pPr indent="-317500" lvl="1" marL="914400" rtl="0" algn="l">
              <a:lnSpc>
                <a:spcPct val="90000"/>
              </a:lnSpc>
              <a:spcBef>
                <a:spcPts val="0"/>
              </a:spcBef>
              <a:spcAft>
                <a:spcPts val="0"/>
              </a:spcAft>
              <a:buSzPts val="1400"/>
              <a:buChar char="○"/>
            </a:pPr>
            <a:r>
              <a:rPr lang="en-US"/>
              <a:t>When any or all inputs are LOW, the output is LOW. </a:t>
            </a:r>
            <a:endParaRPr/>
          </a:p>
        </p:txBody>
      </p:sp>
      <p:pic>
        <p:nvPicPr>
          <p:cNvPr id="155" name="Google Shape;155;g1d7294cd070_0_25"/>
          <p:cNvPicPr preferRelativeResize="0"/>
          <p:nvPr/>
        </p:nvPicPr>
        <p:blipFill rotWithShape="1">
          <a:blip r:embed="rId3">
            <a:alphaModFix/>
          </a:blip>
          <a:srcRect b="0" l="0" r="0" t="0"/>
          <a:stretch/>
        </p:blipFill>
        <p:spPr>
          <a:xfrm>
            <a:off x="2229025" y="2936700"/>
            <a:ext cx="4525825" cy="130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d7294cd070_0_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34375"/>
              <a:buFont typeface="Arial"/>
              <a:buNone/>
            </a:pPr>
            <a:r>
              <a:rPr lang="en-US"/>
              <a:t>OR - Logic Gate</a:t>
            </a:r>
            <a:endParaRPr/>
          </a:p>
        </p:txBody>
      </p:sp>
      <p:sp>
        <p:nvSpPr>
          <p:cNvPr id="161" name="Google Shape;161;g1d7294cd070_0_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SzPts val="1800"/>
              <a:buChar char="●"/>
            </a:pPr>
            <a:r>
              <a:rPr lang="en-US"/>
              <a:t>The OR function produces a HIGH output when one or more inputs are HIGH, for the case of two inputs. </a:t>
            </a:r>
            <a:endParaRPr/>
          </a:p>
          <a:p>
            <a:pPr indent="-317500" lvl="1" marL="914400" rtl="0" algn="l">
              <a:lnSpc>
                <a:spcPct val="90000"/>
              </a:lnSpc>
              <a:spcBef>
                <a:spcPts val="0"/>
              </a:spcBef>
              <a:spcAft>
                <a:spcPts val="0"/>
              </a:spcAft>
              <a:buSzPts val="1400"/>
              <a:buChar char="○"/>
            </a:pPr>
            <a:r>
              <a:rPr lang="en-US"/>
              <a:t>When one input is HIGH or the other input is HIGH or both inputs are HIGH, the output is HIGH. </a:t>
            </a:r>
            <a:endParaRPr/>
          </a:p>
          <a:p>
            <a:pPr indent="-317500" lvl="1" marL="914400" rtl="0" algn="l">
              <a:lnSpc>
                <a:spcPct val="90000"/>
              </a:lnSpc>
              <a:spcBef>
                <a:spcPts val="0"/>
              </a:spcBef>
              <a:spcAft>
                <a:spcPts val="0"/>
              </a:spcAft>
              <a:buSzPts val="1400"/>
              <a:buChar char="○"/>
            </a:pPr>
            <a:r>
              <a:rPr lang="en-US"/>
              <a:t>When both inputs are LOW, the output is LOW. The OR function is implemented by a logic circuit known as an OR gate.</a:t>
            </a:r>
            <a:endParaRPr/>
          </a:p>
        </p:txBody>
      </p:sp>
      <p:pic>
        <p:nvPicPr>
          <p:cNvPr id="162" name="Google Shape;162;g1d7294cd070_0_35"/>
          <p:cNvPicPr preferRelativeResize="0"/>
          <p:nvPr/>
        </p:nvPicPr>
        <p:blipFill rotWithShape="1">
          <a:blip r:embed="rId3">
            <a:alphaModFix/>
          </a:blip>
          <a:srcRect b="0" l="0" r="0" t="0"/>
          <a:stretch/>
        </p:blipFill>
        <p:spPr>
          <a:xfrm>
            <a:off x="2418463" y="2973225"/>
            <a:ext cx="3971925" cy="110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97222"/>
              <a:buFont typeface="Calibri"/>
              <a:buNone/>
            </a:pPr>
            <a:r>
              <a:rPr lang="en-US"/>
              <a:t>Decimal Number System</a:t>
            </a:r>
            <a:endParaRPr/>
          </a:p>
        </p:txBody>
      </p:sp>
      <p:sp>
        <p:nvSpPr>
          <p:cNvPr id="168" name="Google Shape;168;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85750" lvl="0" marL="285750" rtl="0" algn="l">
              <a:lnSpc>
                <a:spcPct val="90000"/>
              </a:lnSpc>
              <a:spcBef>
                <a:spcPts val="0"/>
              </a:spcBef>
              <a:spcAft>
                <a:spcPts val="0"/>
              </a:spcAft>
              <a:buClr>
                <a:schemeClr val="dk1"/>
              </a:buClr>
              <a:buSzPts val="1800"/>
              <a:buChar char="●"/>
            </a:pPr>
            <a:r>
              <a:rPr lang="en-US"/>
              <a:t>In the decimal number system each of the ten digits, 0 through 9, represents a certain</a:t>
            </a:r>
            <a:br>
              <a:rPr lang="en-US"/>
            </a:br>
            <a:r>
              <a:rPr lang="en-US"/>
              <a:t>quantity</a:t>
            </a:r>
            <a:endParaRPr/>
          </a:p>
          <a:p>
            <a:pPr indent="-285750" lvl="0" marL="285750" rtl="0" algn="l">
              <a:lnSpc>
                <a:spcPct val="90000"/>
              </a:lnSpc>
              <a:spcBef>
                <a:spcPts val="0"/>
              </a:spcBef>
              <a:spcAft>
                <a:spcPts val="0"/>
              </a:spcAft>
              <a:buClr>
                <a:schemeClr val="dk1"/>
              </a:buClr>
              <a:buSzPts val="1800"/>
              <a:buChar char="●"/>
            </a:pPr>
            <a:r>
              <a:rPr lang="en-US"/>
              <a:t>A decimal number such as </a:t>
            </a:r>
            <a:r>
              <a:rPr b="1" lang="en-US"/>
              <a:t>7,392</a:t>
            </a:r>
            <a:r>
              <a:rPr lang="en-US"/>
              <a:t> represents a quantity equal to 7 thousands, plus 3 hundreds, plus 9 tens, plus 2 units.</a:t>
            </a:r>
            <a:endParaRPr/>
          </a:p>
          <a:p>
            <a:pPr indent="0" lvl="0" marL="0" rtl="0" algn="l">
              <a:lnSpc>
                <a:spcPct val="90000"/>
              </a:lnSpc>
              <a:spcBef>
                <a:spcPts val="0"/>
              </a:spcBef>
              <a:spcAft>
                <a:spcPts val="0"/>
              </a:spcAft>
              <a:buClr>
                <a:schemeClr val="dk1"/>
              </a:buClr>
              <a:buSzPts val="1800"/>
              <a:buNone/>
            </a:pPr>
            <a:r>
              <a:t/>
            </a:r>
            <a:endParaRPr b="1"/>
          </a:p>
          <a:p>
            <a:pPr indent="0" lvl="0" marL="0" rtl="0" algn="ctr">
              <a:lnSpc>
                <a:spcPct val="90000"/>
              </a:lnSpc>
              <a:spcBef>
                <a:spcPts val="0"/>
              </a:spcBef>
              <a:spcAft>
                <a:spcPts val="0"/>
              </a:spcAft>
              <a:buClr>
                <a:schemeClr val="dk1"/>
              </a:buClr>
              <a:buSzPts val="1800"/>
              <a:buNone/>
            </a:pPr>
            <a:r>
              <a:rPr b="1" lang="en-US"/>
              <a:t>Shorthand Notation </a:t>
            </a:r>
            <a:endParaRPr b="1"/>
          </a:p>
          <a:p>
            <a:pPr indent="0" lvl="0" marL="0" rtl="0" algn="ctr">
              <a:lnSpc>
                <a:spcPct val="90000"/>
              </a:lnSpc>
              <a:spcBef>
                <a:spcPts val="1200"/>
              </a:spcBef>
              <a:spcAft>
                <a:spcPts val="0"/>
              </a:spcAft>
              <a:buClr>
                <a:schemeClr val="dk1"/>
              </a:buClr>
              <a:buSzPts val="1800"/>
              <a:buNone/>
            </a:pPr>
            <a:r>
              <a:rPr lang="en-US"/>
              <a:t>7 * 10</a:t>
            </a:r>
            <a:r>
              <a:rPr baseline="30000" lang="en-US"/>
              <a:t>3</a:t>
            </a:r>
            <a:r>
              <a:rPr lang="en-US"/>
              <a:t> + 3 * 10</a:t>
            </a:r>
            <a:r>
              <a:rPr baseline="30000" lang="en-US"/>
              <a:t>2</a:t>
            </a:r>
            <a:r>
              <a:rPr lang="en-US"/>
              <a:t> + 9 * 10</a:t>
            </a:r>
            <a:r>
              <a:rPr baseline="30000" lang="en-US"/>
              <a:t>1</a:t>
            </a:r>
            <a:r>
              <a:rPr lang="en-US"/>
              <a:t> + 2 * 10</a:t>
            </a:r>
            <a:r>
              <a:rPr baseline="30000" lang="en-US"/>
              <a:t>0</a:t>
            </a:r>
            <a:endParaRPr/>
          </a:p>
          <a:p>
            <a:pPr indent="-285750" lvl="0" marL="285750" rtl="0" algn="l">
              <a:lnSpc>
                <a:spcPct val="90000"/>
              </a:lnSpc>
              <a:spcBef>
                <a:spcPts val="2400"/>
              </a:spcBef>
              <a:spcAft>
                <a:spcPts val="0"/>
              </a:spcAft>
              <a:buClr>
                <a:schemeClr val="dk1"/>
              </a:buClr>
              <a:buSzPts val="1800"/>
              <a:buChar char="●"/>
            </a:pPr>
            <a:r>
              <a:rPr lang="en-US"/>
              <a:t>The position of each digit in a decimal number indicates the magnitude of the quantity</a:t>
            </a:r>
            <a:br>
              <a:rPr lang="en-US"/>
            </a:br>
            <a:r>
              <a:rPr lang="en-US"/>
              <a:t>represented and can be assigned a weight.</a:t>
            </a:r>
            <a:endParaRPr/>
          </a:p>
          <a:p>
            <a:pPr indent="0" lvl="0" marL="0" rtl="0" algn="l">
              <a:lnSpc>
                <a:spcPct val="90000"/>
              </a:lnSpc>
              <a:spcBef>
                <a:spcPts val="2400"/>
              </a:spcBef>
              <a:spcAft>
                <a:spcPts val="1200"/>
              </a:spcAft>
              <a:buClr>
                <a:schemeClr val="dk1"/>
              </a:buClr>
              <a:buSzPts val="1800"/>
              <a:buNone/>
            </a:pPr>
            <a:r>
              <a:t/>
            </a:r>
            <a:endParaRPr b="1" baseline="30000"/>
          </a:p>
        </p:txBody>
      </p:sp>
      <p:pic>
        <p:nvPicPr>
          <p:cNvPr id="169" name="Google Shape;169;p8"/>
          <p:cNvPicPr preferRelativeResize="0"/>
          <p:nvPr/>
        </p:nvPicPr>
        <p:blipFill rotWithShape="1">
          <a:blip r:embed="rId3">
            <a:alphaModFix/>
          </a:blip>
          <a:srcRect b="0" l="0" r="0" t="0"/>
          <a:stretch/>
        </p:blipFill>
        <p:spPr>
          <a:xfrm>
            <a:off x="3071973" y="3924519"/>
            <a:ext cx="3475715" cy="9423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Decimal Number System – Example 1</a:t>
            </a:r>
            <a:endParaRPr/>
          </a:p>
        </p:txBody>
      </p:sp>
      <p:pic>
        <p:nvPicPr>
          <p:cNvPr id="175" name="Google Shape;175;p9"/>
          <p:cNvPicPr preferRelativeResize="0"/>
          <p:nvPr/>
        </p:nvPicPr>
        <p:blipFill rotWithShape="1">
          <a:blip r:embed="rId3">
            <a:alphaModFix/>
          </a:blip>
          <a:srcRect b="0" l="0" r="0" t="0"/>
          <a:stretch/>
        </p:blipFill>
        <p:spPr>
          <a:xfrm>
            <a:off x="872182" y="1549419"/>
            <a:ext cx="7141663" cy="20511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Decimal Number System – Example 2</a:t>
            </a:r>
            <a:endParaRPr/>
          </a:p>
        </p:txBody>
      </p:sp>
      <p:pic>
        <p:nvPicPr>
          <p:cNvPr id="181" name="Google Shape;181;p10"/>
          <p:cNvPicPr preferRelativeResize="0"/>
          <p:nvPr/>
        </p:nvPicPr>
        <p:blipFill rotWithShape="1">
          <a:blip r:embed="rId3">
            <a:alphaModFix/>
          </a:blip>
          <a:srcRect b="0" l="0" r="0" t="0"/>
          <a:stretch/>
        </p:blipFill>
        <p:spPr>
          <a:xfrm>
            <a:off x="1227012" y="1720279"/>
            <a:ext cx="6944526" cy="244075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Binary Number System</a:t>
            </a:r>
            <a:endParaRPr/>
          </a:p>
        </p:txBody>
      </p:sp>
      <p:sp>
        <p:nvSpPr>
          <p:cNvPr id="187" name="Google Shape;187;p11"/>
          <p:cNvSpPr txBox="1"/>
          <p:nvPr>
            <p:ph idx="1" type="body"/>
          </p:nvPr>
        </p:nvSpPr>
        <p:spPr>
          <a:xfrm>
            <a:off x="628650" y="1268016"/>
            <a:ext cx="7886700" cy="3364707"/>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926"/>
              <a:buChar char="•"/>
            </a:pPr>
            <a:r>
              <a:rPr lang="en-US"/>
              <a:t>The binary number system is another way to represent quantities. </a:t>
            </a:r>
            <a:endParaRPr/>
          </a:p>
          <a:p>
            <a:pPr indent="-171450" lvl="0" marL="171450" rtl="0" algn="l">
              <a:lnSpc>
                <a:spcPct val="90000"/>
              </a:lnSpc>
              <a:spcBef>
                <a:spcPts val="750"/>
              </a:spcBef>
              <a:spcAft>
                <a:spcPts val="0"/>
              </a:spcAft>
              <a:buClr>
                <a:schemeClr val="dk1"/>
              </a:buClr>
              <a:buSzPts val="1926"/>
              <a:buChar char="•"/>
            </a:pPr>
            <a:r>
              <a:rPr lang="en-US"/>
              <a:t>It is less complicated than the decimal system because the binary system has only </a:t>
            </a:r>
            <a:r>
              <a:rPr b="1" lang="en-US"/>
              <a:t>two digits</a:t>
            </a:r>
            <a:r>
              <a:rPr lang="en-US"/>
              <a:t>.</a:t>
            </a:r>
            <a:endParaRPr/>
          </a:p>
          <a:p>
            <a:pPr indent="-171450" lvl="0" marL="171450" rtl="0" algn="l">
              <a:lnSpc>
                <a:spcPct val="90000"/>
              </a:lnSpc>
              <a:spcBef>
                <a:spcPts val="750"/>
              </a:spcBef>
              <a:spcAft>
                <a:spcPts val="0"/>
              </a:spcAft>
              <a:buClr>
                <a:schemeClr val="dk1"/>
              </a:buClr>
              <a:buSzPts val="1926"/>
              <a:buChar char="•"/>
            </a:pPr>
            <a:r>
              <a:rPr lang="en-US"/>
              <a:t>The decimal system with its ten digits is a base-ten system; the binary system with its two digits is a base-two system. </a:t>
            </a:r>
            <a:r>
              <a:rPr b="1" lang="en-US"/>
              <a:t>The two binary digits (bits) are 1 and 0.</a:t>
            </a:r>
            <a:endParaRPr/>
          </a:p>
          <a:p>
            <a:pPr indent="-171450" lvl="0" marL="171450" rtl="0" algn="l">
              <a:lnSpc>
                <a:spcPct val="90000"/>
              </a:lnSpc>
              <a:spcBef>
                <a:spcPts val="750"/>
              </a:spcBef>
              <a:spcAft>
                <a:spcPts val="0"/>
              </a:spcAft>
              <a:buClr>
                <a:schemeClr val="dk1"/>
              </a:buClr>
              <a:buSzPts val="1926"/>
              <a:buChar char="•"/>
            </a:pPr>
            <a:r>
              <a:rPr lang="en-US"/>
              <a:t>The weights in a binary number are based on </a:t>
            </a:r>
            <a:r>
              <a:rPr b="1" lang="en-US"/>
              <a:t>powers of two</a:t>
            </a:r>
            <a:r>
              <a:rPr lang="en-US"/>
              <a:t>.</a:t>
            </a:r>
            <a:endParaRPr/>
          </a:p>
          <a:p>
            <a:pPr indent="-171450" lvl="0" marL="171450" rtl="0" algn="l">
              <a:lnSpc>
                <a:spcPct val="90000"/>
              </a:lnSpc>
              <a:spcBef>
                <a:spcPts val="750"/>
              </a:spcBef>
              <a:spcAft>
                <a:spcPts val="0"/>
              </a:spcAft>
              <a:buClr>
                <a:schemeClr val="dk1"/>
              </a:buClr>
              <a:buSzPts val="1926"/>
              <a:buChar char="•"/>
            </a:pPr>
            <a:r>
              <a:rPr lang="en-US"/>
              <a:t>The right-most bit is </a:t>
            </a:r>
            <a:r>
              <a:rPr b="1" lang="en-US"/>
              <a:t>the LSB </a:t>
            </a:r>
            <a:r>
              <a:rPr lang="en-US"/>
              <a:t>(least significant bit) in a binary whole number. The weights increase from right to left by a power of two for each bit. The left-most bit is </a:t>
            </a:r>
            <a:r>
              <a:rPr b="1" lang="en-US"/>
              <a:t>the MSB </a:t>
            </a:r>
            <a:r>
              <a:rPr lang="en-US"/>
              <a:t>(most significant bit); its weight depends on the size of the binary number. </a:t>
            </a:r>
            <a:endParaRPr/>
          </a:p>
        </p:txBody>
      </p:sp>
      <p:pic>
        <p:nvPicPr>
          <p:cNvPr id="188" name="Google Shape;188;p11"/>
          <p:cNvPicPr preferRelativeResize="0"/>
          <p:nvPr/>
        </p:nvPicPr>
        <p:blipFill rotWithShape="1">
          <a:blip r:embed="rId3">
            <a:alphaModFix/>
          </a:blip>
          <a:srcRect b="0" l="0" r="0" t="0"/>
          <a:stretch/>
        </p:blipFill>
        <p:spPr>
          <a:xfrm>
            <a:off x="2506895" y="4037744"/>
            <a:ext cx="4037743" cy="9225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Binary Weights</a:t>
            </a:r>
            <a:endParaRPr/>
          </a:p>
        </p:txBody>
      </p:sp>
      <p:pic>
        <p:nvPicPr>
          <p:cNvPr id="194" name="Google Shape;194;p12"/>
          <p:cNvPicPr preferRelativeResize="0"/>
          <p:nvPr>
            <p:ph idx="1" type="body"/>
          </p:nvPr>
        </p:nvPicPr>
        <p:blipFill rotWithShape="1">
          <a:blip r:embed="rId3">
            <a:alphaModFix/>
          </a:blip>
          <a:srcRect b="0" l="0" r="0" t="0"/>
          <a:stretch/>
        </p:blipFill>
        <p:spPr>
          <a:xfrm>
            <a:off x="628650" y="2125071"/>
            <a:ext cx="8428978" cy="1693051"/>
          </a:xfrm>
          <a:prstGeom prst="rect">
            <a:avLst/>
          </a:prstGeom>
          <a:noFill/>
          <a:ln>
            <a:noFill/>
          </a:ln>
        </p:spPr>
      </p:pic>
      <p:cxnSp>
        <p:nvCxnSpPr>
          <p:cNvPr id="195" name="Google Shape;195;p12"/>
          <p:cNvCxnSpPr/>
          <p:nvPr/>
        </p:nvCxnSpPr>
        <p:spPr>
          <a:xfrm flipH="1" rot="-5400000">
            <a:off x="760275" y="3657614"/>
            <a:ext cx="904200" cy="534300"/>
          </a:xfrm>
          <a:prstGeom prst="bentConnector3">
            <a:avLst>
              <a:gd fmla="val 50000" name="adj1"/>
            </a:avLst>
          </a:prstGeom>
          <a:noFill/>
          <a:ln cap="flat" cmpd="sng" w="9525">
            <a:solidFill>
              <a:schemeClr val="accent1"/>
            </a:solidFill>
            <a:prstDash val="solid"/>
            <a:miter lim="800000"/>
            <a:headEnd len="sm" w="sm" type="none"/>
            <a:tailEnd len="med" w="med" type="triangle"/>
          </a:ln>
        </p:spPr>
      </p:cxnSp>
      <p:sp>
        <p:nvSpPr>
          <p:cNvPr id="196" name="Google Shape;196;p12"/>
          <p:cNvSpPr txBox="1"/>
          <p:nvPr/>
        </p:nvSpPr>
        <p:spPr>
          <a:xfrm>
            <a:off x="102745" y="4345969"/>
            <a:ext cx="297950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Values in Decimal Number System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Hexadecimal Number System</a:t>
            </a:r>
            <a:endParaRPr/>
          </a:p>
        </p:txBody>
      </p:sp>
      <p:sp>
        <p:nvSpPr>
          <p:cNvPr id="202" name="Google Shape;202;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800"/>
              <a:buChar char="•"/>
            </a:pPr>
            <a:r>
              <a:rPr lang="en-US"/>
              <a:t>The hexadecimal number system has a base of sixteen.</a:t>
            </a:r>
            <a:endParaRPr/>
          </a:p>
          <a:p>
            <a:pPr indent="-171450" lvl="0" marL="171450" rtl="0" algn="l">
              <a:lnSpc>
                <a:spcPct val="90000"/>
              </a:lnSpc>
              <a:spcBef>
                <a:spcPts val="750"/>
              </a:spcBef>
              <a:spcAft>
                <a:spcPts val="0"/>
              </a:spcAft>
              <a:buClr>
                <a:schemeClr val="dk1"/>
              </a:buClr>
              <a:buSzPts val="1800"/>
              <a:buChar char="•"/>
            </a:pPr>
            <a:r>
              <a:rPr lang="en-US"/>
              <a:t>It is composed of 16 numeric and alphabetic characters. </a:t>
            </a:r>
            <a:endParaRPr/>
          </a:p>
          <a:p>
            <a:pPr indent="-171450" lvl="0" marL="171450" rtl="0" algn="l">
              <a:lnSpc>
                <a:spcPct val="90000"/>
              </a:lnSpc>
              <a:spcBef>
                <a:spcPts val="750"/>
              </a:spcBef>
              <a:spcAft>
                <a:spcPts val="0"/>
              </a:spcAft>
              <a:buClr>
                <a:schemeClr val="dk1"/>
              </a:buClr>
              <a:buSzPts val="1800"/>
              <a:buChar char="•"/>
            </a:pPr>
            <a:r>
              <a:rPr lang="en-US"/>
              <a:t>Hex is useful because large numbers can be represented using fewer digits. For example, colour values and MAC addresses are often represented in hex. Additionally, hex is easier to understand than binary. Programmers often use hex to represent binary values as they are simpler to write and check than when using binary.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Hexadecimal Number System – Comparison Chart</a:t>
            </a:r>
            <a:endParaRPr/>
          </a:p>
        </p:txBody>
      </p:sp>
      <p:pic>
        <p:nvPicPr>
          <p:cNvPr id="208" name="Google Shape;208;p14"/>
          <p:cNvPicPr preferRelativeResize="0"/>
          <p:nvPr>
            <p:ph idx="1" type="body"/>
          </p:nvPr>
        </p:nvPicPr>
        <p:blipFill rotWithShape="1">
          <a:blip r:embed="rId3">
            <a:alphaModFix/>
          </a:blip>
          <a:srcRect b="0" l="0" r="0" t="9729"/>
          <a:stretch/>
        </p:blipFill>
        <p:spPr>
          <a:xfrm>
            <a:off x="2416692" y="1202078"/>
            <a:ext cx="4104107" cy="34711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239000" y="426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US"/>
              <a:t>Digital and Analog Quantities</a:t>
            </a:r>
            <a:endParaRPr/>
          </a:p>
        </p:txBody>
      </p:sp>
      <p:sp>
        <p:nvSpPr>
          <p:cNvPr id="95" name="Google Shape;95;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800"/>
              <a:buNone/>
            </a:pPr>
            <a:r>
              <a:rPr lang="en-US"/>
              <a:t>Electronic circuits can be divided into two broad categories, </a:t>
            </a:r>
            <a:endParaRPr/>
          </a:p>
          <a:p>
            <a:pPr indent="-342900" lvl="0" marL="457200" rtl="0" algn="l">
              <a:lnSpc>
                <a:spcPct val="90000"/>
              </a:lnSpc>
              <a:spcBef>
                <a:spcPts val="1200"/>
              </a:spcBef>
              <a:spcAft>
                <a:spcPts val="0"/>
              </a:spcAft>
              <a:buClr>
                <a:schemeClr val="dk1"/>
              </a:buClr>
              <a:buSzPts val="1800"/>
              <a:buChar char="●"/>
            </a:pPr>
            <a:r>
              <a:rPr lang="en-US"/>
              <a:t>Digital </a:t>
            </a:r>
            <a:endParaRPr/>
          </a:p>
          <a:p>
            <a:pPr indent="-342900" lvl="0" marL="457200" rtl="0" algn="l">
              <a:lnSpc>
                <a:spcPct val="90000"/>
              </a:lnSpc>
              <a:spcBef>
                <a:spcPts val="0"/>
              </a:spcBef>
              <a:spcAft>
                <a:spcPts val="0"/>
              </a:spcAft>
              <a:buClr>
                <a:schemeClr val="dk1"/>
              </a:buClr>
              <a:buSzPts val="1800"/>
              <a:buChar char="●"/>
            </a:pPr>
            <a:r>
              <a:rPr lang="en-US"/>
              <a:t>Analog</a:t>
            </a:r>
            <a:endParaRPr/>
          </a:p>
          <a:p>
            <a:pPr indent="-228600" lvl="0" marL="457200" rtl="0" algn="l">
              <a:lnSpc>
                <a:spcPct val="90000"/>
              </a:lnSpc>
              <a:spcBef>
                <a:spcPts val="0"/>
              </a:spcBef>
              <a:spcAft>
                <a:spcPts val="0"/>
              </a:spcAft>
              <a:buClr>
                <a:schemeClr val="dk1"/>
              </a:buClr>
              <a:buSzPts val="1800"/>
              <a:buNone/>
            </a:pPr>
            <a:r>
              <a:t/>
            </a:r>
            <a:endParaRPr/>
          </a:p>
          <a:p>
            <a:pPr indent="-228600" lvl="0" marL="457200" rtl="0" algn="l">
              <a:lnSpc>
                <a:spcPct val="90000"/>
              </a:lnSpc>
              <a:spcBef>
                <a:spcPts val="0"/>
              </a:spcBef>
              <a:spcAft>
                <a:spcPts val="0"/>
              </a:spcAft>
              <a:buClr>
                <a:schemeClr val="dk1"/>
              </a:buClr>
              <a:buSzPts val="1800"/>
              <a:buNone/>
            </a:pPr>
            <a:r>
              <a:t/>
            </a:r>
            <a:endParaRPr/>
          </a:p>
          <a:p>
            <a:pPr indent="0" lvl="0" marL="114300" rtl="0" algn="l">
              <a:lnSpc>
                <a:spcPct val="90000"/>
              </a:lnSpc>
              <a:spcBef>
                <a:spcPts val="0"/>
              </a:spcBef>
              <a:spcAft>
                <a:spcPts val="0"/>
              </a:spcAft>
              <a:buClr>
                <a:schemeClr val="dk1"/>
              </a:buClr>
              <a:buSzPts val="1800"/>
              <a:buNone/>
            </a:pPr>
            <a:r>
              <a:rPr lang="en-US"/>
              <a:t>Analog quantity is one having continuous values. A digital quantity is one having a discrete set of values.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General Shorthand Number System Notation</a:t>
            </a:r>
            <a:endParaRPr/>
          </a:p>
        </p:txBody>
      </p:sp>
      <p:pic>
        <p:nvPicPr>
          <p:cNvPr id="214" name="Google Shape;214;p15"/>
          <p:cNvPicPr preferRelativeResize="0"/>
          <p:nvPr/>
        </p:nvPicPr>
        <p:blipFill>
          <a:blip r:embed="rId3">
            <a:alphaModFix/>
          </a:blip>
          <a:stretch>
            <a:fillRect/>
          </a:stretch>
        </p:blipFill>
        <p:spPr>
          <a:xfrm>
            <a:off x="152400" y="1954391"/>
            <a:ext cx="8839201" cy="14879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txBox="1"/>
          <p:nvPr>
            <p:ph type="title"/>
          </p:nvPr>
        </p:nvSpPr>
        <p:spPr>
          <a:xfrm>
            <a:off x="623888" y="1282304"/>
            <a:ext cx="7886700" cy="21395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Conversion -  Number Systems to  Decimal </a:t>
            </a:r>
            <a:endParaRPr/>
          </a:p>
        </p:txBody>
      </p:sp>
      <p:sp>
        <p:nvSpPr>
          <p:cNvPr id="220" name="Google Shape;220;p16"/>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750"/>
              </a:spcBef>
              <a:spcAft>
                <a:spcPts val="0"/>
              </a:spcAft>
              <a:buClr>
                <a:srgbClr val="888888"/>
              </a:buClr>
              <a:buSzPts val="1800"/>
              <a:buNone/>
            </a:pPr>
            <a:r>
              <a:rPr lang="en-US"/>
              <a:t>Binary Number System</a:t>
            </a:r>
            <a:endParaRPr/>
          </a:p>
          <a:p>
            <a:pPr indent="-228600" lvl="0" marL="457200" rtl="0" algn="l">
              <a:lnSpc>
                <a:spcPct val="90000"/>
              </a:lnSpc>
              <a:spcBef>
                <a:spcPts val="750"/>
              </a:spcBef>
              <a:spcAft>
                <a:spcPts val="0"/>
              </a:spcAft>
              <a:buClr>
                <a:srgbClr val="888888"/>
              </a:buClr>
              <a:buSzPts val="1800"/>
              <a:buNone/>
            </a:pPr>
            <a:r>
              <a:rPr lang="en-US"/>
              <a:t>Hexadecimal Number System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Binary-to-Decimal Conversion – Example 1</a:t>
            </a:r>
            <a:endParaRPr/>
          </a:p>
        </p:txBody>
      </p:sp>
      <p:pic>
        <p:nvPicPr>
          <p:cNvPr id="226" name="Google Shape;226;p17"/>
          <p:cNvPicPr preferRelativeResize="0"/>
          <p:nvPr>
            <p:ph idx="1" type="body"/>
          </p:nvPr>
        </p:nvPicPr>
        <p:blipFill rotWithShape="1">
          <a:blip r:embed="rId3">
            <a:alphaModFix/>
          </a:blip>
          <a:srcRect b="0" l="0" r="0" t="0"/>
          <a:stretch/>
        </p:blipFill>
        <p:spPr>
          <a:xfrm>
            <a:off x="760739" y="1571946"/>
            <a:ext cx="7314749" cy="274303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Binary-to-Decimal Conversion – Example 2</a:t>
            </a:r>
            <a:endParaRPr/>
          </a:p>
        </p:txBody>
      </p:sp>
      <p:pic>
        <p:nvPicPr>
          <p:cNvPr id="232" name="Google Shape;232;p18"/>
          <p:cNvPicPr preferRelativeResize="0"/>
          <p:nvPr>
            <p:ph idx="1" type="body"/>
          </p:nvPr>
        </p:nvPicPr>
        <p:blipFill rotWithShape="1">
          <a:blip r:embed="rId3">
            <a:alphaModFix/>
          </a:blip>
          <a:srcRect b="0" l="0" r="0" t="0"/>
          <a:stretch/>
        </p:blipFill>
        <p:spPr>
          <a:xfrm>
            <a:off x="1249007" y="1417837"/>
            <a:ext cx="7062788" cy="25549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Hexadecimal-to-Decimal Conversion- Example </a:t>
            </a:r>
            <a:endParaRPr/>
          </a:p>
        </p:txBody>
      </p:sp>
      <p:pic>
        <p:nvPicPr>
          <p:cNvPr id="238" name="Google Shape;238;p19"/>
          <p:cNvPicPr preferRelativeResize="0"/>
          <p:nvPr/>
        </p:nvPicPr>
        <p:blipFill rotWithShape="1">
          <a:blip r:embed="rId3">
            <a:alphaModFix/>
          </a:blip>
          <a:srcRect b="0" l="0" r="0" t="3911"/>
          <a:stretch/>
        </p:blipFill>
        <p:spPr>
          <a:xfrm>
            <a:off x="1727110" y="1376736"/>
            <a:ext cx="6372454" cy="267102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87500"/>
              <a:buFont typeface="Calibri"/>
              <a:buNone/>
            </a:pPr>
            <a:r>
              <a:rPr lang="en-US"/>
              <a:t>Tasks</a:t>
            </a:r>
            <a:endParaRPr/>
          </a:p>
        </p:txBody>
      </p:sp>
      <p:sp>
        <p:nvSpPr>
          <p:cNvPr id="244" name="Google Shape;244;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ctr">
              <a:lnSpc>
                <a:spcPct val="90000"/>
              </a:lnSpc>
              <a:spcBef>
                <a:spcPts val="0"/>
              </a:spcBef>
              <a:spcAft>
                <a:spcPts val="0"/>
              </a:spcAft>
              <a:buSzPts val="1800"/>
              <a:buChar char="●"/>
            </a:pPr>
            <a:r>
              <a:rPr lang="en-US"/>
              <a:t> Octal Number System - its construction, shorthand notation and conversion to decimal number system</a:t>
            </a:r>
            <a:endParaRPr/>
          </a:p>
          <a:p>
            <a:pPr indent="-342900" lvl="0" marL="457200" rtl="0" algn="ctr">
              <a:lnSpc>
                <a:spcPct val="90000"/>
              </a:lnSpc>
              <a:spcBef>
                <a:spcPts val="0"/>
              </a:spcBef>
              <a:spcAft>
                <a:spcPts val="0"/>
              </a:spcAft>
              <a:buSzPts val="1800"/>
              <a:buChar char="●"/>
            </a:pPr>
            <a:r>
              <a:rPr lang="en-US"/>
              <a:t>Revise the conversion method of Decimal Number System to Binary and Decimal Number System to Hexadecimal System</a:t>
            </a:r>
            <a:endParaRPr/>
          </a:p>
          <a:p>
            <a:pPr indent="0" lvl="0" marL="457200" rtl="0" algn="l">
              <a:lnSpc>
                <a:spcPct val="9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US"/>
              <a:t>Example - Temperature</a:t>
            </a:r>
            <a:endParaRPr/>
          </a:p>
        </p:txBody>
      </p:sp>
      <p:sp>
        <p:nvSpPr>
          <p:cNvPr id="101" name="Google Shape;101;p3"/>
          <p:cNvSpPr txBox="1"/>
          <p:nvPr>
            <p:ph idx="1" type="body"/>
          </p:nvPr>
        </p:nvSpPr>
        <p:spPr>
          <a:xfrm>
            <a:off x="311700" y="1152474"/>
            <a:ext cx="8520600" cy="3696927"/>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800"/>
              <a:buNone/>
            </a:pPr>
            <a:r>
              <a:rPr lang="en-US"/>
              <a:t>During a given day, temperature changes over a continuous range of values. The temperature does not go from, say, 70 to 71 instantaneously; it takes on all the infinite values in between. If you graphed the temperature on a typical summer day, you would have a smooth, continuous curve shown below</a:t>
            </a:r>
            <a:endParaRPr/>
          </a:p>
          <a:p>
            <a:pPr indent="0" lvl="0" marL="0" rtl="0" algn="l">
              <a:lnSpc>
                <a:spcPct val="90000"/>
              </a:lnSpc>
              <a:spcBef>
                <a:spcPts val="1200"/>
              </a:spcBef>
              <a:spcAft>
                <a:spcPts val="0"/>
              </a:spcAft>
              <a:buClr>
                <a:schemeClr val="dk1"/>
              </a:buClr>
              <a:buSzPts val="1800"/>
              <a:buNone/>
            </a:pPr>
            <a:r>
              <a:t/>
            </a:r>
            <a:endParaRPr/>
          </a:p>
          <a:p>
            <a:pPr indent="0" lvl="0" marL="0" rtl="0" algn="l">
              <a:lnSpc>
                <a:spcPct val="90000"/>
              </a:lnSpc>
              <a:spcBef>
                <a:spcPts val="1200"/>
              </a:spcBef>
              <a:spcAft>
                <a:spcPts val="0"/>
              </a:spcAft>
              <a:buClr>
                <a:schemeClr val="dk1"/>
              </a:buClr>
              <a:buSzPts val="1800"/>
              <a:buNone/>
            </a:pPr>
            <a:r>
              <a:t/>
            </a:r>
            <a:endParaRPr/>
          </a:p>
          <a:p>
            <a:pPr indent="0" lvl="0" marL="0" rtl="0" algn="l">
              <a:lnSpc>
                <a:spcPct val="90000"/>
              </a:lnSpc>
              <a:spcBef>
                <a:spcPts val="1200"/>
              </a:spcBef>
              <a:spcAft>
                <a:spcPts val="0"/>
              </a:spcAft>
              <a:buClr>
                <a:schemeClr val="dk1"/>
              </a:buClr>
              <a:buSzPts val="1800"/>
              <a:buNone/>
            </a:pPr>
            <a:r>
              <a:t/>
            </a:r>
            <a:endParaRPr/>
          </a:p>
          <a:p>
            <a:pPr indent="0" lvl="0" marL="0" rtl="0" algn="l">
              <a:lnSpc>
                <a:spcPct val="90000"/>
              </a:lnSpc>
              <a:spcBef>
                <a:spcPts val="1200"/>
              </a:spcBef>
              <a:spcAft>
                <a:spcPts val="0"/>
              </a:spcAft>
              <a:buClr>
                <a:schemeClr val="dk1"/>
              </a:buClr>
              <a:buSzPts val="1800"/>
              <a:buNone/>
            </a:pPr>
            <a:r>
              <a:t/>
            </a:r>
            <a:endParaRPr/>
          </a:p>
          <a:p>
            <a:pPr indent="0" lvl="0" marL="0" rtl="0" algn="l">
              <a:lnSpc>
                <a:spcPct val="90000"/>
              </a:lnSpc>
              <a:spcBef>
                <a:spcPts val="1200"/>
              </a:spcBef>
              <a:spcAft>
                <a:spcPts val="0"/>
              </a:spcAft>
              <a:buClr>
                <a:schemeClr val="dk1"/>
              </a:buClr>
              <a:buSzPts val="1800"/>
              <a:buNone/>
            </a:pPr>
            <a:r>
              <a:t/>
            </a:r>
            <a:endParaRPr/>
          </a:p>
          <a:p>
            <a:pPr indent="0" lvl="0" marL="0" rtl="0" algn="l">
              <a:lnSpc>
                <a:spcPct val="90000"/>
              </a:lnSpc>
              <a:spcBef>
                <a:spcPts val="2400"/>
              </a:spcBef>
              <a:spcAft>
                <a:spcPts val="1200"/>
              </a:spcAft>
              <a:buClr>
                <a:schemeClr val="dk1"/>
              </a:buClr>
              <a:buSzPts val="1800"/>
              <a:buNone/>
            </a:pPr>
            <a:r>
              <a:rPr lang="en-US"/>
              <a:t>Other examples of analog quantities are time, pressure, distance, and sound.</a:t>
            </a:r>
            <a:endParaRPr/>
          </a:p>
        </p:txBody>
      </p:sp>
      <p:pic>
        <p:nvPicPr>
          <p:cNvPr id="102" name="Google Shape;102;p3"/>
          <p:cNvPicPr preferRelativeResize="0"/>
          <p:nvPr/>
        </p:nvPicPr>
        <p:blipFill rotWithShape="1">
          <a:blip r:embed="rId3">
            <a:alphaModFix/>
          </a:blip>
          <a:srcRect b="0" l="0" r="0" t="0"/>
          <a:stretch/>
        </p:blipFill>
        <p:spPr>
          <a:xfrm>
            <a:off x="1959645" y="2242046"/>
            <a:ext cx="4667186" cy="22066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39285"/>
              <a:buFont typeface="Arial"/>
              <a:buNone/>
            </a:pPr>
            <a:r>
              <a:rPr lang="en-US"/>
              <a:t>Example - Temperature - Contd</a:t>
            </a:r>
            <a:endParaRPr/>
          </a:p>
        </p:txBody>
      </p:sp>
      <p:sp>
        <p:nvSpPr>
          <p:cNvPr id="108" name="Google Shape;10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800"/>
              <a:buNone/>
            </a:pPr>
            <a:r>
              <a:rPr lang="en-US"/>
              <a:t>If we take a temperature reading every hour rather than graphing continuously. Then it will result in sampled values representing the temperature at discrete points in time (every hour) over a 24-hour period.</a:t>
            </a:r>
            <a:endParaRPr/>
          </a:p>
          <a:p>
            <a:pPr indent="0" lvl="0" marL="0" rtl="0" algn="l">
              <a:lnSpc>
                <a:spcPct val="90000"/>
              </a:lnSpc>
              <a:spcBef>
                <a:spcPts val="1200"/>
              </a:spcBef>
              <a:spcAft>
                <a:spcPts val="0"/>
              </a:spcAft>
              <a:buClr>
                <a:schemeClr val="dk1"/>
              </a:buClr>
              <a:buSzPts val="1800"/>
              <a:buNone/>
            </a:pPr>
            <a:r>
              <a:t/>
            </a:r>
            <a:endParaRPr/>
          </a:p>
          <a:p>
            <a:pPr indent="0" lvl="0" marL="0" rtl="0" algn="l">
              <a:lnSpc>
                <a:spcPct val="90000"/>
              </a:lnSpc>
              <a:spcBef>
                <a:spcPts val="1200"/>
              </a:spcBef>
              <a:spcAft>
                <a:spcPts val="0"/>
              </a:spcAft>
              <a:buClr>
                <a:schemeClr val="dk1"/>
              </a:buClr>
              <a:buSzPts val="1800"/>
              <a:buNone/>
            </a:pPr>
            <a:r>
              <a:t/>
            </a:r>
            <a:endParaRPr/>
          </a:p>
          <a:p>
            <a:pPr indent="0" lvl="0" marL="0" rtl="0" algn="l">
              <a:lnSpc>
                <a:spcPct val="90000"/>
              </a:lnSpc>
              <a:spcBef>
                <a:spcPts val="1200"/>
              </a:spcBef>
              <a:spcAft>
                <a:spcPts val="0"/>
              </a:spcAft>
              <a:buClr>
                <a:schemeClr val="dk1"/>
              </a:buClr>
              <a:buSzPts val="1800"/>
              <a:buNone/>
            </a:pPr>
            <a:r>
              <a:t/>
            </a:r>
            <a:endParaRPr/>
          </a:p>
          <a:p>
            <a:pPr indent="0" lvl="0" marL="0" rtl="0" algn="l">
              <a:lnSpc>
                <a:spcPct val="90000"/>
              </a:lnSpc>
              <a:spcBef>
                <a:spcPts val="1200"/>
              </a:spcBef>
              <a:spcAft>
                <a:spcPts val="0"/>
              </a:spcAft>
              <a:buClr>
                <a:schemeClr val="dk1"/>
              </a:buClr>
              <a:buSzPts val="1800"/>
              <a:buNone/>
            </a:pPr>
            <a:r>
              <a:t/>
            </a:r>
            <a:endParaRPr/>
          </a:p>
          <a:p>
            <a:pPr indent="0" lvl="0" marL="0" rtl="0" algn="l">
              <a:lnSpc>
                <a:spcPct val="90000"/>
              </a:lnSpc>
              <a:spcBef>
                <a:spcPts val="1200"/>
              </a:spcBef>
              <a:spcAft>
                <a:spcPts val="0"/>
              </a:spcAft>
              <a:buClr>
                <a:schemeClr val="dk1"/>
              </a:buClr>
              <a:buSzPts val="1800"/>
              <a:buNone/>
            </a:pPr>
            <a:r>
              <a:t/>
            </a:r>
            <a:endParaRPr/>
          </a:p>
          <a:p>
            <a:pPr indent="0" lvl="0" marL="0" rtl="0" algn="l">
              <a:lnSpc>
                <a:spcPct val="90000"/>
              </a:lnSpc>
              <a:spcBef>
                <a:spcPts val="1200"/>
              </a:spcBef>
              <a:spcAft>
                <a:spcPts val="0"/>
              </a:spcAft>
              <a:buClr>
                <a:schemeClr val="dk1"/>
              </a:buClr>
              <a:buSzPts val="1800"/>
              <a:buNone/>
            </a:pPr>
            <a:r>
              <a:t/>
            </a:r>
            <a:endParaRPr/>
          </a:p>
          <a:p>
            <a:pPr indent="0" lvl="0" marL="0" rtl="0" algn="l">
              <a:lnSpc>
                <a:spcPct val="90000"/>
              </a:lnSpc>
              <a:spcBef>
                <a:spcPts val="1200"/>
              </a:spcBef>
              <a:spcAft>
                <a:spcPts val="1200"/>
              </a:spcAft>
              <a:buClr>
                <a:schemeClr val="dk1"/>
              </a:buClr>
              <a:buSzPts val="1800"/>
              <a:buNone/>
            </a:pPr>
            <a:r>
              <a:rPr lang="en-US"/>
              <a:t>You have effectively converted an analog quantity to a form that can now be digitized by representing each sampled value by a digital code.</a:t>
            </a:r>
            <a:endParaRPr/>
          </a:p>
        </p:txBody>
      </p:sp>
      <p:pic>
        <p:nvPicPr>
          <p:cNvPr id="109" name="Google Shape;109;p4"/>
          <p:cNvPicPr preferRelativeResize="0"/>
          <p:nvPr/>
        </p:nvPicPr>
        <p:blipFill rotWithShape="1">
          <a:blip r:embed="rId3">
            <a:alphaModFix/>
          </a:blip>
          <a:srcRect b="0" l="0" r="0" t="0"/>
          <a:stretch/>
        </p:blipFill>
        <p:spPr>
          <a:xfrm>
            <a:off x="1453630" y="2377881"/>
            <a:ext cx="5615601" cy="2067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US">
                <a:solidFill>
                  <a:schemeClr val="dk2"/>
                </a:solidFill>
                <a:latin typeface="Calibri"/>
                <a:ea typeface="Calibri"/>
                <a:cs typeface="Calibri"/>
                <a:sym typeface="Calibri"/>
              </a:rPr>
              <a:t>The Digital Advantage</a:t>
            </a:r>
            <a:endParaRPr b="1">
              <a:latin typeface="Calibri"/>
              <a:ea typeface="Calibri"/>
              <a:cs typeface="Calibri"/>
              <a:sym typeface="Calibri"/>
            </a:endParaRPr>
          </a:p>
        </p:txBody>
      </p:sp>
      <p:sp>
        <p:nvSpPr>
          <p:cNvPr id="115" name="Google Shape;11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800"/>
              <a:buNone/>
            </a:pPr>
            <a:r>
              <a:rPr lang="en-US"/>
              <a:t>Digital representation has certain advantages over analog representation in electronics applications. </a:t>
            </a:r>
            <a:endParaRPr/>
          </a:p>
          <a:p>
            <a:pPr indent="-342900" lvl="0" marL="457200" rtl="0" algn="l">
              <a:lnSpc>
                <a:spcPct val="90000"/>
              </a:lnSpc>
              <a:spcBef>
                <a:spcPts val="1200"/>
              </a:spcBef>
              <a:spcAft>
                <a:spcPts val="0"/>
              </a:spcAft>
              <a:buClr>
                <a:schemeClr val="dk1"/>
              </a:buClr>
              <a:buSzPts val="1800"/>
              <a:buChar char="●"/>
            </a:pPr>
            <a:r>
              <a:rPr lang="en-US"/>
              <a:t>digital data can be processed and transmitted more efficiently and reliably than analog data. </a:t>
            </a:r>
            <a:endParaRPr/>
          </a:p>
          <a:p>
            <a:pPr indent="-342900" lvl="0" marL="457200" rtl="0" algn="l">
              <a:lnSpc>
                <a:spcPct val="90000"/>
              </a:lnSpc>
              <a:spcBef>
                <a:spcPts val="0"/>
              </a:spcBef>
              <a:spcAft>
                <a:spcPts val="0"/>
              </a:spcAft>
              <a:buClr>
                <a:schemeClr val="dk1"/>
              </a:buClr>
              <a:buSzPts val="1800"/>
              <a:buChar char="●"/>
            </a:pPr>
            <a:r>
              <a:rPr lang="en-US"/>
              <a:t>digital data has a great advantage when storage is necessary. For example, music when converted to digital form can be stored more compactly and reproduced with greater accuracy and clarity than is possible when it is in analog form. Noise (unwanted voltage fluctuations) does not affect digital data nearly as much as it does analog signals.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US"/>
              <a:t>Binary Digit</a:t>
            </a:r>
            <a:endParaRPr/>
          </a:p>
        </p:txBody>
      </p:sp>
      <p:sp>
        <p:nvSpPr>
          <p:cNvPr id="121" name="Google Shape;12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85750" lvl="0" marL="285750" rtl="0" algn="l">
              <a:lnSpc>
                <a:spcPct val="90000"/>
              </a:lnSpc>
              <a:spcBef>
                <a:spcPts val="0"/>
              </a:spcBef>
              <a:spcAft>
                <a:spcPts val="0"/>
              </a:spcAft>
              <a:buClr>
                <a:schemeClr val="dk1"/>
              </a:buClr>
              <a:buSzPts val="1800"/>
              <a:buChar char="●"/>
            </a:pPr>
            <a:r>
              <a:rPr lang="en-US"/>
              <a:t>Each of the two digits in the binary system, 1 and 0, is called a bit, which is a contraction of the words binary digit. </a:t>
            </a:r>
            <a:endParaRPr/>
          </a:p>
          <a:p>
            <a:pPr indent="-285750" lvl="0" marL="285750" rtl="0" algn="l">
              <a:lnSpc>
                <a:spcPct val="90000"/>
              </a:lnSpc>
              <a:spcBef>
                <a:spcPts val="0"/>
              </a:spcBef>
              <a:spcAft>
                <a:spcPts val="0"/>
              </a:spcAft>
              <a:buClr>
                <a:schemeClr val="dk1"/>
              </a:buClr>
              <a:buSzPts val="1800"/>
              <a:buChar char="●"/>
            </a:pPr>
            <a:r>
              <a:rPr lang="en-US"/>
              <a:t>Generally, 1 is represented by the higher voltage, which we will refer to as a HIGH, and a 0 is represented by the lower voltage level, which we will refer to as a LOW. </a:t>
            </a:r>
            <a:endParaRPr/>
          </a:p>
          <a:p>
            <a:pPr indent="-171450" lvl="0" marL="285750" rtl="0" algn="l">
              <a:lnSpc>
                <a:spcPct val="90000"/>
              </a:lnSpc>
              <a:spcBef>
                <a:spcPts val="0"/>
              </a:spcBef>
              <a:spcAft>
                <a:spcPts val="0"/>
              </a:spcAft>
              <a:buClr>
                <a:schemeClr val="dk1"/>
              </a:buClr>
              <a:buSzPts val="1800"/>
              <a:buNone/>
            </a:pPr>
            <a:r>
              <a:t/>
            </a:r>
            <a:endParaRPr/>
          </a:p>
          <a:p>
            <a:pPr indent="0" lvl="0" marL="0" rtl="0" algn="ctr">
              <a:lnSpc>
                <a:spcPct val="90000"/>
              </a:lnSpc>
              <a:spcBef>
                <a:spcPts val="0"/>
              </a:spcBef>
              <a:spcAft>
                <a:spcPts val="0"/>
              </a:spcAft>
              <a:buClr>
                <a:schemeClr val="dk1"/>
              </a:buClr>
              <a:buSzPts val="1800"/>
              <a:buNone/>
            </a:pPr>
            <a:r>
              <a:rPr b="1" lang="en-US"/>
              <a:t>HIGH  = 1 and LOW  = 0</a:t>
            </a:r>
            <a:endParaRPr/>
          </a:p>
          <a:p>
            <a:pPr indent="0" lvl="0" marL="0" rtl="0" algn="ctr">
              <a:lnSpc>
                <a:spcPct val="90000"/>
              </a:lnSpc>
              <a:spcBef>
                <a:spcPts val="0"/>
              </a:spcBef>
              <a:spcAft>
                <a:spcPts val="0"/>
              </a:spcAft>
              <a:buClr>
                <a:schemeClr val="dk1"/>
              </a:buClr>
              <a:buSzPts val="1800"/>
              <a:buNone/>
            </a:pPr>
            <a:r>
              <a:t/>
            </a:r>
            <a:endParaRPr/>
          </a:p>
          <a:p>
            <a:pPr indent="-285750" lvl="0" marL="285750" rtl="0" algn="l">
              <a:lnSpc>
                <a:spcPct val="90000"/>
              </a:lnSpc>
              <a:spcBef>
                <a:spcPts val="0"/>
              </a:spcBef>
              <a:spcAft>
                <a:spcPts val="0"/>
              </a:spcAft>
              <a:buClr>
                <a:schemeClr val="dk1"/>
              </a:buClr>
              <a:buSzPts val="1800"/>
              <a:buChar char="●"/>
            </a:pPr>
            <a:r>
              <a:rPr lang="en-US"/>
              <a:t>Groups of bits (combinations of 1s and 0s), called codes are used to represent numbers, letters, symbols, instructions, and anything else required in a given application.</a:t>
            </a:r>
            <a:endParaRPr/>
          </a:p>
          <a:p>
            <a:pPr indent="-171450" lvl="0" marL="285750" rtl="0" algn="l">
              <a:lnSpc>
                <a:spcPct val="90000"/>
              </a:lnSpc>
              <a:spcBef>
                <a:spcPts val="0"/>
              </a:spcBef>
              <a:spcAft>
                <a:spcPts val="0"/>
              </a:spcAft>
              <a:buClr>
                <a:schemeClr val="dk1"/>
              </a:buClr>
              <a:buSzPts val="1800"/>
              <a:buNone/>
            </a:pPr>
            <a:r>
              <a:t/>
            </a:r>
            <a:endParaRPr/>
          </a:p>
          <a:p>
            <a:pPr indent="-171450" lvl="0" marL="285750" rtl="0" algn="l">
              <a:lnSpc>
                <a:spcPct val="90000"/>
              </a:lnSpc>
              <a:spcBef>
                <a:spcPts val="0"/>
              </a:spcBef>
              <a:spcAft>
                <a:spcPts val="0"/>
              </a:spcAft>
              <a:buClr>
                <a:schemeClr val="dk1"/>
              </a:buClr>
              <a:buSzPts val="1800"/>
              <a:buNone/>
            </a:pPr>
            <a:r>
              <a:t/>
            </a:r>
            <a:endParaRPr/>
          </a:p>
          <a:p>
            <a:pPr indent="-171450" lvl="0" marL="285750" rtl="0" algn="l">
              <a:lnSpc>
                <a:spcPct val="90000"/>
              </a:lnSpc>
              <a:spcBef>
                <a:spcPts val="0"/>
              </a:spcBef>
              <a:spcAft>
                <a:spcPts val="0"/>
              </a:spcAft>
              <a:buClr>
                <a:schemeClr val="dk1"/>
              </a:buClr>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311700" y="4813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800"/>
              <a:buFont typeface="Calibri"/>
              <a:buNone/>
            </a:pPr>
            <a:r>
              <a:rPr lang="en-US"/>
              <a:t>Logic Levels</a:t>
            </a:r>
            <a:endParaRPr/>
          </a:p>
        </p:txBody>
      </p:sp>
      <p:sp>
        <p:nvSpPr>
          <p:cNvPr id="127" name="Google Shape;127;p7"/>
          <p:cNvSpPr txBox="1"/>
          <p:nvPr>
            <p:ph idx="1" type="body"/>
          </p:nvPr>
        </p:nvSpPr>
        <p:spPr>
          <a:xfrm>
            <a:off x="311700" y="1163272"/>
            <a:ext cx="5383800" cy="3394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90000"/>
              </a:lnSpc>
              <a:spcBef>
                <a:spcPts val="0"/>
              </a:spcBef>
              <a:spcAft>
                <a:spcPts val="0"/>
              </a:spcAft>
              <a:buClr>
                <a:schemeClr val="dk1"/>
              </a:buClr>
              <a:buSzPts val="1800"/>
              <a:buNone/>
            </a:pPr>
            <a:r>
              <a:rPr lang="en-US"/>
              <a:t>The voltages used to represent a 1 and a 0 are called logic levels. </a:t>
            </a:r>
            <a:endParaRPr/>
          </a:p>
          <a:p>
            <a:pPr indent="0" lvl="0" marL="0" rtl="0" algn="l">
              <a:lnSpc>
                <a:spcPct val="90000"/>
              </a:lnSpc>
              <a:spcBef>
                <a:spcPts val="0"/>
              </a:spcBef>
              <a:spcAft>
                <a:spcPts val="0"/>
              </a:spcAft>
              <a:buClr>
                <a:schemeClr val="dk1"/>
              </a:buClr>
              <a:buSzPts val="1800"/>
              <a:buNone/>
            </a:pPr>
            <a:r>
              <a:t/>
            </a:r>
            <a:endParaRPr/>
          </a:p>
          <a:p>
            <a:pPr indent="0" lvl="0" marL="0" rtl="0" algn="l">
              <a:lnSpc>
                <a:spcPct val="90000"/>
              </a:lnSpc>
              <a:spcBef>
                <a:spcPts val="0"/>
              </a:spcBef>
              <a:spcAft>
                <a:spcPts val="0"/>
              </a:spcAft>
              <a:buClr>
                <a:schemeClr val="dk1"/>
              </a:buClr>
              <a:buSzPts val="1800"/>
              <a:buNone/>
            </a:pPr>
            <a:r>
              <a:rPr b="1" lang="en-US"/>
              <a:t>Example</a:t>
            </a:r>
            <a:endParaRPr/>
          </a:p>
          <a:p>
            <a:pPr indent="0" lvl="0" marL="0" rtl="0" algn="l">
              <a:lnSpc>
                <a:spcPct val="90000"/>
              </a:lnSpc>
              <a:spcBef>
                <a:spcPts val="0"/>
              </a:spcBef>
              <a:spcAft>
                <a:spcPts val="0"/>
              </a:spcAft>
              <a:buClr>
                <a:schemeClr val="dk1"/>
              </a:buClr>
              <a:buSzPts val="1800"/>
              <a:buNone/>
            </a:pPr>
            <a:r>
              <a:rPr lang="en-US"/>
              <a:t>For a certain Digital Circuit Technology </a:t>
            </a:r>
            <a:endParaRPr/>
          </a:p>
          <a:p>
            <a:pPr indent="0" lvl="0" marL="0" rtl="0" algn="l">
              <a:lnSpc>
                <a:spcPct val="110000"/>
              </a:lnSpc>
              <a:spcBef>
                <a:spcPts val="0"/>
              </a:spcBef>
              <a:spcAft>
                <a:spcPts val="0"/>
              </a:spcAft>
              <a:buClr>
                <a:schemeClr val="dk1"/>
              </a:buClr>
              <a:buSzPts val="1800"/>
              <a:buNone/>
            </a:pPr>
            <a:r>
              <a:rPr b="1" lang="en-US"/>
              <a:t>HIGH</a:t>
            </a:r>
            <a:r>
              <a:rPr lang="en-US"/>
              <a:t> input values may range from</a:t>
            </a:r>
            <a:r>
              <a:rPr b="1" lang="en-US"/>
              <a:t> 2 V to 3.3 V</a:t>
            </a:r>
            <a:r>
              <a:rPr lang="en-US"/>
              <a:t> </a:t>
            </a:r>
            <a:endParaRPr/>
          </a:p>
          <a:p>
            <a:pPr indent="0" lvl="0" marL="0" rtl="0" algn="l">
              <a:lnSpc>
                <a:spcPct val="110000"/>
              </a:lnSpc>
              <a:spcBef>
                <a:spcPts val="0"/>
              </a:spcBef>
              <a:spcAft>
                <a:spcPts val="0"/>
              </a:spcAft>
              <a:buClr>
                <a:schemeClr val="dk1"/>
              </a:buClr>
              <a:buSzPts val="1800"/>
              <a:buNone/>
            </a:pPr>
            <a:r>
              <a:rPr b="1" lang="en-US"/>
              <a:t>LOW</a:t>
            </a:r>
            <a:r>
              <a:rPr lang="en-US"/>
              <a:t> input values may range from </a:t>
            </a:r>
            <a:r>
              <a:rPr b="1" lang="en-US"/>
              <a:t>0 V to 0.8 V</a:t>
            </a:r>
            <a:endParaRPr/>
          </a:p>
          <a:p>
            <a:pPr indent="0" lvl="0" marL="0" rtl="0" algn="l">
              <a:lnSpc>
                <a:spcPct val="110000"/>
              </a:lnSpc>
              <a:spcBef>
                <a:spcPts val="0"/>
              </a:spcBef>
              <a:spcAft>
                <a:spcPts val="0"/>
              </a:spcAft>
              <a:buClr>
                <a:schemeClr val="dk1"/>
              </a:buClr>
              <a:buSzPts val="1800"/>
              <a:buNone/>
            </a:pPr>
            <a:r>
              <a:t/>
            </a:r>
            <a:endParaRPr b="1"/>
          </a:p>
          <a:p>
            <a:pPr indent="0" lvl="0" marL="0" rtl="0" algn="l">
              <a:lnSpc>
                <a:spcPct val="110000"/>
              </a:lnSpc>
              <a:spcBef>
                <a:spcPts val="0"/>
              </a:spcBef>
              <a:spcAft>
                <a:spcPts val="0"/>
              </a:spcAft>
              <a:buClr>
                <a:schemeClr val="dk1"/>
              </a:buClr>
              <a:buSzPts val="1800"/>
              <a:buNone/>
            </a:pPr>
            <a:r>
              <a:rPr i="1" lang="en-US" sz="1400"/>
              <a:t>If a voltage of 2.5 V is applied, the circuit will accept it as a HIGH or binary 1. </a:t>
            </a:r>
            <a:endParaRPr i="1" sz="1400"/>
          </a:p>
          <a:p>
            <a:pPr indent="0" lvl="0" marL="0" rtl="0" algn="l">
              <a:lnSpc>
                <a:spcPct val="110000"/>
              </a:lnSpc>
              <a:spcBef>
                <a:spcPts val="0"/>
              </a:spcBef>
              <a:spcAft>
                <a:spcPts val="0"/>
              </a:spcAft>
              <a:buClr>
                <a:schemeClr val="dk1"/>
              </a:buClr>
              <a:buSzPts val="1800"/>
              <a:buNone/>
            </a:pPr>
            <a:r>
              <a:rPr i="1" lang="en-US" sz="1400"/>
              <a:t>If a voltage of 0.5 V is applied, the circuit will accept it as a LOW or binary 0. </a:t>
            </a:r>
            <a:endParaRPr i="1" sz="1400"/>
          </a:p>
          <a:p>
            <a:pPr indent="0" lvl="0" marL="0" rtl="0" algn="l">
              <a:lnSpc>
                <a:spcPct val="110000"/>
              </a:lnSpc>
              <a:spcBef>
                <a:spcPts val="0"/>
              </a:spcBef>
              <a:spcAft>
                <a:spcPts val="1200"/>
              </a:spcAft>
              <a:buClr>
                <a:schemeClr val="dk1"/>
              </a:buClr>
              <a:buSzPts val="1800"/>
              <a:buNone/>
            </a:pPr>
            <a:r>
              <a:rPr i="1" lang="en-US" sz="1400"/>
              <a:t>Voltages between 0.8 V and 2 V are unacceptable</a:t>
            </a:r>
            <a:endParaRPr i="1" sz="1400"/>
          </a:p>
        </p:txBody>
      </p:sp>
      <p:pic>
        <p:nvPicPr>
          <p:cNvPr id="128" name="Google Shape;128;p7"/>
          <p:cNvPicPr preferRelativeResize="0"/>
          <p:nvPr/>
        </p:nvPicPr>
        <p:blipFill rotWithShape="1">
          <a:blip r:embed="rId3">
            <a:alphaModFix/>
          </a:blip>
          <a:srcRect b="0" l="0" r="0" t="0"/>
          <a:stretch/>
        </p:blipFill>
        <p:spPr>
          <a:xfrm>
            <a:off x="5695472" y="627313"/>
            <a:ext cx="2950475" cy="352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d7294cd070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SzPct val="97222"/>
              <a:buNone/>
            </a:pPr>
            <a:r>
              <a:rPr lang="en-US"/>
              <a:t>Basic Logic Functions</a:t>
            </a:r>
            <a:endParaRPr/>
          </a:p>
        </p:txBody>
      </p:sp>
      <p:sp>
        <p:nvSpPr>
          <p:cNvPr id="134" name="Google Shape;134;g1d7294cd070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90000"/>
              </a:lnSpc>
              <a:spcBef>
                <a:spcPts val="0"/>
              </a:spcBef>
              <a:spcAft>
                <a:spcPts val="0"/>
              </a:spcAft>
              <a:buSzPts val="1800"/>
              <a:buChar char="●"/>
            </a:pPr>
            <a:r>
              <a:rPr lang="en-US"/>
              <a:t>In its basic form, logic is the realm of human reasoning that tells you a certain proposition (declarative statement) is true if certain conditions are true. </a:t>
            </a:r>
            <a:endParaRPr/>
          </a:p>
          <a:p>
            <a:pPr indent="-342900" lvl="0" marL="457200" rtl="0" algn="l">
              <a:lnSpc>
                <a:spcPct val="90000"/>
              </a:lnSpc>
              <a:spcBef>
                <a:spcPts val="0"/>
              </a:spcBef>
              <a:spcAft>
                <a:spcPts val="0"/>
              </a:spcAft>
              <a:buSzPts val="1800"/>
              <a:buChar char="●"/>
            </a:pPr>
            <a:r>
              <a:rPr lang="en-US"/>
              <a:t>Propositions can be classified as true or false. </a:t>
            </a:r>
            <a:endParaRPr/>
          </a:p>
          <a:p>
            <a:pPr indent="-342900" lvl="0" marL="457200" rtl="0" algn="l">
              <a:lnSpc>
                <a:spcPct val="90000"/>
              </a:lnSpc>
              <a:spcBef>
                <a:spcPts val="0"/>
              </a:spcBef>
              <a:spcAft>
                <a:spcPts val="0"/>
              </a:spcAft>
              <a:buSzPts val="1800"/>
              <a:buChar char="●"/>
            </a:pPr>
            <a:r>
              <a:rPr lang="en-US"/>
              <a:t>Many situations and processes that you encounter in your daily life can be expressed in the form of </a:t>
            </a:r>
            <a:r>
              <a:rPr b="1" lang="en-US"/>
              <a:t>propositional, or logic, functions</a:t>
            </a:r>
            <a:r>
              <a:rPr lang="en-US"/>
              <a:t>. </a:t>
            </a:r>
            <a:endParaRPr/>
          </a:p>
          <a:p>
            <a:pPr indent="-342900" lvl="0" marL="457200" rtl="0" algn="l">
              <a:lnSpc>
                <a:spcPct val="90000"/>
              </a:lnSpc>
              <a:spcBef>
                <a:spcPts val="0"/>
              </a:spcBef>
              <a:spcAft>
                <a:spcPts val="0"/>
              </a:spcAft>
              <a:buSzPts val="1800"/>
              <a:buChar char="●"/>
            </a:pPr>
            <a:r>
              <a:rPr lang="en-US"/>
              <a:t>Since such functions are true/false or yes/no statements, digital circuits with their two-state characteristics are applicable.</a:t>
            </a:r>
            <a:endParaRPr/>
          </a:p>
          <a:p>
            <a:pPr indent="0" lvl="0" marL="457200" rtl="0" algn="l">
              <a:lnSpc>
                <a:spcPct val="90000"/>
              </a:lnSpc>
              <a:spcBef>
                <a:spcPts val="0"/>
              </a:spcBef>
              <a:spcAft>
                <a:spcPts val="0"/>
              </a:spcAft>
              <a:buSzPts val="1800"/>
              <a:buNone/>
            </a:pPr>
            <a:r>
              <a:t/>
            </a:r>
            <a:endParaRPr/>
          </a:p>
          <a:p>
            <a:pPr indent="0" lvl="0" marL="457200" rtl="0" algn="l">
              <a:lnSpc>
                <a:spcPct val="90000"/>
              </a:lnSpc>
              <a:spcBef>
                <a:spcPts val="0"/>
              </a:spcBef>
              <a:spcAft>
                <a:spcPts val="0"/>
              </a:spcAft>
              <a:buSzPts val="1800"/>
              <a:buNone/>
            </a:pPr>
            <a:r>
              <a:rPr lang="en-US"/>
              <a:t>Example: the propositional statement </a:t>
            </a:r>
            <a:r>
              <a:rPr b="1" lang="en-US"/>
              <a:t>“The light is on”</a:t>
            </a:r>
            <a:r>
              <a:rPr lang="en-US"/>
              <a:t> will be true if </a:t>
            </a:r>
            <a:r>
              <a:rPr b="1" lang="en-US"/>
              <a:t>“The bulb is not burned out”</a:t>
            </a:r>
            <a:r>
              <a:rPr lang="en-US"/>
              <a:t> is true and if </a:t>
            </a:r>
            <a:r>
              <a:rPr b="1" lang="en-US"/>
              <a:t>“The switch is on”</a:t>
            </a:r>
            <a:r>
              <a:rPr lang="en-US"/>
              <a:t> is true. </a:t>
            </a:r>
            <a:endParaRPr/>
          </a:p>
          <a:p>
            <a:pPr indent="0" lvl="0" marL="457200" rtl="0" algn="l">
              <a:lnSpc>
                <a:spcPct val="90000"/>
              </a:lnSpc>
              <a:spcBef>
                <a:spcPts val="0"/>
              </a:spcBef>
              <a:spcAft>
                <a:spcPts val="0"/>
              </a:spcAft>
              <a:buSzPts val="1800"/>
              <a:buNone/>
            </a:pPr>
            <a:r>
              <a:rPr lang="en-US"/>
              <a:t>Logical statement can be made: The light is on only if the bulb is not burned out and the switch is on. In this example the first statement is true only if the last two statements are true. </a:t>
            </a:r>
            <a:endParaRPr/>
          </a:p>
          <a:p>
            <a:pPr indent="0" lvl="0" marL="457200" rtl="0" algn="l">
              <a:lnSpc>
                <a:spcPct val="90000"/>
              </a:lnSpc>
              <a:spcBef>
                <a:spcPts val="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d7294cd070_0_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34375"/>
              <a:buFont typeface="Arial"/>
              <a:buNone/>
            </a:pPr>
            <a:r>
              <a:rPr lang="en-US"/>
              <a:t>Basic Logic Functions - Contd</a:t>
            </a:r>
            <a:endParaRPr/>
          </a:p>
        </p:txBody>
      </p:sp>
      <p:sp>
        <p:nvSpPr>
          <p:cNvPr id="140" name="Google Shape;140;g1d7294cd070_0_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SzPts val="1800"/>
              <a:buChar char="●"/>
            </a:pPr>
            <a:r>
              <a:rPr lang="en-US"/>
              <a:t>The term </a:t>
            </a:r>
            <a:r>
              <a:rPr b="1" lang="en-US"/>
              <a:t>logic</a:t>
            </a:r>
            <a:r>
              <a:rPr lang="en-US"/>
              <a:t> is applied to digital circuits used to implement logic functions. </a:t>
            </a:r>
            <a:endParaRPr/>
          </a:p>
          <a:p>
            <a:pPr indent="-342900" lvl="0" marL="457200" rtl="0" algn="l">
              <a:lnSpc>
                <a:spcPct val="90000"/>
              </a:lnSpc>
              <a:spcBef>
                <a:spcPts val="0"/>
              </a:spcBef>
              <a:spcAft>
                <a:spcPts val="0"/>
              </a:spcAft>
              <a:buSzPts val="1800"/>
              <a:buChar char="●"/>
            </a:pPr>
            <a:r>
              <a:rPr lang="en-US"/>
              <a:t>Several kinds of digital logic circuits are the basic elements that form the building blocks for such complex digital systems as the computer.</a:t>
            </a:r>
            <a:endParaRPr/>
          </a:p>
          <a:p>
            <a:pPr indent="-342900" lvl="0" marL="457200" rtl="0" algn="l">
              <a:lnSpc>
                <a:spcPct val="90000"/>
              </a:lnSpc>
              <a:spcBef>
                <a:spcPts val="0"/>
              </a:spcBef>
              <a:spcAft>
                <a:spcPts val="0"/>
              </a:spcAft>
              <a:buSzPts val="1800"/>
              <a:buChar char="●"/>
            </a:pPr>
            <a:r>
              <a:rPr lang="en-US"/>
              <a:t>Three basic logic functions</a:t>
            </a:r>
            <a:endParaRPr/>
          </a:p>
          <a:p>
            <a:pPr indent="-317500" lvl="1" marL="914400" rtl="0" algn="l">
              <a:lnSpc>
                <a:spcPct val="90000"/>
              </a:lnSpc>
              <a:spcBef>
                <a:spcPts val="0"/>
              </a:spcBef>
              <a:spcAft>
                <a:spcPts val="0"/>
              </a:spcAft>
              <a:buSzPts val="1400"/>
              <a:buChar char="○"/>
            </a:pPr>
            <a:r>
              <a:rPr lang="en-US"/>
              <a:t>NOT, </a:t>
            </a:r>
            <a:endParaRPr/>
          </a:p>
          <a:p>
            <a:pPr indent="-317500" lvl="1" marL="914400" rtl="0" algn="l">
              <a:lnSpc>
                <a:spcPct val="90000"/>
              </a:lnSpc>
              <a:spcBef>
                <a:spcPts val="0"/>
              </a:spcBef>
              <a:spcAft>
                <a:spcPts val="0"/>
              </a:spcAft>
              <a:buSzPts val="1400"/>
              <a:buChar char="○"/>
            </a:pPr>
            <a:r>
              <a:rPr lang="en-US"/>
              <a:t>AND and</a:t>
            </a:r>
            <a:endParaRPr/>
          </a:p>
          <a:p>
            <a:pPr indent="-317500" lvl="1" marL="914400" rtl="0" algn="l">
              <a:lnSpc>
                <a:spcPct val="90000"/>
              </a:lnSpc>
              <a:spcBef>
                <a:spcPts val="0"/>
              </a:spcBef>
              <a:spcAft>
                <a:spcPts val="0"/>
              </a:spcAft>
              <a:buSzPts val="1400"/>
              <a:buChar char="○"/>
            </a:pPr>
            <a:r>
              <a:rPr lang="en-US"/>
              <a:t>OR</a:t>
            </a:r>
            <a:endParaRPr/>
          </a:p>
          <a:p>
            <a:pPr indent="0" lvl="0" marL="457200" rtl="0" algn="l">
              <a:lnSpc>
                <a:spcPct val="90000"/>
              </a:lnSpc>
              <a:spcBef>
                <a:spcPts val="0"/>
              </a:spcBef>
              <a:spcAft>
                <a:spcPts val="0"/>
              </a:spcAft>
              <a:buSzPts val="1800"/>
              <a:buNone/>
            </a:pPr>
            <a:r>
              <a:t/>
            </a:r>
            <a:endParaRPr/>
          </a:p>
          <a:p>
            <a:pPr indent="0" lvl="0" marL="457200" rtl="0" algn="l">
              <a:lnSpc>
                <a:spcPct val="90000"/>
              </a:lnSpc>
              <a:spcBef>
                <a:spcPts val="0"/>
              </a:spcBef>
              <a:spcAft>
                <a:spcPts val="0"/>
              </a:spcAft>
              <a:buSzPts val="1800"/>
              <a:buNone/>
            </a:pPr>
            <a:r>
              <a:t/>
            </a:r>
            <a:endParaRPr/>
          </a:p>
          <a:p>
            <a:pPr indent="0" lvl="0" marL="457200" rtl="0" algn="l">
              <a:lnSpc>
                <a:spcPct val="90000"/>
              </a:lnSpc>
              <a:spcBef>
                <a:spcPts val="0"/>
              </a:spcBef>
              <a:spcAft>
                <a:spcPts val="0"/>
              </a:spcAft>
              <a:buSzPts val="1800"/>
              <a:buNone/>
            </a:pPr>
            <a:r>
              <a:t/>
            </a:r>
            <a:endParaRPr/>
          </a:p>
          <a:p>
            <a:pPr indent="-342900" lvl="0" marL="457200" rtl="0" algn="l">
              <a:lnSpc>
                <a:spcPct val="90000"/>
              </a:lnSpc>
              <a:spcBef>
                <a:spcPts val="0"/>
              </a:spcBef>
              <a:spcAft>
                <a:spcPts val="0"/>
              </a:spcAft>
              <a:buSzPts val="1800"/>
              <a:buChar char="●"/>
            </a:pPr>
            <a:r>
              <a:rPr lang="en-US"/>
              <a:t>The lines connected to each symbol are the</a:t>
            </a:r>
            <a:r>
              <a:rPr b="1" lang="en-US"/>
              <a:t> inputs and outputs.</a:t>
            </a:r>
            <a:r>
              <a:rPr lang="en-US"/>
              <a:t> </a:t>
            </a:r>
            <a:endParaRPr/>
          </a:p>
          <a:p>
            <a:pPr indent="-342900" lvl="0" marL="457200" rtl="0" algn="l">
              <a:lnSpc>
                <a:spcPct val="90000"/>
              </a:lnSpc>
              <a:spcBef>
                <a:spcPts val="0"/>
              </a:spcBef>
              <a:spcAft>
                <a:spcPts val="0"/>
              </a:spcAft>
              <a:buSzPts val="1800"/>
              <a:buChar char="●"/>
            </a:pPr>
            <a:r>
              <a:rPr lang="en-US"/>
              <a:t>The inputs are on the left of each symbol and the output is on the right. </a:t>
            </a:r>
            <a:endParaRPr/>
          </a:p>
          <a:p>
            <a:pPr indent="-342900" lvl="0" marL="457200" rtl="0" algn="l">
              <a:lnSpc>
                <a:spcPct val="90000"/>
              </a:lnSpc>
              <a:spcBef>
                <a:spcPts val="0"/>
              </a:spcBef>
              <a:spcAft>
                <a:spcPts val="0"/>
              </a:spcAft>
              <a:buSzPts val="1800"/>
              <a:buChar char="●"/>
            </a:pPr>
            <a:r>
              <a:rPr lang="en-US"/>
              <a:t>A circuit that performs a specified logic function (AND, OR) is called a logic gate.</a:t>
            </a:r>
            <a:endParaRPr/>
          </a:p>
        </p:txBody>
      </p:sp>
      <p:pic>
        <p:nvPicPr>
          <p:cNvPr id="141" name="Google Shape;141;g1d7294cd070_0_9"/>
          <p:cNvPicPr preferRelativeResize="0"/>
          <p:nvPr/>
        </p:nvPicPr>
        <p:blipFill rotWithShape="1">
          <a:blip r:embed="rId3">
            <a:alphaModFix/>
          </a:blip>
          <a:srcRect b="0" l="0" r="0" t="0"/>
          <a:stretch/>
        </p:blipFill>
        <p:spPr>
          <a:xfrm>
            <a:off x="2196525" y="2571750"/>
            <a:ext cx="4510383" cy="114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test.std</dc:creator>
</cp:coreProperties>
</file>