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BC29F4-2A84-4DD9-AA74-4F3AE4759DC2}" type="datetimeFigureOut">
              <a:rPr lang="en-US" smtClean="0"/>
              <a:t>5/9/2022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F88D0F-4AA7-47E6-96F4-926BA028B86C}" type="slidenum">
              <a:rPr lang="en-US" smtClean="0"/>
              <a:t>‹#›</a:t>
            </a:fld>
            <a:endParaRPr lang="en-US"/>
          </a:p>
        </p:txBody>
      </p:sp>
    </p:spTree>
    <p:extLst>
      <p:ext uri="{BB962C8B-B14F-4D97-AF65-F5344CB8AC3E}">
        <p14:creationId xmlns:p14="http://schemas.microsoft.com/office/powerpoint/2010/main" val="1468756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F88D0F-4AA7-47E6-96F4-926BA028B86C}" type="slidenum">
              <a:rPr lang="en-US" smtClean="0"/>
              <a:t>5</a:t>
            </a:fld>
            <a:endParaRPr lang="en-US"/>
          </a:p>
        </p:txBody>
      </p:sp>
    </p:spTree>
    <p:extLst>
      <p:ext uri="{BB962C8B-B14F-4D97-AF65-F5344CB8AC3E}">
        <p14:creationId xmlns:p14="http://schemas.microsoft.com/office/powerpoint/2010/main" val="1259154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30537A-946D-4B6A-AEC7-2B38E3AF4DA4}"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18F93-9864-4FE5-A078-85549490A743}" type="slidenum">
              <a:rPr lang="en-US" smtClean="0"/>
              <a:t>‹#›</a:t>
            </a:fld>
            <a:endParaRPr lang="en-US"/>
          </a:p>
        </p:txBody>
      </p:sp>
    </p:spTree>
    <p:extLst>
      <p:ext uri="{BB962C8B-B14F-4D97-AF65-F5344CB8AC3E}">
        <p14:creationId xmlns:p14="http://schemas.microsoft.com/office/powerpoint/2010/main" val="228472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30537A-946D-4B6A-AEC7-2B38E3AF4DA4}"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18F93-9864-4FE5-A078-85549490A743}" type="slidenum">
              <a:rPr lang="en-US" smtClean="0"/>
              <a:t>‹#›</a:t>
            </a:fld>
            <a:endParaRPr lang="en-US"/>
          </a:p>
        </p:txBody>
      </p:sp>
    </p:spTree>
    <p:extLst>
      <p:ext uri="{BB962C8B-B14F-4D97-AF65-F5344CB8AC3E}">
        <p14:creationId xmlns:p14="http://schemas.microsoft.com/office/powerpoint/2010/main" val="24395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30537A-946D-4B6A-AEC7-2B38E3AF4DA4}"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18F93-9864-4FE5-A078-85549490A743}" type="slidenum">
              <a:rPr lang="en-US" smtClean="0"/>
              <a:t>‹#›</a:t>
            </a:fld>
            <a:endParaRPr lang="en-US"/>
          </a:p>
        </p:txBody>
      </p:sp>
    </p:spTree>
    <p:extLst>
      <p:ext uri="{BB962C8B-B14F-4D97-AF65-F5344CB8AC3E}">
        <p14:creationId xmlns:p14="http://schemas.microsoft.com/office/powerpoint/2010/main" val="3176573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30537A-946D-4B6A-AEC7-2B38E3AF4DA4}"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18F93-9864-4FE5-A078-85549490A743}"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1193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30537A-946D-4B6A-AEC7-2B38E3AF4DA4}"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18F93-9864-4FE5-A078-85549490A743}" type="slidenum">
              <a:rPr lang="en-US" smtClean="0"/>
              <a:t>‹#›</a:t>
            </a:fld>
            <a:endParaRPr lang="en-US"/>
          </a:p>
        </p:txBody>
      </p:sp>
    </p:spTree>
    <p:extLst>
      <p:ext uri="{BB962C8B-B14F-4D97-AF65-F5344CB8AC3E}">
        <p14:creationId xmlns:p14="http://schemas.microsoft.com/office/powerpoint/2010/main" val="3158489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30537A-946D-4B6A-AEC7-2B38E3AF4DA4}" type="datetimeFigureOut">
              <a:rPr lang="en-US" smtClean="0"/>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618F93-9864-4FE5-A078-85549490A743}" type="slidenum">
              <a:rPr lang="en-US" smtClean="0"/>
              <a:t>‹#›</a:t>
            </a:fld>
            <a:endParaRPr lang="en-US"/>
          </a:p>
        </p:txBody>
      </p:sp>
    </p:spTree>
    <p:extLst>
      <p:ext uri="{BB962C8B-B14F-4D97-AF65-F5344CB8AC3E}">
        <p14:creationId xmlns:p14="http://schemas.microsoft.com/office/powerpoint/2010/main" val="3358803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30537A-946D-4B6A-AEC7-2B38E3AF4DA4}" type="datetimeFigureOut">
              <a:rPr lang="en-US" smtClean="0"/>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618F93-9864-4FE5-A078-85549490A743}" type="slidenum">
              <a:rPr lang="en-US" smtClean="0"/>
              <a:t>‹#›</a:t>
            </a:fld>
            <a:endParaRPr lang="en-US"/>
          </a:p>
        </p:txBody>
      </p:sp>
    </p:spTree>
    <p:extLst>
      <p:ext uri="{BB962C8B-B14F-4D97-AF65-F5344CB8AC3E}">
        <p14:creationId xmlns:p14="http://schemas.microsoft.com/office/powerpoint/2010/main" val="932467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30537A-946D-4B6A-AEC7-2B38E3AF4DA4}"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18F93-9864-4FE5-A078-85549490A743}" type="slidenum">
              <a:rPr lang="en-US" smtClean="0"/>
              <a:t>‹#›</a:t>
            </a:fld>
            <a:endParaRPr lang="en-US"/>
          </a:p>
        </p:txBody>
      </p:sp>
    </p:spTree>
    <p:extLst>
      <p:ext uri="{BB962C8B-B14F-4D97-AF65-F5344CB8AC3E}">
        <p14:creationId xmlns:p14="http://schemas.microsoft.com/office/powerpoint/2010/main" val="384001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30537A-946D-4B6A-AEC7-2B38E3AF4DA4}"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18F93-9864-4FE5-A078-85549490A743}" type="slidenum">
              <a:rPr lang="en-US" smtClean="0"/>
              <a:t>‹#›</a:t>
            </a:fld>
            <a:endParaRPr lang="en-US"/>
          </a:p>
        </p:txBody>
      </p:sp>
    </p:spTree>
    <p:extLst>
      <p:ext uri="{BB962C8B-B14F-4D97-AF65-F5344CB8AC3E}">
        <p14:creationId xmlns:p14="http://schemas.microsoft.com/office/powerpoint/2010/main" val="382797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30537A-946D-4B6A-AEC7-2B38E3AF4DA4}"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18F93-9864-4FE5-A078-85549490A743}" type="slidenum">
              <a:rPr lang="en-US" smtClean="0"/>
              <a:t>‹#›</a:t>
            </a:fld>
            <a:endParaRPr lang="en-US"/>
          </a:p>
        </p:txBody>
      </p:sp>
    </p:spTree>
    <p:extLst>
      <p:ext uri="{BB962C8B-B14F-4D97-AF65-F5344CB8AC3E}">
        <p14:creationId xmlns:p14="http://schemas.microsoft.com/office/powerpoint/2010/main" val="1291557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30537A-946D-4B6A-AEC7-2B38E3AF4DA4}"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18F93-9864-4FE5-A078-85549490A743}" type="slidenum">
              <a:rPr lang="en-US" smtClean="0"/>
              <a:t>‹#›</a:t>
            </a:fld>
            <a:endParaRPr lang="en-US"/>
          </a:p>
        </p:txBody>
      </p:sp>
    </p:spTree>
    <p:extLst>
      <p:ext uri="{BB962C8B-B14F-4D97-AF65-F5344CB8AC3E}">
        <p14:creationId xmlns:p14="http://schemas.microsoft.com/office/powerpoint/2010/main" val="1439808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30537A-946D-4B6A-AEC7-2B38E3AF4DA4}"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18F93-9864-4FE5-A078-85549490A743}" type="slidenum">
              <a:rPr lang="en-US" smtClean="0"/>
              <a:t>‹#›</a:t>
            </a:fld>
            <a:endParaRPr lang="en-US"/>
          </a:p>
        </p:txBody>
      </p:sp>
    </p:spTree>
    <p:extLst>
      <p:ext uri="{BB962C8B-B14F-4D97-AF65-F5344CB8AC3E}">
        <p14:creationId xmlns:p14="http://schemas.microsoft.com/office/powerpoint/2010/main" val="2800227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30537A-946D-4B6A-AEC7-2B38E3AF4DA4}" type="datetimeFigureOut">
              <a:rPr lang="en-US" smtClean="0"/>
              <a:t>5/9/2022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618F93-9864-4FE5-A078-85549490A743}" type="slidenum">
              <a:rPr lang="en-US" smtClean="0"/>
              <a:t>‹#›</a:t>
            </a:fld>
            <a:endParaRPr lang="en-US"/>
          </a:p>
        </p:txBody>
      </p:sp>
    </p:spTree>
    <p:extLst>
      <p:ext uri="{BB962C8B-B14F-4D97-AF65-F5344CB8AC3E}">
        <p14:creationId xmlns:p14="http://schemas.microsoft.com/office/powerpoint/2010/main" val="357873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30537A-946D-4B6A-AEC7-2B38E3AF4DA4}" type="datetimeFigureOut">
              <a:rPr lang="en-US" smtClean="0"/>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618F93-9864-4FE5-A078-85549490A743}" type="slidenum">
              <a:rPr lang="en-US" smtClean="0"/>
              <a:t>‹#›</a:t>
            </a:fld>
            <a:endParaRPr lang="en-US"/>
          </a:p>
        </p:txBody>
      </p:sp>
    </p:spTree>
    <p:extLst>
      <p:ext uri="{BB962C8B-B14F-4D97-AF65-F5344CB8AC3E}">
        <p14:creationId xmlns:p14="http://schemas.microsoft.com/office/powerpoint/2010/main" val="2704926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30537A-946D-4B6A-AEC7-2B38E3AF4DA4}" type="datetimeFigureOut">
              <a:rPr lang="en-US" smtClean="0"/>
              <a:t>5/9/2022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618F93-9864-4FE5-A078-85549490A743}" type="slidenum">
              <a:rPr lang="en-US" smtClean="0"/>
              <a:t>‹#›</a:t>
            </a:fld>
            <a:endParaRPr lang="en-US"/>
          </a:p>
        </p:txBody>
      </p:sp>
    </p:spTree>
    <p:extLst>
      <p:ext uri="{BB962C8B-B14F-4D97-AF65-F5344CB8AC3E}">
        <p14:creationId xmlns:p14="http://schemas.microsoft.com/office/powerpoint/2010/main" val="219868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30537A-946D-4B6A-AEC7-2B38E3AF4DA4}"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18F93-9864-4FE5-A078-85549490A743}" type="slidenum">
              <a:rPr lang="en-US" smtClean="0"/>
              <a:t>‹#›</a:t>
            </a:fld>
            <a:endParaRPr lang="en-US"/>
          </a:p>
        </p:txBody>
      </p:sp>
    </p:spTree>
    <p:extLst>
      <p:ext uri="{BB962C8B-B14F-4D97-AF65-F5344CB8AC3E}">
        <p14:creationId xmlns:p14="http://schemas.microsoft.com/office/powerpoint/2010/main" val="4285415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30537A-946D-4B6A-AEC7-2B38E3AF4DA4}"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18F93-9864-4FE5-A078-85549490A743}" type="slidenum">
              <a:rPr lang="en-US" smtClean="0"/>
              <a:t>‹#›</a:t>
            </a:fld>
            <a:endParaRPr lang="en-US"/>
          </a:p>
        </p:txBody>
      </p:sp>
    </p:spTree>
    <p:extLst>
      <p:ext uri="{BB962C8B-B14F-4D97-AF65-F5344CB8AC3E}">
        <p14:creationId xmlns:p14="http://schemas.microsoft.com/office/powerpoint/2010/main" val="2590211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030537A-946D-4B6A-AEC7-2B38E3AF4DA4}" type="datetimeFigureOut">
              <a:rPr lang="en-US" smtClean="0"/>
              <a:t>5/9/2022</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1618F93-9864-4FE5-A078-85549490A743}" type="slidenum">
              <a:rPr lang="en-US" smtClean="0"/>
              <a:t>‹#›</a:t>
            </a:fld>
            <a:endParaRPr lang="en-US"/>
          </a:p>
        </p:txBody>
      </p:sp>
    </p:spTree>
    <p:extLst>
      <p:ext uri="{BB962C8B-B14F-4D97-AF65-F5344CB8AC3E}">
        <p14:creationId xmlns:p14="http://schemas.microsoft.com/office/powerpoint/2010/main" val="81358306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People shaking hands">
            <a:extLst>
              <a:ext uri="{FF2B5EF4-FFF2-40B4-BE49-F238E27FC236}">
                <a16:creationId xmlns:a16="http://schemas.microsoft.com/office/drawing/2014/main" id="{34FA92FC-1839-E1BA-1903-6507DAA5E056}"/>
              </a:ext>
            </a:extLst>
          </p:cNvPr>
          <p:cNvPicPr>
            <a:picLocks noChangeAspect="1"/>
          </p:cNvPicPr>
          <p:nvPr/>
        </p:nvPicPr>
        <p:blipFill rotWithShape="1">
          <a:blip r:embed="rId3">
            <a:alphaModFix amt="35000"/>
            <a:grayscl/>
          </a:blip>
          <a:srcRect/>
          <a:stretch/>
        </p:blipFill>
        <p:spPr>
          <a:xfrm>
            <a:off x="20" y="10"/>
            <a:ext cx="9143980" cy="6857990"/>
          </a:xfrm>
          <a:prstGeom prst="rect">
            <a:avLst/>
          </a:prstGeom>
        </p:spPr>
      </p:pic>
      <p:sp>
        <p:nvSpPr>
          <p:cNvPr id="9" name="Rectangle 8">
            <a:extLst>
              <a:ext uri="{FF2B5EF4-FFF2-40B4-BE49-F238E27FC236}">
                <a16:creationId xmlns:a16="http://schemas.microsoft.com/office/drawing/2014/main" id="{FC23C8D4-BD3D-4473-B3D0-89011586B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32000">
                <a:schemeClr val="bg2">
                  <a:lumMod val="75000"/>
                  <a:alpha val="5000"/>
                </a:schemeClr>
              </a:gs>
              <a:gs pos="100000">
                <a:schemeClr val="bg2">
                  <a:lumMod val="40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ctrTitle"/>
          </p:nvPr>
        </p:nvSpPr>
        <p:spPr>
          <a:xfrm>
            <a:off x="1196451" y="1122363"/>
            <a:ext cx="6751097" cy="2387600"/>
          </a:xfrm>
        </p:spPr>
        <p:txBody>
          <a:bodyPr>
            <a:normAutofit/>
          </a:bodyPr>
          <a:lstStyle/>
          <a:p>
            <a:r>
              <a:rPr lang="en-US" dirty="0"/>
              <a:t>Domain: Partnership</a:t>
            </a:r>
          </a:p>
        </p:txBody>
      </p:sp>
      <p:sp>
        <p:nvSpPr>
          <p:cNvPr id="3" name="Subtitle 2"/>
          <p:cNvSpPr>
            <a:spLocks noGrp="1"/>
          </p:cNvSpPr>
          <p:nvPr>
            <p:ph type="subTitle" idx="1"/>
          </p:nvPr>
        </p:nvSpPr>
        <p:spPr>
          <a:xfrm>
            <a:off x="1196451" y="3602038"/>
            <a:ext cx="6751097" cy="1655762"/>
          </a:xfrm>
        </p:spPr>
        <p:txBody>
          <a:bodyPr>
            <a:normAutofit/>
          </a:bodyPr>
          <a:lstStyle/>
          <a:p>
            <a:r>
              <a:rPr lang="en-US" dirty="0"/>
              <a:t>Title: </a:t>
            </a:r>
          </a:p>
          <a:p>
            <a:r>
              <a:rPr lang="en-US" dirty="0"/>
              <a:t>One-Stop-Solution</a:t>
            </a:r>
          </a:p>
        </p:txBody>
      </p:sp>
    </p:spTree>
    <p:extLst>
      <p:ext uri="{BB962C8B-B14F-4D97-AF65-F5344CB8AC3E}">
        <p14:creationId xmlns:p14="http://schemas.microsoft.com/office/powerpoint/2010/main" val="425594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A picture of a viewing telescope with a city on its background">
            <a:extLst>
              <a:ext uri="{FF2B5EF4-FFF2-40B4-BE49-F238E27FC236}">
                <a16:creationId xmlns:a16="http://schemas.microsoft.com/office/drawing/2014/main" id="{091BF9AA-5B65-72F7-2C80-DBDF76ACCE0D}"/>
              </a:ext>
            </a:extLst>
          </p:cNvPr>
          <p:cNvPicPr>
            <a:picLocks noChangeAspect="1"/>
          </p:cNvPicPr>
          <p:nvPr/>
        </p:nvPicPr>
        <p:blipFill rotWithShape="1">
          <a:blip r:embed="rId3">
            <a:alphaModFix amt="35000"/>
            <a:grayscl/>
          </a:blip>
          <a:srcRect l="8412" r="6922"/>
          <a:stretch/>
        </p:blipFill>
        <p:spPr>
          <a:xfrm>
            <a:off x="20" y="10"/>
            <a:ext cx="9143980" cy="6857990"/>
          </a:xfrm>
          <a:prstGeom prst="rect">
            <a:avLst/>
          </a:prstGeom>
        </p:spPr>
      </p:pic>
      <p:sp>
        <p:nvSpPr>
          <p:cNvPr id="9" name="Rectangle 8">
            <a:extLst>
              <a:ext uri="{FF2B5EF4-FFF2-40B4-BE49-F238E27FC236}">
                <a16:creationId xmlns:a16="http://schemas.microsoft.com/office/drawing/2014/main" id="{FC23C8D4-BD3D-4473-B3D0-89011586B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32000">
                <a:schemeClr val="bg2">
                  <a:lumMod val="75000"/>
                  <a:alpha val="5000"/>
                </a:schemeClr>
              </a:gs>
              <a:gs pos="100000">
                <a:schemeClr val="bg2">
                  <a:lumMod val="40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ctrTitle"/>
          </p:nvPr>
        </p:nvSpPr>
        <p:spPr>
          <a:xfrm>
            <a:off x="1196451" y="1122363"/>
            <a:ext cx="6751097" cy="2387600"/>
          </a:xfrm>
        </p:spPr>
        <p:txBody>
          <a:bodyPr>
            <a:normAutofit/>
          </a:bodyPr>
          <a:lstStyle/>
          <a:p>
            <a:r>
              <a:rPr lang="en-US" dirty="0"/>
              <a:t>Overview</a:t>
            </a:r>
          </a:p>
        </p:txBody>
      </p:sp>
      <p:sp>
        <p:nvSpPr>
          <p:cNvPr id="3" name="Subtitle 2"/>
          <p:cNvSpPr>
            <a:spLocks noGrp="1"/>
          </p:cNvSpPr>
          <p:nvPr>
            <p:ph type="subTitle" idx="1"/>
          </p:nvPr>
        </p:nvSpPr>
        <p:spPr>
          <a:xfrm>
            <a:off x="1196451" y="3602038"/>
            <a:ext cx="6751097" cy="1655762"/>
          </a:xfrm>
        </p:spPr>
        <p:txBody>
          <a:bodyPr>
            <a:normAutofit/>
          </a:bodyPr>
          <a:lstStyle/>
          <a:p>
            <a:r>
              <a:rPr lang="en-US" dirty="0"/>
              <a:t>A website has to be developed where several citizens may visit and see the solutions of their daily household problems.</a:t>
            </a:r>
          </a:p>
          <a:p>
            <a:endParaRPr lang="en-US" dirty="0"/>
          </a:p>
          <a:p>
            <a:endParaRPr lang="en-US" dirty="0"/>
          </a:p>
        </p:txBody>
      </p:sp>
    </p:spTree>
    <p:extLst>
      <p:ext uri="{BB962C8B-B14F-4D97-AF65-F5344CB8AC3E}">
        <p14:creationId xmlns:p14="http://schemas.microsoft.com/office/powerpoint/2010/main" val="303890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Camera lens">
            <a:extLst>
              <a:ext uri="{FF2B5EF4-FFF2-40B4-BE49-F238E27FC236}">
                <a16:creationId xmlns:a16="http://schemas.microsoft.com/office/drawing/2014/main" id="{1C98EE08-2AF8-EC85-9915-FFB64611FBA5}"/>
              </a:ext>
            </a:extLst>
          </p:cNvPr>
          <p:cNvPicPr>
            <a:picLocks noChangeAspect="1"/>
          </p:cNvPicPr>
          <p:nvPr/>
        </p:nvPicPr>
        <p:blipFill rotWithShape="1">
          <a:blip r:embed="rId3">
            <a:alphaModFix amt="35000"/>
            <a:grayscl/>
          </a:blip>
          <a:srcRect r="10999" b="-1"/>
          <a:stretch/>
        </p:blipFill>
        <p:spPr>
          <a:xfrm>
            <a:off x="20" y="10"/>
            <a:ext cx="9143980" cy="6857990"/>
          </a:xfrm>
          <a:prstGeom prst="rect">
            <a:avLst/>
          </a:prstGeom>
        </p:spPr>
      </p:pic>
      <p:sp>
        <p:nvSpPr>
          <p:cNvPr id="9" name="Rectangle 8">
            <a:extLst>
              <a:ext uri="{FF2B5EF4-FFF2-40B4-BE49-F238E27FC236}">
                <a16:creationId xmlns:a16="http://schemas.microsoft.com/office/drawing/2014/main" id="{FC23C8D4-BD3D-4473-B3D0-89011586B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32000">
                <a:schemeClr val="bg2">
                  <a:lumMod val="75000"/>
                  <a:alpha val="5000"/>
                </a:schemeClr>
              </a:gs>
              <a:gs pos="100000">
                <a:schemeClr val="bg2">
                  <a:lumMod val="40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ctrTitle"/>
          </p:nvPr>
        </p:nvSpPr>
        <p:spPr>
          <a:xfrm>
            <a:off x="1196451" y="1122363"/>
            <a:ext cx="6751097" cy="2387600"/>
          </a:xfrm>
        </p:spPr>
        <p:txBody>
          <a:bodyPr>
            <a:normAutofit/>
          </a:bodyPr>
          <a:lstStyle/>
          <a:p>
            <a:r>
              <a:rPr lang="en-US" dirty="0"/>
              <a:t>Background and Scope</a:t>
            </a:r>
          </a:p>
        </p:txBody>
      </p:sp>
      <p:sp>
        <p:nvSpPr>
          <p:cNvPr id="3" name="Subtitle 2"/>
          <p:cNvSpPr>
            <a:spLocks noGrp="1"/>
          </p:cNvSpPr>
          <p:nvPr>
            <p:ph type="subTitle" idx="1"/>
          </p:nvPr>
        </p:nvSpPr>
        <p:spPr>
          <a:xfrm>
            <a:off x="1196451" y="3429000"/>
            <a:ext cx="7033149" cy="2560638"/>
          </a:xfrm>
        </p:spPr>
        <p:txBody>
          <a:bodyPr>
            <a:normAutofit/>
          </a:bodyPr>
          <a:lstStyle/>
          <a:p>
            <a:pPr>
              <a:lnSpc>
                <a:spcPct val="110000"/>
              </a:lnSpc>
            </a:pPr>
            <a:r>
              <a:rPr lang="en-US" sz="1600" dirty="0"/>
              <a:t>This website serves as an intermediate connection between the users and the workers so that laymen sitting in their homes can no longer be made fools by the skillful labors. This website will connect the users with their respective workers.</a:t>
            </a:r>
          </a:p>
          <a:p>
            <a:pPr>
              <a:lnSpc>
                <a:spcPct val="110000"/>
              </a:lnSpc>
            </a:pPr>
            <a:r>
              <a:rPr lang="en-US" sz="1600" dirty="0"/>
              <a:t>Initially, it will be served as a two-ended website. But, afterwards we are</a:t>
            </a:r>
          </a:p>
          <a:p>
            <a:pPr>
              <a:lnSpc>
                <a:spcPct val="110000"/>
              </a:lnSpc>
            </a:pPr>
            <a:r>
              <a:rPr lang="en-US" sz="1600" dirty="0"/>
              <a:t> inclined to supply only the items if user wants them to be delivered and fix the issues themselves.</a:t>
            </a:r>
          </a:p>
        </p:txBody>
      </p:sp>
    </p:spTree>
    <p:extLst>
      <p:ext uri="{BB962C8B-B14F-4D97-AF65-F5344CB8AC3E}">
        <p14:creationId xmlns:p14="http://schemas.microsoft.com/office/powerpoint/2010/main" val="151437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Bubble sheet test paper and pencil">
            <a:extLst>
              <a:ext uri="{FF2B5EF4-FFF2-40B4-BE49-F238E27FC236}">
                <a16:creationId xmlns:a16="http://schemas.microsoft.com/office/drawing/2014/main" id="{4928676F-73CE-6915-A311-3BA67A8A3680}"/>
              </a:ext>
            </a:extLst>
          </p:cNvPr>
          <p:cNvPicPr>
            <a:picLocks noChangeAspect="1"/>
          </p:cNvPicPr>
          <p:nvPr/>
        </p:nvPicPr>
        <p:blipFill rotWithShape="1">
          <a:blip r:embed="rId3">
            <a:alphaModFix amt="35000"/>
            <a:grayscl/>
          </a:blip>
          <a:srcRect l="13333"/>
          <a:stretch/>
        </p:blipFill>
        <p:spPr>
          <a:xfrm>
            <a:off x="20" y="10"/>
            <a:ext cx="9143980" cy="6857990"/>
          </a:xfrm>
          <a:prstGeom prst="rect">
            <a:avLst/>
          </a:prstGeom>
        </p:spPr>
      </p:pic>
      <p:sp>
        <p:nvSpPr>
          <p:cNvPr id="9" name="Rectangle 8">
            <a:extLst>
              <a:ext uri="{FF2B5EF4-FFF2-40B4-BE49-F238E27FC236}">
                <a16:creationId xmlns:a16="http://schemas.microsoft.com/office/drawing/2014/main" id="{FC23C8D4-BD3D-4473-B3D0-89011586B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32000">
                <a:schemeClr val="bg2">
                  <a:lumMod val="75000"/>
                  <a:alpha val="5000"/>
                </a:schemeClr>
              </a:gs>
              <a:gs pos="100000">
                <a:schemeClr val="bg2">
                  <a:lumMod val="40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ctrTitle"/>
          </p:nvPr>
        </p:nvSpPr>
        <p:spPr>
          <a:xfrm>
            <a:off x="1196451" y="1122363"/>
            <a:ext cx="6751097" cy="2387600"/>
          </a:xfrm>
        </p:spPr>
        <p:txBody>
          <a:bodyPr>
            <a:normAutofit/>
          </a:bodyPr>
          <a:lstStyle/>
          <a:p>
            <a:r>
              <a:rPr lang="en-US" dirty="0"/>
              <a:t>Problem Statement</a:t>
            </a:r>
          </a:p>
        </p:txBody>
      </p:sp>
      <p:sp>
        <p:nvSpPr>
          <p:cNvPr id="3" name="Subtitle 2"/>
          <p:cNvSpPr>
            <a:spLocks noGrp="1"/>
          </p:cNvSpPr>
          <p:nvPr>
            <p:ph type="subTitle" idx="1"/>
          </p:nvPr>
        </p:nvSpPr>
        <p:spPr>
          <a:xfrm>
            <a:off x="1196451" y="3602038"/>
            <a:ext cx="6751097" cy="1655762"/>
          </a:xfrm>
        </p:spPr>
        <p:txBody>
          <a:bodyPr>
            <a:normAutofit/>
          </a:bodyPr>
          <a:lstStyle/>
          <a:p>
            <a:r>
              <a:rPr lang="en-US" dirty="0"/>
              <a:t>We must reduce the efforts of people going into the markets to contact the workers for help.</a:t>
            </a:r>
          </a:p>
        </p:txBody>
      </p:sp>
    </p:spTree>
    <p:extLst>
      <p:ext uri="{BB962C8B-B14F-4D97-AF65-F5344CB8AC3E}">
        <p14:creationId xmlns:p14="http://schemas.microsoft.com/office/powerpoint/2010/main" val="104256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2514" y="1122001"/>
            <a:ext cx="2280514" cy="4613999"/>
          </a:xfrm>
        </p:spPr>
        <p:txBody>
          <a:bodyPr vert="horz" lIns="91440" tIns="45720" rIns="91440" bIns="45720" rtlCol="0" anchor="ctr">
            <a:normAutofit/>
          </a:bodyPr>
          <a:lstStyle/>
          <a:p>
            <a:pPr algn="l"/>
            <a:r>
              <a:rPr lang="en-US" sz="2100">
                <a:solidFill>
                  <a:srgbClr val="FFFFFF"/>
                </a:solidFill>
              </a:rPr>
              <a:t>Problem solution</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596" y="0"/>
            <a:ext cx="60974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533730" y="1122001"/>
            <a:ext cx="4924923" cy="4761274"/>
          </a:xfrm>
        </p:spPr>
        <p:txBody>
          <a:bodyPr vert="horz" lIns="91440" tIns="45720" rIns="91440" bIns="45720" rtlCol="0" anchor="ctr">
            <a:normAutofit/>
          </a:bodyPr>
          <a:lstStyle/>
          <a:p>
            <a:pPr marL="514350" indent="-228600" algn="l">
              <a:buFont typeface="Arial" panose="020B0604020202020204" pitchFamily="34" charset="0"/>
              <a:buChar char="•"/>
            </a:pPr>
            <a:r>
              <a:rPr lang="en-US" sz="1400"/>
              <a:t>User opens up the application after having any issue.</a:t>
            </a:r>
          </a:p>
          <a:p>
            <a:pPr marL="514350" indent="-228600" algn="l">
              <a:buFont typeface="Arial" panose="020B0604020202020204" pitchFamily="34" charset="0"/>
              <a:buChar char="•"/>
            </a:pPr>
            <a:r>
              <a:rPr lang="en-US" sz="1400"/>
              <a:t>User looks for the solution on the website.</a:t>
            </a:r>
          </a:p>
          <a:p>
            <a:pPr marL="514350" indent="-228600" algn="l">
              <a:buFont typeface="Arial" panose="020B0604020202020204" pitchFamily="34" charset="0"/>
              <a:buChar char="•"/>
            </a:pPr>
            <a:r>
              <a:rPr lang="en-US" sz="1400"/>
              <a:t>User then contacts their respective workers through our website.</a:t>
            </a:r>
          </a:p>
          <a:p>
            <a:pPr marL="514350" indent="-228600" algn="l">
              <a:buFont typeface="Arial" panose="020B0604020202020204" pitchFamily="34" charset="0"/>
              <a:buChar char="•"/>
            </a:pPr>
            <a:r>
              <a:rPr lang="en-US" sz="1400"/>
              <a:t>Workers will receive a notification for their upcoming schedules and duties. Any of the free workers may accept the user request.</a:t>
            </a:r>
          </a:p>
          <a:p>
            <a:pPr marL="514350" indent="-228600" algn="l">
              <a:buFont typeface="Arial" panose="020B0604020202020204" pitchFamily="34" charset="0"/>
              <a:buChar char="•"/>
            </a:pPr>
            <a:r>
              <a:rPr lang="en-US" sz="1400"/>
              <a:t>Once the request has been accepted, the workers are sent a mutually desired time to reach there and estimated prices as well.</a:t>
            </a:r>
          </a:p>
          <a:p>
            <a:pPr marL="514350" indent="-228600" algn="l">
              <a:buFont typeface="Arial" panose="020B0604020202020204" pitchFamily="34" charset="0"/>
              <a:buChar char="•"/>
            </a:pPr>
            <a:r>
              <a:rPr lang="en-US" sz="1400"/>
              <a:t>Workers will go there to work.</a:t>
            </a:r>
          </a:p>
          <a:p>
            <a:pPr marL="514350" indent="-228600" algn="l">
              <a:buFont typeface="Arial" panose="020B0604020202020204" pitchFamily="34" charset="0"/>
              <a:buChar char="•"/>
            </a:pPr>
            <a:r>
              <a:rPr lang="en-US" sz="1400"/>
              <a:t>Users will then pay the amount shown on the applications.</a:t>
            </a:r>
          </a:p>
        </p:txBody>
      </p:sp>
    </p:spTree>
    <p:extLst>
      <p:ext uri="{BB962C8B-B14F-4D97-AF65-F5344CB8AC3E}">
        <p14:creationId xmlns:p14="http://schemas.microsoft.com/office/powerpoint/2010/main" val="114151321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en-US" dirty="0"/>
              <a:t>Pre-conditions</a:t>
            </a:r>
          </a:p>
        </p:txBody>
      </p:sp>
      <p:sp>
        <p:nvSpPr>
          <p:cNvPr id="3" name="Subtitle 2"/>
          <p:cNvSpPr>
            <a:spLocks noGrp="1"/>
          </p:cNvSpPr>
          <p:nvPr>
            <p:ph type="subTitle" idx="1"/>
          </p:nvPr>
        </p:nvSpPr>
        <p:spPr>
          <a:xfrm>
            <a:off x="685800" y="1981200"/>
            <a:ext cx="7848600" cy="4648200"/>
          </a:xfrm>
        </p:spPr>
        <p:txBody>
          <a:bodyPr>
            <a:normAutofit/>
          </a:bodyPr>
          <a:lstStyle/>
          <a:p>
            <a:pPr marL="514350" indent="-514350" algn="l">
              <a:buFont typeface="+mj-lt"/>
              <a:buAutoNum type="arabicPeriod"/>
            </a:pPr>
            <a:r>
              <a:rPr lang="en-US" dirty="0"/>
              <a:t>Users and workers must have registered themselves.</a:t>
            </a:r>
          </a:p>
          <a:p>
            <a:pPr marL="514350" indent="-514350" algn="l">
              <a:buFont typeface="+mj-lt"/>
              <a:buAutoNum type="arabicPeriod"/>
            </a:pPr>
            <a:r>
              <a:rPr lang="en-US" dirty="0"/>
              <a:t>There must be a verification process like involving NADRA to verify the CNICs.</a:t>
            </a:r>
          </a:p>
          <a:p>
            <a:pPr marL="514350" indent="-514350" algn="l">
              <a:buFont typeface="+mj-lt"/>
              <a:buAutoNum type="arabicPeriod"/>
            </a:pPr>
            <a:r>
              <a:rPr lang="en-US" dirty="0"/>
              <a:t>Notifications must be sent before the workers go to works.</a:t>
            </a:r>
          </a:p>
          <a:p>
            <a:pPr marL="514350" indent="-514350" algn="l">
              <a:buFont typeface="+mj-lt"/>
              <a:buAutoNum type="arabicPeriod"/>
            </a:pPr>
            <a:r>
              <a:rPr lang="en-US" dirty="0"/>
              <a:t>The Workers and the clients both may have their public information visible to each other.</a:t>
            </a:r>
          </a:p>
        </p:txBody>
      </p:sp>
    </p:spTree>
    <p:extLst>
      <p:ext uri="{BB962C8B-B14F-4D97-AF65-F5344CB8AC3E}">
        <p14:creationId xmlns:p14="http://schemas.microsoft.com/office/powerpoint/2010/main" val="3406402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a:t>Post Conditions</a:t>
            </a:r>
          </a:p>
        </p:txBody>
      </p:sp>
      <p:sp>
        <p:nvSpPr>
          <p:cNvPr id="3" name="Subtitle 2"/>
          <p:cNvSpPr>
            <a:spLocks noGrp="1"/>
          </p:cNvSpPr>
          <p:nvPr>
            <p:ph type="subTitle" idx="1"/>
          </p:nvPr>
        </p:nvSpPr>
        <p:spPr>
          <a:xfrm>
            <a:off x="762000" y="1600200"/>
            <a:ext cx="7848600" cy="5029200"/>
          </a:xfrm>
        </p:spPr>
        <p:txBody>
          <a:bodyPr/>
          <a:lstStyle/>
          <a:p>
            <a:pPr marL="514350" indent="-514350" algn="l">
              <a:buFont typeface="+mj-lt"/>
              <a:buAutoNum type="arabicPeriod"/>
            </a:pPr>
            <a:r>
              <a:rPr lang="en-US" dirty="0"/>
              <a:t>Once the work has been done, the workers are requested to pay the amount and rate the worker out of 5 stars</a:t>
            </a:r>
          </a:p>
          <a:p>
            <a:pPr marL="514350" indent="-514350" algn="l">
              <a:buFont typeface="+mj-lt"/>
              <a:buAutoNum type="arabicPeriod"/>
            </a:pPr>
            <a:r>
              <a:rPr lang="en-US" dirty="0"/>
              <a:t>Workers are also requested to rate the users out of 5 stars in order to have experience record.</a:t>
            </a:r>
          </a:p>
        </p:txBody>
      </p:sp>
    </p:spTree>
    <p:extLst>
      <p:ext uri="{BB962C8B-B14F-4D97-AF65-F5344CB8AC3E}">
        <p14:creationId xmlns:p14="http://schemas.microsoft.com/office/powerpoint/2010/main" val="270263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Abstract background of data">
            <a:extLst>
              <a:ext uri="{FF2B5EF4-FFF2-40B4-BE49-F238E27FC236}">
                <a16:creationId xmlns:a16="http://schemas.microsoft.com/office/drawing/2014/main" id="{89B3437A-874D-E0CE-8E60-97BBA4B7EA75}"/>
              </a:ext>
            </a:extLst>
          </p:cNvPr>
          <p:cNvPicPr>
            <a:picLocks noChangeAspect="1"/>
          </p:cNvPicPr>
          <p:nvPr/>
        </p:nvPicPr>
        <p:blipFill rotWithShape="1">
          <a:blip r:embed="rId3">
            <a:alphaModFix amt="35000"/>
            <a:grayscl/>
          </a:blip>
          <a:srcRect l="8291" r="16709"/>
          <a:stretch/>
        </p:blipFill>
        <p:spPr>
          <a:xfrm>
            <a:off x="20" y="10"/>
            <a:ext cx="9143980" cy="6857990"/>
          </a:xfrm>
          <a:prstGeom prst="rect">
            <a:avLst/>
          </a:prstGeom>
        </p:spPr>
      </p:pic>
      <p:sp>
        <p:nvSpPr>
          <p:cNvPr id="9" name="Rectangle 8">
            <a:extLst>
              <a:ext uri="{FF2B5EF4-FFF2-40B4-BE49-F238E27FC236}">
                <a16:creationId xmlns:a16="http://schemas.microsoft.com/office/drawing/2014/main" id="{FC23C8D4-BD3D-4473-B3D0-89011586B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32000">
                <a:schemeClr val="bg2">
                  <a:lumMod val="75000"/>
                  <a:alpha val="5000"/>
                </a:schemeClr>
              </a:gs>
              <a:gs pos="100000">
                <a:schemeClr val="bg2">
                  <a:lumMod val="40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ctrTitle"/>
          </p:nvPr>
        </p:nvSpPr>
        <p:spPr>
          <a:xfrm>
            <a:off x="1196451" y="1122363"/>
            <a:ext cx="6751097" cy="2387600"/>
          </a:xfrm>
        </p:spPr>
        <p:txBody>
          <a:bodyPr>
            <a:normAutofit/>
          </a:bodyPr>
          <a:lstStyle/>
          <a:p>
            <a:r>
              <a:rPr lang="en-US"/>
              <a:t>Core technologies</a:t>
            </a:r>
            <a:endParaRPr lang="en-US" dirty="0"/>
          </a:p>
        </p:txBody>
      </p:sp>
      <p:sp>
        <p:nvSpPr>
          <p:cNvPr id="3" name="Subtitle 2"/>
          <p:cNvSpPr>
            <a:spLocks noGrp="1"/>
          </p:cNvSpPr>
          <p:nvPr>
            <p:ph type="subTitle" idx="1"/>
          </p:nvPr>
        </p:nvSpPr>
        <p:spPr>
          <a:xfrm>
            <a:off x="1196451" y="3602038"/>
            <a:ext cx="6751097" cy="1655762"/>
          </a:xfrm>
        </p:spPr>
        <p:txBody>
          <a:bodyPr>
            <a:normAutofit/>
          </a:bodyPr>
          <a:lstStyle/>
          <a:p>
            <a:r>
              <a:rPr lang="en-US"/>
              <a:t>React JS (UI frontend)</a:t>
            </a:r>
          </a:p>
          <a:p>
            <a:r>
              <a:rPr lang="en-US"/>
              <a:t>Node JS (backend)</a:t>
            </a:r>
          </a:p>
          <a:p>
            <a:r>
              <a:rPr lang="en-US"/>
              <a:t>Php and others</a:t>
            </a:r>
            <a:endParaRPr lang="en-US" dirty="0"/>
          </a:p>
        </p:txBody>
      </p:sp>
    </p:spTree>
    <p:extLst>
      <p:ext uri="{BB962C8B-B14F-4D97-AF65-F5344CB8AC3E}">
        <p14:creationId xmlns:p14="http://schemas.microsoft.com/office/powerpoint/2010/main" val="145258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dirty="0"/>
              <a:t>Business model</a:t>
            </a:r>
          </a:p>
        </p:txBody>
      </p:sp>
      <p:sp>
        <p:nvSpPr>
          <p:cNvPr id="3" name="Subtitle 2"/>
          <p:cNvSpPr>
            <a:spLocks noGrp="1"/>
          </p:cNvSpPr>
          <p:nvPr>
            <p:ph type="subTitle" idx="1"/>
          </p:nvPr>
        </p:nvSpPr>
        <p:spPr>
          <a:xfrm>
            <a:off x="609600" y="1905000"/>
            <a:ext cx="8153400" cy="4724400"/>
          </a:xfrm>
        </p:spPr>
        <p:txBody>
          <a:bodyPr>
            <a:normAutofit fontScale="92500"/>
          </a:bodyPr>
          <a:lstStyle/>
          <a:p>
            <a:pPr marL="514350" indent="-514350" algn="l">
              <a:buFont typeface="+mj-lt"/>
              <a:buAutoNum type="arabicPeriod"/>
            </a:pPr>
            <a:r>
              <a:rPr lang="en-US" dirty="0"/>
              <a:t>We will generate a vast revenue by our viewership.</a:t>
            </a:r>
          </a:p>
          <a:p>
            <a:pPr marL="514350" indent="-514350" algn="l">
              <a:buFont typeface="+mj-lt"/>
              <a:buAutoNum type="arabicPeriod"/>
            </a:pPr>
            <a:r>
              <a:rPr lang="en-US" dirty="0"/>
              <a:t>Initially, we will provide free of cost services but after some time when our website get popular, we will charge 5% from workers and 5% from users.</a:t>
            </a:r>
          </a:p>
          <a:p>
            <a:pPr marL="514350" indent="-514350" algn="l">
              <a:buFont typeface="+mj-lt"/>
              <a:buAutoNum type="arabicPeriod"/>
            </a:pPr>
            <a:r>
              <a:rPr lang="en-US" dirty="0"/>
              <a:t>We will also earn from our sponsors.</a:t>
            </a:r>
          </a:p>
          <a:p>
            <a:pPr marL="514350" indent="-514350" algn="l">
              <a:buFont typeface="+mj-lt"/>
              <a:buAutoNum type="arabicPeriod"/>
            </a:pPr>
            <a:r>
              <a:rPr lang="en-US" dirty="0"/>
              <a:t>We will also earn from our companies who are going to represent their workers and their items on our website.</a:t>
            </a:r>
          </a:p>
          <a:p>
            <a:pPr marL="514350" indent="-514350" algn="l">
              <a:buFont typeface="+mj-lt"/>
              <a:buAutoNum type="arabicPeriod"/>
            </a:pPr>
            <a:r>
              <a:rPr lang="en-US" dirty="0"/>
              <a:t>Since data is the new oil, we may also use the data services provided by the users and the workers to earn.</a:t>
            </a:r>
          </a:p>
        </p:txBody>
      </p:sp>
    </p:spTree>
    <p:extLst>
      <p:ext uri="{BB962C8B-B14F-4D97-AF65-F5344CB8AC3E}">
        <p14:creationId xmlns:p14="http://schemas.microsoft.com/office/powerpoint/2010/main" val="41468426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300</TotalTime>
  <Words>433</Words>
  <Application>Microsoft Office PowerPoint</Application>
  <PresentationFormat>On-screen Show (4:3)</PresentationFormat>
  <Paragraphs>38</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Rockwell</vt:lpstr>
      <vt:lpstr>Damask</vt:lpstr>
      <vt:lpstr>Domain: Partnership</vt:lpstr>
      <vt:lpstr>Overview</vt:lpstr>
      <vt:lpstr>Background and Scope</vt:lpstr>
      <vt:lpstr>Problem Statement</vt:lpstr>
      <vt:lpstr>Problem solution</vt:lpstr>
      <vt:lpstr>Pre-conditions</vt:lpstr>
      <vt:lpstr>Post Conditions</vt:lpstr>
      <vt:lpstr>Core technologies</vt:lpstr>
      <vt:lpstr>Business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Partnership</dc:title>
  <dc:creator>Computer Point</dc:creator>
  <cp:lastModifiedBy>iqra zubair</cp:lastModifiedBy>
  <cp:revision>10</cp:revision>
  <dcterms:created xsi:type="dcterms:W3CDTF">2022-03-19T10:07:02Z</dcterms:created>
  <dcterms:modified xsi:type="dcterms:W3CDTF">2022-05-08T20:08:15Z</dcterms:modified>
</cp:coreProperties>
</file>