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335" r:id="rId4"/>
    <p:sldId id="284" r:id="rId5"/>
    <p:sldId id="338" r:id="rId6"/>
    <p:sldId id="336" r:id="rId7"/>
    <p:sldId id="337" r:id="rId8"/>
    <p:sldId id="332" r:id="rId9"/>
    <p:sldId id="329" r:id="rId10"/>
    <p:sldId id="334" r:id="rId11"/>
    <p:sldId id="330" r:id="rId12"/>
    <p:sldId id="285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1"/>
            <p14:sldId id="335"/>
            <p14:sldId id="284"/>
            <p14:sldId id="338"/>
            <p14:sldId id="336"/>
            <p14:sldId id="337"/>
            <p14:sldId id="332"/>
            <p14:sldId id="329"/>
          </p14:sldIdLst>
        </p14:section>
        <p14:section name="Design, Morph, Annotate, Work Together, Tell Me" id="{B9B51309-D148-4332-87C2-07BE32FBCA3B}">
          <p14:sldIdLst>
            <p14:sldId id="334"/>
            <p14:sldId id="330"/>
            <p14:sldId id="285"/>
            <p14:sldId id="27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DD462F"/>
    <a:srgbClr val="FF00FF"/>
    <a:srgbClr val="D24726"/>
    <a:srgbClr val="130104"/>
    <a:srgbClr val="130102"/>
    <a:srgbClr val="FF9B45"/>
    <a:srgbClr val="404040"/>
    <a:srgbClr val="F8CFB6"/>
    <a:srgbClr val="F8C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13-Mar-24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13-Mar-24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13-Mar-24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13-Mar-24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MS Review: Asana">
            <a:extLst>
              <a:ext uri="{FF2B5EF4-FFF2-40B4-BE49-F238E27FC236}">
                <a16:creationId xmlns:a16="http://schemas.microsoft.com/office/drawing/2014/main" id="{A6754126-726D-F87A-DA21-C44E1AC6D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80" y="320063"/>
            <a:ext cx="11551640" cy="621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08979-341D-E262-01A0-25579E8577C1}"/>
              </a:ext>
            </a:extLst>
          </p:cNvPr>
          <p:cNvSpPr txBox="1"/>
          <p:nvPr/>
        </p:nvSpPr>
        <p:spPr>
          <a:xfrm>
            <a:off x="8674218" y="6030893"/>
            <a:ext cx="3079622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D0D0D"/>
                </a:solidFill>
                <a:latin typeface="Söhne"/>
              </a:rPr>
              <a:t>A</a:t>
            </a:r>
            <a:r>
              <a:rPr lang="en-US" sz="1600" b="0" i="1" dirty="0">
                <a:solidFill>
                  <a:srgbClr val="0D0D0D"/>
                </a:solidFill>
                <a:effectLst/>
                <a:latin typeface="Söhne"/>
              </a:rPr>
              <a:t>vailability of a free 30-day trial</a:t>
            </a:r>
            <a:endParaRPr lang="en-US" sz="16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95726-4AB6-F5AD-E51F-85FFE1033A92}"/>
              </a:ext>
            </a:extLst>
          </p:cNvPr>
          <p:cNvSpPr txBox="1"/>
          <p:nvPr/>
        </p:nvSpPr>
        <p:spPr>
          <a:xfrm>
            <a:off x="917628" y="4232303"/>
            <a:ext cx="3325091" cy="9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Laiba Binte Tahir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Arfah Ali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FAE0-0EB3-E894-CCC6-9AECE6B5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D0E10"/>
                </a:solidFill>
                <a:effectLst/>
                <a:latin typeface="Gordita_Regular"/>
              </a:rPr>
              <a:t>Team management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425C-31A2-1EF2-A81F-C24DF2BF9D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6904" y="1403344"/>
            <a:ext cx="11156268" cy="1858557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Users can create teams, add collaborators, manage permissions, and control access to projects.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Asana also offers </a:t>
            </a:r>
            <a:r>
              <a:rPr lang="en-US" sz="2000" b="1" dirty="0">
                <a:solidFill>
                  <a:srgbClr val="FF0000"/>
                </a:solidFill>
              </a:rPr>
              <a:t>admin controls </a:t>
            </a:r>
            <a:r>
              <a:rPr lang="en-US" sz="2000" dirty="0"/>
              <a:t>for managing organizational settings and data security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7DB66-D1BD-A813-E8AF-289127B3B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20"/>
          <a:stretch/>
        </p:blipFill>
        <p:spPr>
          <a:xfrm>
            <a:off x="1239399" y="3315406"/>
            <a:ext cx="1862030" cy="2887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D5528-4285-36ED-737D-BC5023AE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594" y="3178011"/>
            <a:ext cx="2493444" cy="2920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4D8FB2-8696-F2A0-236C-AB7652AC7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079" y="3178011"/>
            <a:ext cx="4248202" cy="288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67A5-D00E-2BEC-6D67-33050D93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D0E10"/>
                </a:solidFill>
                <a:effectLst/>
                <a:latin typeface="Gordita_Regular"/>
              </a:rPr>
              <a:t>Integrations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A0F9-E96D-DD7C-5B3C-432C80FF6F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368497"/>
            <a:ext cx="10433304" cy="1743820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900" b="1" i="0" dirty="0">
                <a:solidFill>
                  <a:srgbClr val="FF0000"/>
                </a:solidFill>
                <a:effectLst/>
                <a:latin typeface="Plantagenet Cherokee" panose="02020602070100000000" pitchFamily="18" charset="0"/>
              </a:rPr>
              <a:t>File Creation and Sharing</a:t>
            </a:r>
            <a:r>
              <a:rPr lang="en-US" sz="1900" b="0" i="0" dirty="0">
                <a:solidFill>
                  <a:srgbClr val="0D0D0D"/>
                </a:solidFill>
                <a:effectLst/>
                <a:latin typeface="Plantagenet Cherokee" panose="02020602070100000000" pitchFamily="18" charset="0"/>
              </a:rPr>
              <a:t>: Dropbox, Google Drive, Box, Adobe Creative Cloud</a:t>
            </a:r>
          </a:p>
          <a:p>
            <a:pPr marL="285750" indent="-2857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900" b="1" i="0" dirty="0">
                <a:solidFill>
                  <a:srgbClr val="FF0000"/>
                </a:solidFill>
                <a:effectLst/>
                <a:latin typeface="Plantagenet Cherokee" panose="02020602070100000000" pitchFamily="18" charset="0"/>
              </a:rPr>
              <a:t>Communication</a:t>
            </a:r>
            <a:r>
              <a:rPr lang="en-US" sz="1900" b="0" i="0" dirty="0">
                <a:solidFill>
                  <a:srgbClr val="0D0D0D"/>
                </a:solidFill>
                <a:effectLst/>
                <a:latin typeface="Plantagenet Cherokee" panose="02020602070100000000" pitchFamily="18" charset="0"/>
              </a:rPr>
              <a:t>: Slack, Asana for Gmail, Asana for Outlook, Zoom</a:t>
            </a:r>
          </a:p>
          <a:p>
            <a:pPr marL="285750" indent="-2857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900" i="0" dirty="0">
                <a:solidFill>
                  <a:schemeClr val="tx1"/>
                </a:solidFill>
                <a:effectLst/>
                <a:latin typeface="Plantagenet Cherokee" panose="02020602070100000000" pitchFamily="18" charset="0"/>
              </a:rPr>
              <a:t>Other</a:t>
            </a:r>
            <a:r>
              <a:rPr lang="en-US" sz="1900" b="0" i="0" dirty="0">
                <a:solidFill>
                  <a:srgbClr val="0D0D0D"/>
                </a:solidFill>
                <a:effectLst/>
                <a:latin typeface="Plantagenet Cherokee" panose="02020602070100000000" pitchFamily="18" charset="0"/>
              </a:rPr>
              <a:t> </a:t>
            </a:r>
            <a:r>
              <a:rPr lang="en-US" sz="1900" b="1" i="0" dirty="0">
                <a:solidFill>
                  <a:srgbClr val="FF0000"/>
                </a:solidFill>
                <a:effectLst/>
                <a:latin typeface="Plantagenet Cherokee" panose="02020602070100000000" pitchFamily="18" charset="0"/>
              </a:rPr>
              <a:t>Top Integrations</a:t>
            </a:r>
            <a:r>
              <a:rPr lang="en-US" sz="1900" b="0" i="0" dirty="0">
                <a:solidFill>
                  <a:srgbClr val="0D0D0D"/>
                </a:solidFill>
                <a:effectLst/>
                <a:latin typeface="Plantagenet Cherokee" panose="02020602070100000000" pitchFamily="18" charset="0"/>
              </a:rPr>
              <a:t>: Google, Microsoft, Salesforce, JIRA Cloud, Harvest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47278-E36E-0E67-57BB-5ECC6AA21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99"/>
          <a:stretch/>
        </p:blipFill>
        <p:spPr>
          <a:xfrm>
            <a:off x="807503" y="2957329"/>
            <a:ext cx="5553930" cy="346465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49D3BE6-460F-F77B-971E-55AF57877CB5}"/>
              </a:ext>
            </a:extLst>
          </p:cNvPr>
          <p:cNvSpPr/>
          <p:nvPr/>
        </p:nvSpPr>
        <p:spPr>
          <a:xfrm>
            <a:off x="749870" y="4907560"/>
            <a:ext cx="1098958" cy="24328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F47C86-2E2E-1478-A40B-93C1CEFEA61D}"/>
              </a:ext>
            </a:extLst>
          </p:cNvPr>
          <p:cNvSpPr/>
          <p:nvPr/>
        </p:nvSpPr>
        <p:spPr>
          <a:xfrm>
            <a:off x="5820449" y="3271038"/>
            <a:ext cx="551102" cy="24328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5126C4-1A36-E6C5-50D5-B19B27599459}"/>
              </a:ext>
            </a:extLst>
          </p:cNvPr>
          <p:cNvSpPr/>
          <p:nvPr/>
        </p:nvSpPr>
        <p:spPr>
          <a:xfrm>
            <a:off x="4219825" y="4886587"/>
            <a:ext cx="452843" cy="52850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16FC07-E869-7394-1D18-FEE4571B3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666" y="3112317"/>
            <a:ext cx="4915659" cy="344611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853510-E3C1-8B28-F75A-F0396EA981FE}"/>
              </a:ext>
            </a:extLst>
          </p:cNvPr>
          <p:cNvSpPr/>
          <p:nvPr/>
        </p:nvSpPr>
        <p:spPr>
          <a:xfrm>
            <a:off x="8885502" y="4158354"/>
            <a:ext cx="946395" cy="405257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074153-6557-91EA-7C5B-BF134612EAE8}"/>
              </a:ext>
            </a:extLst>
          </p:cNvPr>
          <p:cNvSpPr/>
          <p:nvPr/>
        </p:nvSpPr>
        <p:spPr>
          <a:xfrm>
            <a:off x="6817243" y="4790114"/>
            <a:ext cx="741238" cy="176169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5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7E95-48B9-E7FC-8495-F03ECB7C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Mobile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65FA-FA57-64CF-9819-1C85730A2A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4558" y="1775740"/>
            <a:ext cx="4207501" cy="3977640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</a:rPr>
              <a:t>In addition to the web app, Asana also offers </a:t>
            </a:r>
            <a:r>
              <a:rPr lang="en-US" sz="2000" b="1" dirty="0">
                <a:solidFill>
                  <a:srgbClr val="FF0000"/>
                </a:solidFill>
              </a:rPr>
              <a:t>mobile apps for iOS and Android.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</a:rPr>
              <a:t>Most features may differ between device types and with our full web app.</a:t>
            </a:r>
          </a:p>
        </p:txBody>
      </p:sp>
      <p:pic>
        <p:nvPicPr>
          <p:cNvPr id="8194" name="Picture 2" descr="Dave O Brien on LinkedIn: Asana mobile team is looking for a product  designer. Join us! We're…">
            <a:extLst>
              <a:ext uri="{FF2B5EF4-FFF2-40B4-BE49-F238E27FC236}">
                <a16:creationId xmlns:a16="http://schemas.microsoft.com/office/drawing/2014/main" id="{FAD9F783-4F51-5927-9440-876D6D104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69" y="1440180"/>
            <a:ext cx="6460473" cy="486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6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1118587" y="2292657"/>
            <a:ext cx="5415378" cy="1968623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GB" sz="4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volini" panose="020B0502040204020203" pitchFamily="66" charset="0"/>
                <a:cs typeface="Cavolini" panose="020B0502040204020203" pitchFamily="66" charset="0"/>
              </a:rPr>
              <a:t>Any Questions? No? </a:t>
            </a:r>
            <a:r>
              <a:rPr lang="en-GB" sz="4800" i="0" dirty="0">
                <a:ln w="0"/>
                <a:solidFill>
                  <a:srgbClr val="FF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volini" panose="020B0502040204020203" pitchFamily="66" charset="0"/>
                <a:cs typeface="Cavolini" panose="020B0502040204020203" pitchFamily="66" charset="0"/>
              </a:rPr>
              <a:t>Why Not</a:t>
            </a:r>
            <a:r>
              <a:rPr lang="en-GB" sz="4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volini" panose="020B0502040204020203" pitchFamily="66" charset="0"/>
                <a:cs typeface="Cavolini" panose="020B0502040204020203" pitchFamily="66" charset="0"/>
              </a:rPr>
              <a:t>?</a:t>
            </a:r>
            <a:endParaRPr lang="en-GB" sz="24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7B062BF-E959-2766-27CD-821F1E50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965" y="1256826"/>
            <a:ext cx="4767309" cy="47746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19AA0F-9B3F-F13F-ED1D-7C1E3AAE9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0" y="803092"/>
            <a:ext cx="11162900" cy="5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i="0" u="sng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Asana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872455" y="1428329"/>
            <a:ext cx="6123963" cy="2682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A0A0A"/>
                </a:solidFill>
                <a:latin typeface="Palatino Linotype" panose="02040502050505030304" pitchFamily="18" charset="0"/>
              </a:rPr>
              <a:t>Asana is a web and mobile application designed to </a:t>
            </a:r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help teams organize, track, and manage their work</a:t>
            </a:r>
            <a:r>
              <a:rPr lang="en-US" sz="1800" dirty="0">
                <a:solidFill>
                  <a:srgbClr val="0A0A0A"/>
                </a:solidFill>
                <a:latin typeface="Palatino Linotype" panose="0204050205050503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A0A0A"/>
                </a:solidFill>
                <a:latin typeface="Palatino Linotype" panose="02040502050505030304" pitchFamily="18" charset="0"/>
              </a:rPr>
              <a:t>It offers a variety of features to facilitate collaboration, communication, and project management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A0A0A"/>
                </a:solidFill>
                <a:latin typeface="Palatino Linotype" panose="02040502050505030304" pitchFamily="18" charset="0"/>
              </a:rPr>
              <a:t>It is a </a:t>
            </a:r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Licensed Software.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CC0D6-7C0A-7740-E308-FC973C83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535" y="5708922"/>
            <a:ext cx="718277" cy="718277"/>
          </a:xfrm>
          <a:prstGeom prst="rect">
            <a:avLst/>
          </a:prstGeom>
        </p:spPr>
      </p:pic>
      <p:pic>
        <p:nvPicPr>
          <p:cNvPr id="3" name="Picture 2" descr="A computer with a project management diagram&#10;&#10;Description automatically generated">
            <a:extLst>
              <a:ext uri="{FF2B5EF4-FFF2-40B4-BE49-F238E27FC236}">
                <a16:creationId xmlns:a16="http://schemas.microsoft.com/office/drawing/2014/main" id="{10BC0DAF-BF8D-2A1E-9938-9B853B58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534" y="1546323"/>
            <a:ext cx="6624979" cy="48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05D4B-2F69-BC71-057F-0893CA61D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022A971-2AAD-71AE-5F63-C1B2B288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789048" cy="640080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Work, project, and task management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98F91978-26F4-F8AE-3330-AF77E73DB586}"/>
              </a:ext>
            </a:extLst>
          </p:cNvPr>
          <p:cNvSpPr txBox="1">
            <a:spLocks/>
          </p:cNvSpPr>
          <p:nvPr/>
        </p:nvSpPr>
        <p:spPr>
          <a:xfrm>
            <a:off x="660315" y="1606776"/>
            <a:ext cx="7523400" cy="5161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Projects: </a:t>
            </a:r>
            <a:r>
              <a:rPr lang="en-US" sz="1800" dirty="0">
                <a:latin typeface="Palatino Linotype" panose="02040502050505030304" pitchFamily="18" charset="0"/>
              </a:rPr>
              <a:t>Organize work into shared projects as lists or kanban boards.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Tasks: </a:t>
            </a:r>
            <a:r>
              <a:rPr lang="en-US" sz="1800" dirty="0">
                <a:latin typeface="Palatino Linotype" panose="02040502050505030304" pitchFamily="18" charset="0"/>
              </a:rPr>
              <a:t>Assign tasks with clear ownership and due dates for accountability.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Subtasks: </a:t>
            </a:r>
            <a:r>
              <a:rPr lang="en-US" sz="1800" dirty="0">
                <a:latin typeface="Palatino Linotype" panose="02040502050505030304" pitchFamily="18" charset="0"/>
              </a:rPr>
              <a:t>Break tasks into smaller parts for detailed tracking and execution.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Timeline: </a:t>
            </a:r>
            <a:r>
              <a:rPr lang="en-US" sz="1800" dirty="0">
                <a:latin typeface="Palatino Linotype" panose="02040502050505030304" pitchFamily="18" charset="0"/>
              </a:rPr>
              <a:t>Visualize task and project deadlines in a Gantt-style view for better planning.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Dependencies: </a:t>
            </a:r>
            <a:r>
              <a:rPr lang="en-US" sz="1800" dirty="0">
                <a:latin typeface="Palatino Linotype" panose="02040502050505030304" pitchFamily="18" charset="0"/>
              </a:rPr>
              <a:t>Define task dependencies to ensure proper task sequencing and workflow.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Templates: </a:t>
            </a:r>
            <a:r>
              <a:rPr lang="en-US" sz="1800" dirty="0">
                <a:latin typeface="Palatino Linotype" panose="02040502050505030304" pitchFamily="18" charset="0"/>
              </a:rPr>
              <a:t>Use templates for consistent project execution and to save time on setup.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81A71-578D-186E-F139-A80ADF804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408" y="5429671"/>
            <a:ext cx="718277" cy="71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827B-A115-796C-BCD9-56D09882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chemeClr val="tx1"/>
                </a:solidFill>
                <a:latin typeface="Roboto" panose="02000000000000000000" pitchFamily="2" charset="0"/>
              </a:rPr>
              <a:t>Communication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D04-A56F-F0A9-4549-7D7466F808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679913"/>
            <a:ext cx="4956804" cy="4007824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0000"/>
                </a:solidFill>
              </a:rPr>
              <a:t>Task Comments</a:t>
            </a:r>
            <a:r>
              <a:rPr lang="en-US" sz="1800" dirty="0">
                <a:solidFill>
                  <a:srgbClr val="0A0A0A"/>
                </a:solidFill>
              </a:rPr>
              <a:t>: Clarify task details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0000"/>
                </a:solidFill>
              </a:rPr>
              <a:t>Proofing</a:t>
            </a:r>
            <a:r>
              <a:rPr lang="en-US" sz="1800" dirty="0">
                <a:solidFill>
                  <a:srgbClr val="0A0A0A"/>
                </a:solidFill>
              </a:rPr>
              <a:t>: Give feedback on images or PDFs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0000"/>
                </a:solidFill>
              </a:rPr>
              <a:t>Project Messages</a:t>
            </a:r>
            <a:r>
              <a:rPr lang="en-US" sz="1800" dirty="0">
                <a:solidFill>
                  <a:srgbClr val="0A0A0A"/>
                </a:solidFill>
              </a:rPr>
              <a:t>: Discuss project progress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0000"/>
                </a:solidFill>
              </a:rPr>
              <a:t>Team Pages</a:t>
            </a:r>
            <a:r>
              <a:rPr lang="en-US" sz="1800" dirty="0">
                <a:solidFill>
                  <a:srgbClr val="0A0A0A"/>
                </a:solidFill>
              </a:rPr>
              <a:t>: Centralize team projects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0000"/>
                </a:solidFill>
              </a:rPr>
              <a:t>Languages</a:t>
            </a:r>
            <a:r>
              <a:rPr lang="en-US" sz="1800" dirty="0">
                <a:solidFill>
                  <a:srgbClr val="0A0A0A"/>
                </a:solidFill>
              </a:rPr>
              <a:t>: Available language options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863285-7D4B-BB1D-DFA3-D39706E55E66}"/>
              </a:ext>
            </a:extLst>
          </p:cNvPr>
          <p:cNvSpPr txBox="1"/>
          <p:nvPr/>
        </p:nvSpPr>
        <p:spPr>
          <a:xfrm>
            <a:off x="3859656" y="6279139"/>
            <a:ext cx="78943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b="0" i="1" dirty="0">
                <a:solidFill>
                  <a:srgbClr val="808080"/>
                </a:solidFill>
                <a:effectLst/>
                <a:latin typeface="Roboto" panose="02000000000000000000" pitchFamily="2" charset="0"/>
              </a:rPr>
              <a:t>Source: asana </a:t>
            </a:r>
          </a:p>
        </p:txBody>
      </p:sp>
      <p:pic>
        <p:nvPicPr>
          <p:cNvPr id="3074" name="Picture 2" descr="Inbox – Asana Help Center">
            <a:extLst>
              <a:ext uri="{FF2B5EF4-FFF2-40B4-BE49-F238E27FC236}">
                <a16:creationId xmlns:a16="http://schemas.microsoft.com/office/drawing/2014/main" id="{D7F1B6E5-57CF-A0BD-D998-F950384B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29" y="1679912"/>
            <a:ext cx="5832661" cy="369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sana? How does it work? – Pros and Cons 2020 | What is asana, Task  management, Asana project management">
            <a:extLst>
              <a:ext uri="{FF2B5EF4-FFF2-40B4-BE49-F238E27FC236}">
                <a16:creationId xmlns:a16="http://schemas.microsoft.com/office/drawing/2014/main" id="{35A7B82E-7DB9-5260-5567-6BD25EAFC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09550"/>
            <a:ext cx="11477625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E9C2-8E7E-8438-DD53-E249EFF4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A0A0A"/>
                </a:solidFill>
                <a:latin typeface="Roboto" panose="02000000000000000000" pitchFamily="2" charset="0"/>
              </a:rPr>
              <a:t>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55D3-921D-E01F-5801-0D62AEE2D4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9754431" cy="3977640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My Tasks: </a:t>
            </a:r>
            <a:r>
              <a:rPr lang="en-US" sz="1800" dirty="0">
                <a:latin typeface="Palatino Linotype" panose="02040502050505030304" pitchFamily="18" charset="0"/>
              </a:rPr>
              <a:t>Plan your day with a prioritized to-do list.</a:t>
            </a:r>
          </a:p>
          <a:p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Inbox: </a:t>
            </a:r>
            <a:r>
              <a:rPr lang="en-US" sz="1800" dirty="0">
                <a:latin typeface="Palatino Linotype" panose="02040502050505030304" pitchFamily="18" charset="0"/>
              </a:rPr>
              <a:t>Receive and filter notifications for projects, conversations, and tasks you're following.</a:t>
            </a:r>
          </a:p>
          <a:p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List: </a:t>
            </a:r>
            <a:r>
              <a:rPr lang="en-US" sz="1800" dirty="0">
                <a:latin typeface="Palatino Linotype" panose="02040502050505030304" pitchFamily="18" charset="0"/>
              </a:rPr>
              <a:t>Collaborate with your team using a grid-like structure for task creation, filtering, and formatting.</a:t>
            </a:r>
          </a:p>
          <a:p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Search: </a:t>
            </a:r>
            <a:r>
              <a:rPr lang="en-US" sz="1800" dirty="0">
                <a:latin typeface="Palatino Linotype" panose="02040502050505030304" pitchFamily="18" charset="0"/>
              </a:rPr>
              <a:t>Quickly find the work you need without painstaking organization.</a:t>
            </a:r>
          </a:p>
          <a:p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Workload: </a:t>
            </a:r>
            <a:r>
              <a:rPr lang="en-US" sz="1800" dirty="0">
                <a:latin typeface="Palatino Linotype" panose="02040502050505030304" pitchFamily="18" charset="0"/>
              </a:rPr>
              <a:t>View team bandwidth and make informed staffing decisions with Asana's resource management feature.</a:t>
            </a:r>
          </a:p>
          <a:p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Calendars: </a:t>
            </a:r>
            <a:r>
              <a:rPr lang="en-US" sz="1800" dirty="0">
                <a:latin typeface="Palatino Linotype" panose="02040502050505030304" pitchFamily="18" charset="0"/>
              </a:rPr>
              <a:t>Visualize task deadlines on a calendar for a clear view of due dates.</a:t>
            </a:r>
          </a:p>
        </p:txBody>
      </p:sp>
    </p:spTree>
    <p:extLst>
      <p:ext uri="{BB962C8B-B14F-4D97-AF65-F5344CB8AC3E}">
        <p14:creationId xmlns:p14="http://schemas.microsoft.com/office/powerpoint/2010/main" val="8060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ist view – Asana Help Center">
            <a:extLst>
              <a:ext uri="{FF2B5EF4-FFF2-40B4-BE49-F238E27FC236}">
                <a16:creationId xmlns:a16="http://schemas.microsoft.com/office/drawing/2014/main" id="{F17C81DE-4C0D-8C94-D814-8523B3645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1" y="332509"/>
            <a:ext cx="11333018" cy="620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32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0921-16B3-5C3E-5B84-32315C48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D0D0D"/>
                </a:solidFill>
                <a:effectLst/>
                <a:latin typeface="Söhne"/>
              </a:rPr>
              <a:t>Reporting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999C-B6A3-6C51-87E1-7D949F70DC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9467629" cy="3977640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Goals</a:t>
            </a:r>
            <a:r>
              <a:rPr lang="en-US" sz="1800" dirty="0">
                <a:latin typeface="Palatino Linotype" panose="02040502050505030304" pitchFamily="18" charset="0"/>
              </a:rPr>
              <a:t>: Set and track company goals and track project progress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Dashboard</a:t>
            </a:r>
            <a:r>
              <a:rPr lang="en-US" sz="1800" dirty="0">
                <a:latin typeface="Palatino Linotype" panose="02040502050505030304" pitchFamily="18" charset="0"/>
              </a:rPr>
              <a:t>: Analyze work progress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latin typeface="Palatino Linotype" panose="02040502050505030304" pitchFamily="18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057EA72-098E-9D71-247A-BDCC35081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24" b="31668"/>
          <a:stretch/>
        </p:blipFill>
        <p:spPr bwMode="auto">
          <a:xfrm>
            <a:off x="740929" y="2845654"/>
            <a:ext cx="4154876" cy="211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8838AF-C563-AE1D-8785-AAA859C2D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412" y="6047119"/>
            <a:ext cx="465498" cy="465498"/>
          </a:xfrm>
          <a:prstGeom prst="rect">
            <a:avLst/>
          </a:prstGeom>
        </p:spPr>
      </p:pic>
      <p:pic>
        <p:nvPicPr>
          <p:cNvPr id="3074" name="Picture 2" descr="New! Prioritize Work with Asana Goals - The Asana Blog">
            <a:extLst>
              <a:ext uri="{FF2B5EF4-FFF2-40B4-BE49-F238E27FC236}">
                <a16:creationId xmlns:a16="http://schemas.microsoft.com/office/drawing/2014/main" id="{9A41A8E2-9374-267E-5F69-683E66CC7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" t="8243" r="847" b="72"/>
          <a:stretch/>
        </p:blipFill>
        <p:spPr bwMode="auto">
          <a:xfrm>
            <a:off x="4301695" y="3770922"/>
            <a:ext cx="4061385" cy="25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oject dashboards – Asana Help Center">
            <a:extLst>
              <a:ext uri="{FF2B5EF4-FFF2-40B4-BE49-F238E27FC236}">
                <a16:creationId xmlns:a16="http://schemas.microsoft.com/office/drawing/2014/main" id="{24706853-5D46-7B44-C443-D029BA0F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26" y="2100801"/>
            <a:ext cx="4723745" cy="264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7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1B8B-0458-2DF6-7C51-11B4096A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62628"/>
            <a:ext cx="6877119" cy="640080"/>
          </a:xfrm>
        </p:spPr>
        <p:txBody>
          <a:bodyPr/>
          <a:lstStyle/>
          <a:p>
            <a:r>
              <a:rPr lang="en-US" sz="3200" b="1" i="0" dirty="0">
                <a:solidFill>
                  <a:srgbClr val="0D0D0D"/>
                </a:solidFill>
                <a:effectLst/>
                <a:latin typeface="Söhne"/>
              </a:rPr>
              <a:t>Reporting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AD4A50-6897-D632-4AE3-B18C86A3873F}"/>
              </a:ext>
            </a:extLst>
          </p:cNvPr>
          <p:cNvSpPr txBox="1">
            <a:spLocks/>
          </p:cNvSpPr>
          <p:nvPr/>
        </p:nvSpPr>
        <p:spPr>
          <a:xfrm>
            <a:off x="690073" y="1440180"/>
            <a:ext cx="4416552" cy="1448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Portfolios</a:t>
            </a:r>
            <a:r>
              <a:rPr lang="en-US" sz="1800" dirty="0">
                <a:latin typeface="Palatino Linotype" panose="02040502050505030304" pitchFamily="18" charset="0"/>
              </a:rPr>
              <a:t>: Monitor important projects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E26074-D57F-1A57-7E51-5CB6DC79A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8" t="3842" r="5923" b="3634"/>
          <a:stretch/>
        </p:blipFill>
        <p:spPr>
          <a:xfrm>
            <a:off x="7242927" y="2369512"/>
            <a:ext cx="4200277" cy="3012305"/>
          </a:xfrm>
          <a:prstGeom prst="rect">
            <a:avLst/>
          </a:prstGeom>
        </p:spPr>
      </p:pic>
      <p:pic>
        <p:nvPicPr>
          <p:cNvPr id="2054" name="Picture 6" descr="Начало работы с портфелями Asana | Руководство по продукту • Руководство по  продукту Asana">
            <a:extLst>
              <a:ext uri="{FF2B5EF4-FFF2-40B4-BE49-F238E27FC236}">
                <a16:creationId xmlns:a16="http://schemas.microsoft.com/office/drawing/2014/main" id="{A1B98496-745D-5183-6413-8AEFA6D71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8" b="6567"/>
          <a:stretch/>
        </p:blipFill>
        <p:spPr bwMode="auto">
          <a:xfrm>
            <a:off x="690073" y="2305557"/>
            <a:ext cx="6297253" cy="332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5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1460</TotalTime>
  <Words>409</Words>
  <Application>Microsoft Office PowerPoint</Application>
  <PresentationFormat>Widescreen</PresentationFormat>
  <Paragraphs>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ADLaM Display</vt:lpstr>
      <vt:lpstr>Arial</vt:lpstr>
      <vt:lpstr>Calibri</vt:lpstr>
      <vt:lpstr>Cavolini</vt:lpstr>
      <vt:lpstr>Courier New</vt:lpstr>
      <vt:lpstr>Gordita_Regular</vt:lpstr>
      <vt:lpstr>Palatino Linotype</vt:lpstr>
      <vt:lpstr>Plantagenet Cherokee</vt:lpstr>
      <vt:lpstr>Roboto</vt:lpstr>
      <vt:lpstr>Segoe UI</vt:lpstr>
      <vt:lpstr>Segoe UI Light</vt:lpstr>
      <vt:lpstr>Söhne</vt:lpstr>
      <vt:lpstr>WelcomeDoc</vt:lpstr>
      <vt:lpstr>PowerPoint Presentation</vt:lpstr>
      <vt:lpstr>Asana</vt:lpstr>
      <vt:lpstr>Work, project, and task management</vt:lpstr>
      <vt:lpstr>Communication</vt:lpstr>
      <vt:lpstr>PowerPoint Presentation</vt:lpstr>
      <vt:lpstr>Views</vt:lpstr>
      <vt:lpstr>PowerPoint Presentation</vt:lpstr>
      <vt:lpstr>Reporting</vt:lpstr>
      <vt:lpstr>Reporting</vt:lpstr>
      <vt:lpstr>Team management</vt:lpstr>
      <vt:lpstr>Integrations</vt:lpstr>
      <vt:lpstr>Mobile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Business model</dc:title>
  <dc:creator>Laiba binta tahir</dc:creator>
  <cp:keywords/>
  <cp:lastModifiedBy>Laiba binta tahir</cp:lastModifiedBy>
  <cp:revision>132</cp:revision>
  <dcterms:created xsi:type="dcterms:W3CDTF">2023-04-24T13:46:20Z</dcterms:created>
  <dcterms:modified xsi:type="dcterms:W3CDTF">2024-03-13T16:33:05Z</dcterms:modified>
  <cp:version/>
</cp:coreProperties>
</file>