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4" r:id="rId4"/>
    <p:sldId id="270" r:id="rId5"/>
    <p:sldId id="257" r:id="rId6"/>
    <p:sldId id="258" r:id="rId7"/>
    <p:sldId id="260" r:id="rId8"/>
    <p:sldId id="266" r:id="rId9"/>
    <p:sldId id="261" r:id="rId10"/>
    <p:sldId id="262" r:id="rId11"/>
    <p:sldId id="263" r:id="rId12"/>
    <p:sldId id="265" r:id="rId13"/>
    <p:sldId id="267" r:id="rId14"/>
    <p:sldId id="268" r:id="rId15"/>
    <p:sldId id="269" r:id="rId16"/>
  </p:sldIdLst>
  <p:sldSz cx="18288000" cy="10287000"/>
  <p:notesSz cx="6858000" cy="9144000"/>
  <p:embeddedFontLst>
    <p:embeddedFont>
      <p:font typeface="Arial Black" panose="020B0A04020102020204" pitchFamily="34" charset="0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Arial Unicode MS" panose="020B0604020202020204" pitchFamily="34" charset="-128"/>
      <p:regular r:id="rId23"/>
    </p:embeddedFont>
    <p:embeddedFont>
      <p:font typeface="Open Sauce Light" panose="020B0604020202020204" charset="0"/>
      <p:regular r:id="rId24"/>
    </p:embeddedFont>
    <p:embeddedFont>
      <p:font typeface="Open Sauce SemiBold" panose="020B0604020202020204" charset="0"/>
      <p:regular r:id="rId25"/>
    </p:embeddedFont>
    <p:embeddedFont>
      <p:font typeface="Open Sauce SemiBold Bold" panose="020B0604020202020204" charset="0"/>
      <p:regular r:id="rId26"/>
    </p:embeddedFont>
    <p:embeddedFont>
      <p:font typeface="Segoe UI" panose="020B0502040204020203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5510B-13AD-4CA9-B916-DC435D78A5D7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29531-CF79-48CD-AC72-C158972D1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3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29531-CF79-48CD-AC72-C158972D19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78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2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807023" y="4899743"/>
            <a:ext cx="10764989" cy="0"/>
          </a:xfrm>
          <a:prstGeom prst="line">
            <a:avLst/>
          </a:prstGeom>
          <a:ln w="9525" cap="rnd">
            <a:solidFill>
              <a:srgbClr val="000000">
                <a:alpha val="32941"/>
              </a:srgbClr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6248981" y="3173434"/>
            <a:ext cx="10102541" cy="3751827"/>
            <a:chOff x="0" y="-323850"/>
            <a:chExt cx="13470055" cy="5002436"/>
          </a:xfrm>
        </p:grpSpPr>
        <p:sp>
          <p:nvSpPr>
            <p:cNvPr id="4" name="TextBox 4"/>
            <p:cNvSpPr txBox="1"/>
            <p:nvPr/>
          </p:nvSpPr>
          <p:spPr>
            <a:xfrm>
              <a:off x="0" y="-323850"/>
              <a:ext cx="13470055" cy="37886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896"/>
                </a:lnSpc>
              </a:pPr>
              <a:r>
                <a:rPr lang="en-US" sz="17068" dirty="0" err="1" smtClean="0">
                  <a:solidFill>
                    <a:srgbClr val="000000"/>
                  </a:solidFill>
                  <a:latin typeface="Open Sauce SemiBold Bold"/>
                </a:rPr>
                <a:t>css</a:t>
              </a:r>
              <a:endParaRPr lang="en-US" sz="17068" dirty="0">
                <a:solidFill>
                  <a:srgbClr val="000000"/>
                </a:solidFill>
                <a:latin typeface="Open Sauce SemiBold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909145"/>
              <a:ext cx="13470055" cy="769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sz="4000" dirty="0" smtClean="0">
                  <a:solidFill>
                    <a:srgbClr val="000000"/>
                  </a:solidFill>
                  <a:latin typeface="Open Sauce Light"/>
                </a:rPr>
                <a:t>Cascading Style Sheets</a:t>
              </a:r>
              <a:endParaRPr lang="en-US" sz="4000" dirty="0">
                <a:solidFill>
                  <a:srgbClr val="000000"/>
                </a:solidFill>
                <a:latin typeface="Open Sauce Ligh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944600" y="8835688"/>
            <a:ext cx="815340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Arfah Ali</a:t>
            </a:r>
          </a:p>
          <a:p>
            <a:r>
              <a:rPr lang="en-US" sz="4400" b="1" dirty="0" smtClean="0"/>
              <a:t>FA21-BSE-080</a:t>
            </a:r>
            <a:endParaRPr lang="en-US" sz="4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539732"/>
            <a:ext cx="81534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Web Technologies</a:t>
            </a:r>
            <a:endParaRPr lang="en-US" sz="4400" b="1" dirty="0"/>
          </a:p>
        </p:txBody>
      </p:sp>
      <p:sp>
        <p:nvSpPr>
          <p:cNvPr id="9" name="AutoShape 4"/>
          <p:cNvSpPr/>
          <p:nvPr/>
        </p:nvSpPr>
        <p:spPr>
          <a:xfrm>
            <a:off x="5257800" y="1309173"/>
            <a:ext cx="9601200" cy="0"/>
          </a:xfrm>
          <a:prstGeom prst="line">
            <a:avLst/>
          </a:prstGeom>
          <a:ln w="9525" cap="rnd">
            <a:solidFill>
              <a:srgbClr val="000000">
                <a:alpha val="32941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4"/>
          <p:cNvSpPr/>
          <p:nvPr/>
        </p:nvSpPr>
        <p:spPr>
          <a:xfrm>
            <a:off x="5257800" y="7353300"/>
            <a:ext cx="9601200" cy="0"/>
          </a:xfrm>
          <a:prstGeom prst="line">
            <a:avLst/>
          </a:prstGeom>
          <a:ln w="9525" cap="rnd">
            <a:solidFill>
              <a:srgbClr val="000000">
                <a:alpha val="32941"/>
              </a:srgbClr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2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991100"/>
            <a:ext cx="17065625" cy="1905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33800" y="495300"/>
            <a:ext cx="13258800" cy="10425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30"/>
              </a:lnSpc>
            </a:pPr>
            <a:r>
              <a:rPr lang="en-US" sz="6000" dirty="0" smtClean="0">
                <a:latin typeface="Open Sauce SemiBold Bold"/>
              </a:rPr>
              <a:t>Output of Internal Styling</a:t>
            </a:r>
            <a:endParaRPr lang="en-US" sz="6000" dirty="0">
              <a:latin typeface="Open Sauce SemiBold Bold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3000" y="2552700"/>
            <a:ext cx="1363065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202124"/>
                </a:solidFill>
                <a:latin typeface="Open Sauce Light" panose="020B0604020202020204" charset="0"/>
              </a:rPr>
              <a:t> Inside the </a:t>
            </a:r>
            <a:r>
              <a:rPr lang="en-US" sz="3600" dirty="0">
                <a:solidFill>
                  <a:srgbClr val="002060"/>
                </a:solidFill>
                <a:latin typeface="Arial Black" panose="020B0A04020102020204" pitchFamily="34" charset="0"/>
              </a:rPr>
              <a:t>&lt;style&gt; </a:t>
            </a:r>
            <a:r>
              <a:rPr lang="en-US" sz="3600" dirty="0">
                <a:solidFill>
                  <a:srgbClr val="202124"/>
                </a:solidFill>
                <a:latin typeface="Open Sauce Light" panose="020B0604020202020204" charset="0"/>
              </a:rPr>
              <a:t>element </a:t>
            </a:r>
            <a:r>
              <a:rPr lang="en-US" sz="3600" dirty="0" smtClean="0">
                <a:solidFill>
                  <a:srgbClr val="202124"/>
                </a:solidFill>
                <a:latin typeface="Open Sauce Light" panose="020B0604020202020204" charset="0"/>
              </a:rPr>
              <a:t>we specify </a:t>
            </a:r>
            <a:r>
              <a:rPr lang="en-US" sz="3600" dirty="0">
                <a:solidFill>
                  <a:srgbClr val="202124"/>
                </a:solidFill>
                <a:latin typeface="Open Sauce Light" panose="020B0604020202020204" charset="0"/>
              </a:rPr>
              <a:t>how HTML elements </a:t>
            </a:r>
            <a:endParaRPr lang="en-US" sz="3600" dirty="0" smtClean="0">
              <a:solidFill>
                <a:srgbClr val="202124"/>
              </a:solidFill>
              <a:latin typeface="Open Sauce Light" panose="020B0604020202020204" charset="0"/>
            </a:endParaRPr>
          </a:p>
          <a:p>
            <a:r>
              <a:rPr lang="en-US" sz="3600" dirty="0" smtClean="0">
                <a:solidFill>
                  <a:srgbClr val="202124"/>
                </a:solidFill>
                <a:latin typeface="Open Sauce Light" panose="020B0604020202020204" charset="0"/>
              </a:rPr>
              <a:t>should </a:t>
            </a:r>
            <a:r>
              <a:rPr lang="en-US" sz="3600" dirty="0">
                <a:solidFill>
                  <a:srgbClr val="202124"/>
                </a:solidFill>
                <a:latin typeface="Open Sauce Light" panose="020B0604020202020204" charset="0"/>
              </a:rPr>
              <a:t>render in a browser.</a:t>
            </a:r>
            <a:endParaRPr lang="en-US" sz="3600" dirty="0">
              <a:latin typeface="Open Sauce Light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-255861" y="1638300"/>
            <a:ext cx="19528030" cy="0"/>
          </a:xfrm>
          <a:prstGeom prst="line">
            <a:avLst/>
          </a:prstGeom>
          <a:ln w="9525" cap="rnd">
            <a:solidFill>
              <a:srgbClr val="000000">
                <a:alpha val="32941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990600" y="1931512"/>
            <a:ext cx="13728034" cy="8309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600" dirty="0">
                <a:latin typeface="Open Sauce Light" panose="020B0604020202020204" charset="0"/>
              </a:rPr>
              <a:t>C</a:t>
            </a:r>
            <a:r>
              <a:rPr lang="en-US" sz="3600" dirty="0" smtClean="0">
                <a:latin typeface="Open Sauce Light" panose="020B0604020202020204" charset="0"/>
              </a:rPr>
              <a:t>hange </a:t>
            </a:r>
            <a:r>
              <a:rPr lang="en-US" sz="3600" dirty="0">
                <a:latin typeface="Open Sauce Light" panose="020B0604020202020204" charset="0"/>
              </a:rPr>
              <a:t>the look of an entire website by changing just one </a:t>
            </a:r>
            <a:r>
              <a:rPr lang="en-US" sz="3600" dirty="0" smtClean="0">
                <a:latin typeface="Open Sauce Light" panose="020B0604020202020204" charset="0"/>
              </a:rPr>
              <a:t>file.</a:t>
            </a:r>
          </a:p>
          <a:p>
            <a:endParaRPr lang="en-US" sz="3600" dirty="0">
              <a:latin typeface="Open Sauce Light" panose="020B0604020202020204" charset="0"/>
            </a:endParaRPr>
          </a:p>
          <a:p>
            <a:r>
              <a:rPr lang="en-US" sz="3600" dirty="0" smtClean="0">
                <a:latin typeface="Open Sauce Light" panose="020B0604020202020204" charset="0"/>
              </a:rPr>
              <a:t>Use </a:t>
            </a:r>
            <a:r>
              <a:rPr lang="en-US" sz="3600" dirty="0">
                <a:solidFill>
                  <a:srgbClr val="CC9B00"/>
                </a:solidFill>
                <a:latin typeface="Arial Black" panose="020B0A04020102020204" pitchFamily="34" charset="0"/>
              </a:rPr>
              <a:t>&lt;link&gt; </a:t>
            </a:r>
            <a:r>
              <a:rPr lang="en-US" sz="3600" dirty="0">
                <a:latin typeface="Open Sauce Light" panose="020B0604020202020204" charset="0"/>
              </a:rPr>
              <a:t>element, inside the head </a:t>
            </a:r>
            <a:r>
              <a:rPr lang="en-US" sz="3600" dirty="0" smtClean="0">
                <a:latin typeface="Open Sauce Light" panose="020B0604020202020204" charset="0"/>
              </a:rPr>
              <a:t>section to link HTML page to the .CSS sheet.</a:t>
            </a:r>
          </a:p>
          <a:p>
            <a:endParaRPr lang="en-US" sz="3600" dirty="0" smtClean="0">
              <a:latin typeface="Open Sauce Light" panose="020B0604020202020204" charset="0"/>
            </a:endParaRPr>
          </a:p>
          <a:p>
            <a:endParaRPr lang="en-US" sz="3600" dirty="0" smtClean="0">
              <a:latin typeface="Open Sauce Light" panose="020B0604020202020204" charset="0"/>
            </a:endParaRPr>
          </a:p>
          <a:p>
            <a:endParaRPr lang="en-US" sz="3600" dirty="0" smtClean="0">
              <a:latin typeface="Open Sauce Light" panose="020B0604020202020204" charset="0"/>
            </a:endParaRPr>
          </a:p>
          <a:p>
            <a:endParaRPr lang="en-US" sz="3600" dirty="0" smtClean="0">
              <a:latin typeface="Open Sauce Light" panose="020B0604020202020204" charset="0"/>
            </a:endParaRPr>
          </a:p>
          <a:p>
            <a:endParaRPr lang="en-US" sz="3600" dirty="0" smtClean="0">
              <a:latin typeface="Open Sauce Light" panose="020B0604020202020204" charset="0"/>
            </a:endParaRPr>
          </a:p>
          <a:p>
            <a:r>
              <a:rPr lang="en-US" sz="3600" dirty="0" smtClean="0">
                <a:latin typeface="Open Sauce Light" panose="020B0604020202020204" charset="0"/>
              </a:rPr>
              <a:t>Link tag has 2 attributes.</a:t>
            </a:r>
          </a:p>
          <a:p>
            <a:endParaRPr lang="en-US" sz="3600" dirty="0" smtClean="0">
              <a:latin typeface="Open Sauce Light" panose="020B0604020202020204" charset="0"/>
            </a:endParaRPr>
          </a:p>
          <a:p>
            <a:r>
              <a:rPr lang="en-US" sz="3600" b="1" dirty="0" err="1">
                <a:latin typeface="Arial Black" panose="020B0A04020102020204" pitchFamily="34" charset="0"/>
              </a:rPr>
              <a:t>r</a:t>
            </a:r>
            <a:r>
              <a:rPr lang="en-US" sz="3600" b="1" dirty="0" err="1" smtClean="0">
                <a:latin typeface="Arial Black" panose="020B0A04020102020204" pitchFamily="34" charset="0"/>
              </a:rPr>
              <a:t>el</a:t>
            </a:r>
            <a:r>
              <a:rPr lang="en-US" sz="3600" b="1" dirty="0" smtClean="0">
                <a:latin typeface="Arial Black" panose="020B0A04020102020204" pitchFamily="34" charset="0"/>
              </a:rPr>
              <a:t>: </a:t>
            </a:r>
            <a:r>
              <a:rPr lang="en-US" sz="3600" dirty="0" smtClean="0">
                <a:latin typeface="Open Sauce Light" panose="020B0604020202020204" charset="0"/>
              </a:rPr>
              <a:t>Relationship </a:t>
            </a:r>
            <a:r>
              <a:rPr lang="en-US" sz="3600" dirty="0">
                <a:latin typeface="Open Sauce Light" panose="020B0604020202020204" charset="0"/>
              </a:rPr>
              <a:t>between the current document and the linked document</a:t>
            </a:r>
            <a:r>
              <a:rPr lang="en-US" sz="3600" dirty="0" smtClean="0">
                <a:latin typeface="Open Sauce Light" panose="020B0604020202020204" charset="0"/>
              </a:rPr>
              <a:t>.</a:t>
            </a:r>
          </a:p>
          <a:p>
            <a:r>
              <a:rPr lang="en-US" sz="3600" b="1" dirty="0" err="1" smtClean="0">
                <a:latin typeface="Arial Black" panose="020B0A04020102020204" pitchFamily="34" charset="0"/>
              </a:rPr>
              <a:t>href</a:t>
            </a:r>
            <a:r>
              <a:rPr lang="en-US" sz="3600" b="1" dirty="0" smtClean="0">
                <a:latin typeface="Arial Black" panose="020B0A04020102020204" pitchFamily="34" charset="0"/>
              </a:rPr>
              <a:t>: </a:t>
            </a:r>
            <a:r>
              <a:rPr lang="en-US" sz="3600" dirty="0" smtClean="0">
                <a:latin typeface="Open Sauce Light" panose="020B0604020202020204" charset="0"/>
              </a:rPr>
              <a:t>Hypertext reference specify </a:t>
            </a:r>
            <a:r>
              <a:rPr lang="en-US" sz="3600" dirty="0">
                <a:latin typeface="Open Sauce Light" panose="020B0604020202020204" charset="0"/>
              </a:rPr>
              <a:t>the location of the CSS file</a:t>
            </a:r>
            <a:endParaRPr lang="en-US" sz="3600" dirty="0" smtClean="0">
              <a:latin typeface="Open Sauce Light" panose="020B0604020202020204" charset="0"/>
            </a:endParaRPr>
          </a:p>
          <a:p>
            <a:endParaRPr lang="en-US" sz="3600" dirty="0">
              <a:latin typeface="Open Sauce Light" panose="020B0604020202020204" charset="0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5638800" y="485690"/>
            <a:ext cx="61722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30"/>
              </a:lnSpc>
            </a:pPr>
            <a:r>
              <a:rPr lang="en-US" sz="7000" dirty="0" smtClean="0">
                <a:latin typeface="Open Sauce SemiBold Bold"/>
              </a:rPr>
              <a:t>External CSS</a:t>
            </a:r>
            <a:endParaRPr lang="en-US" sz="7000" dirty="0">
              <a:latin typeface="Open Sauce SemiBold Bol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825" y="4583014"/>
            <a:ext cx="9631175" cy="16587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2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066800" y="1714500"/>
            <a:ext cx="20218226" cy="0"/>
          </a:xfrm>
          <a:prstGeom prst="line">
            <a:avLst/>
          </a:prstGeom>
          <a:ln w="9525" cap="rnd">
            <a:solidFill>
              <a:srgbClr val="000000">
                <a:alpha val="32941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905000" y="328578"/>
            <a:ext cx="152413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600" dirty="0">
                <a:latin typeface="Open Sauce Light" panose="020B0604020202020204" charset="0"/>
              </a:rPr>
              <a:t>H</a:t>
            </a:r>
            <a:r>
              <a:rPr lang="en-US" sz="6600" dirty="0" smtClean="0">
                <a:latin typeface="Open Sauce Light" panose="020B0604020202020204" charset="0"/>
              </a:rPr>
              <a:t>ow </a:t>
            </a:r>
            <a:r>
              <a:rPr lang="en-US" sz="6600" dirty="0">
                <a:latin typeface="Open Sauce Light" panose="020B0604020202020204" charset="0"/>
              </a:rPr>
              <a:t>the "mystyle.css" file looks: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313" y="4120231"/>
            <a:ext cx="8361781" cy="48847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102823"/>
            <a:ext cx="7675418" cy="48535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2336" y="2308811"/>
            <a:ext cx="4189398" cy="797980"/>
          </a:xfrm>
          <a:prstGeom prst="rect">
            <a:avLst/>
          </a:prstGeom>
        </p:spPr>
      </p:pic>
      <p:sp>
        <p:nvSpPr>
          <p:cNvPr id="10" name="TextBox 5"/>
          <p:cNvSpPr txBox="1"/>
          <p:nvPr/>
        </p:nvSpPr>
        <p:spPr>
          <a:xfrm>
            <a:off x="685800" y="2289715"/>
            <a:ext cx="12649200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Open Sauce Light" panose="020B0604020202020204" charset="0"/>
              </a:rPr>
              <a:t>Create External sheet using .</a:t>
            </a:r>
            <a:r>
              <a:rPr lang="en-US" sz="3600" dirty="0" err="1" smtClean="0">
                <a:latin typeface="Open Sauce Light" panose="020B0604020202020204" charset="0"/>
              </a:rPr>
              <a:t>css</a:t>
            </a:r>
            <a:r>
              <a:rPr lang="en-US" sz="3600" dirty="0">
                <a:latin typeface="Open Sauce Light" panose="020B0604020202020204" charset="0"/>
              </a:rPr>
              <a:t> </a:t>
            </a:r>
            <a:r>
              <a:rPr lang="en-US" sz="3600" dirty="0" smtClean="0">
                <a:latin typeface="Open Sauce Light" panose="020B0604020202020204" charset="0"/>
              </a:rPr>
              <a:t>at the end of file name.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#</a:t>
            </a:r>
            <a:r>
              <a:rPr lang="en-US" sz="3600" dirty="0" smtClean="0">
                <a:latin typeface="Open Sauce Light" panose="020B0604020202020204" charset="0"/>
              </a:rPr>
              <a:t> shows it is a style sheet. </a:t>
            </a:r>
            <a:endParaRPr lang="en-US" sz="3600" dirty="0">
              <a:latin typeface="Open Sauce Light" panose="020B060402020202020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0406" y="9161784"/>
            <a:ext cx="617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Open Sauce Light" panose="020B0604020202020204" charset="0"/>
              </a:rPr>
              <a:t>External styling</a:t>
            </a:r>
            <a:endParaRPr lang="en-US" sz="3200" b="1" dirty="0">
              <a:latin typeface="Open Sauce Light" panose="020B060402020202020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48900" y="9128940"/>
            <a:ext cx="617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Open Sauce Light" panose="020B0604020202020204" charset="0"/>
              </a:rPr>
              <a:t>Output of External Styling</a:t>
            </a:r>
            <a:endParaRPr lang="en-US" sz="3200" b="1" dirty="0">
              <a:latin typeface="Open Sauce Light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88194" y="1685109"/>
            <a:ext cx="13068977" cy="107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30"/>
              </a:lnSpc>
            </a:pPr>
            <a:r>
              <a:rPr lang="en-US" sz="7000" dirty="0" smtClean="0">
                <a:solidFill>
                  <a:srgbClr val="000000"/>
                </a:solidFill>
                <a:latin typeface="Open Sauce SemiBold Bold"/>
              </a:rPr>
              <a:t>TASK:</a:t>
            </a:r>
            <a:endParaRPr lang="en-US" sz="7000" dirty="0">
              <a:solidFill>
                <a:srgbClr val="F4C251"/>
              </a:solidFill>
              <a:latin typeface="Open Sauce SemiBold Bold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381000" y="3009900"/>
            <a:ext cx="15773400" cy="0"/>
          </a:xfrm>
          <a:prstGeom prst="line">
            <a:avLst/>
          </a:prstGeom>
          <a:ln w="9525" cap="rnd">
            <a:solidFill>
              <a:srgbClr val="000000">
                <a:alpha val="32941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8"/>
          <p:cNvSpPr txBox="1"/>
          <p:nvPr/>
        </p:nvSpPr>
        <p:spPr>
          <a:xfrm>
            <a:off x="990600" y="3619500"/>
            <a:ext cx="132665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Open Sauce Light" panose="020B0604020202020204" charset="0"/>
              </a:rPr>
              <a:t>Create an HTML file containing heading 3 (h3).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Open Sauce Light" panose="020B0604020202020204" charset="0"/>
              </a:rPr>
              <a:t>Apply blue color on h3 using Inline CSS.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Open Sauce Light" panose="020B0604020202020204" charset="0"/>
              </a:rPr>
              <a:t>Apply </a:t>
            </a:r>
            <a:r>
              <a:rPr lang="en-US" sz="3600" dirty="0" smtClean="0">
                <a:latin typeface="Open Sauce Light" panose="020B0604020202020204" charset="0"/>
              </a:rPr>
              <a:t>red color </a:t>
            </a:r>
            <a:r>
              <a:rPr lang="en-US" sz="3600" dirty="0">
                <a:latin typeface="Open Sauce Light" panose="020B0604020202020204" charset="0"/>
              </a:rPr>
              <a:t>on h3 using </a:t>
            </a:r>
            <a:r>
              <a:rPr lang="en-US" sz="3600" dirty="0" smtClean="0">
                <a:latin typeface="Open Sauce Light" panose="020B0604020202020204" charset="0"/>
              </a:rPr>
              <a:t>Internal </a:t>
            </a:r>
            <a:r>
              <a:rPr lang="en-US" sz="3600" dirty="0">
                <a:latin typeface="Open Sauce Light" panose="020B0604020202020204" charset="0"/>
              </a:rPr>
              <a:t>CSS.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Open Sauce Light" panose="020B0604020202020204" charset="0"/>
              </a:rPr>
              <a:t>Apply </a:t>
            </a:r>
            <a:r>
              <a:rPr lang="en-US" sz="3600" dirty="0" smtClean="0">
                <a:latin typeface="Open Sauce Light" panose="020B0604020202020204" charset="0"/>
              </a:rPr>
              <a:t>orange </a:t>
            </a:r>
            <a:r>
              <a:rPr lang="en-US" sz="3600" dirty="0">
                <a:latin typeface="Open Sauce Light" panose="020B0604020202020204" charset="0"/>
              </a:rPr>
              <a:t>color on h3 using </a:t>
            </a:r>
            <a:r>
              <a:rPr lang="en-US" sz="3600" dirty="0" smtClean="0">
                <a:latin typeface="Open Sauce Light" panose="020B0604020202020204" charset="0"/>
              </a:rPr>
              <a:t>External </a:t>
            </a:r>
            <a:r>
              <a:rPr lang="en-US" sz="3600" dirty="0">
                <a:latin typeface="Open Sauce Light" panose="020B0604020202020204" charset="0"/>
              </a:rPr>
              <a:t>CSS</a:t>
            </a:r>
            <a:r>
              <a:rPr lang="en-US" sz="3600" dirty="0" smtClean="0">
                <a:latin typeface="Open Sauce Light" panose="020B0604020202020204" charset="0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Open Sauce Light" panose="020B0604020202020204" charset="0"/>
              </a:rPr>
              <a:t>Write a conclusion, which color of h3 renders and why?.</a:t>
            </a:r>
            <a:endParaRPr lang="en-US" sz="3600" dirty="0">
              <a:latin typeface="Open Sauce Light" panose="020B0604020202020204" charset="0"/>
            </a:endParaRPr>
          </a:p>
          <a:p>
            <a:endParaRPr lang="en-US" sz="3600" dirty="0">
              <a:latin typeface="Open Sauce Light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2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1555819" y="1360769"/>
            <a:ext cx="6427381" cy="8325947"/>
            <a:chOff x="0" y="0"/>
            <a:chExt cx="1128903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287761" cy="6350000"/>
            </a:xfrm>
            <a:custGeom>
              <a:avLst/>
              <a:gdLst/>
              <a:ahLst/>
              <a:cxnLst/>
              <a:rect l="l" t="t" r="r" b="b"/>
              <a:pathLst>
                <a:path w="11287761" h="6350000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blipFill>
              <a:blip r:embed="rId2"/>
              <a:stretch>
                <a:fillRect t="-18530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1371600" y="658582"/>
            <a:ext cx="6522481" cy="13558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352"/>
              </a:lnSpc>
            </a:pPr>
            <a:r>
              <a:rPr lang="en-US" sz="8800" dirty="0" smtClean="0">
                <a:solidFill>
                  <a:srgbClr val="FFFFFF"/>
                </a:solidFill>
                <a:latin typeface="Open Sauce SemiBold Bold"/>
              </a:rPr>
              <a:t>TIPS</a:t>
            </a:r>
            <a:endParaRPr lang="en-US" sz="8800" dirty="0">
              <a:solidFill>
                <a:srgbClr val="000000"/>
              </a:solidFill>
              <a:latin typeface="Open Sauce SemiBold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594306"/>
            <a:ext cx="11098619" cy="6647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Open Sauce Light" panose="020B0604020202020204" charset="0"/>
              </a:rPr>
              <a:t>Try to use only a pair of fonts on one page of website.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3600" dirty="0">
              <a:latin typeface="Open Sauce Light" panose="020B0604020202020204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Open Sauce Light" panose="020B0604020202020204" charset="0"/>
              </a:rPr>
              <a:t>Use margins for frame.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3600" dirty="0" smtClean="0">
              <a:latin typeface="Open Sauce Light" panose="020B0604020202020204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Open Sauce Light" panose="020B0604020202020204" charset="0"/>
              </a:rPr>
              <a:t>Use padding for space within boundary of something.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3600" dirty="0" smtClean="0">
              <a:latin typeface="Open Sauce Light" panose="020B0604020202020204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Open Sauce Light" panose="020B0604020202020204" charset="0"/>
              </a:rPr>
              <a:t>For large and complex websites External CSS works best.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3600" dirty="0" smtClean="0">
              <a:latin typeface="Open Sauce Light" panose="020B0604020202020204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Open Sauce Light" panose="020B0604020202020204" charset="0"/>
              </a:rPr>
              <a:t>When styling a very small element prefer inline.</a:t>
            </a:r>
            <a:endParaRPr lang="en-US" sz="3600" dirty="0">
              <a:latin typeface="Open Sauce Light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554122" y="3188785"/>
            <a:ext cx="8809078" cy="42575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256"/>
              </a:lnSpc>
            </a:pPr>
            <a:r>
              <a:rPr lang="en-US" sz="6400" dirty="0" smtClean="0">
                <a:solidFill>
                  <a:srgbClr val="000000"/>
                </a:solidFill>
                <a:latin typeface="Open Sauce SemiBold Bold"/>
              </a:rPr>
              <a:t>Arfah Ali</a:t>
            </a:r>
          </a:p>
          <a:p>
            <a:pPr>
              <a:lnSpc>
                <a:spcPts val="8256"/>
              </a:lnSpc>
            </a:pPr>
            <a:r>
              <a:rPr lang="en-US" sz="3600" dirty="0" smtClean="0">
                <a:latin typeface="Open Sauce SemiBold Bold"/>
              </a:rPr>
              <a:t>arfahali994@gmail.com</a:t>
            </a:r>
          </a:p>
          <a:p>
            <a:pPr>
              <a:lnSpc>
                <a:spcPts val="8256"/>
              </a:lnSpc>
            </a:pPr>
            <a:r>
              <a:rPr lang="en-US" sz="3600" dirty="0">
                <a:latin typeface="Open Sauce SemiBold Bold"/>
              </a:rPr>
              <a:t>https://medium.com/@arfahali994</a:t>
            </a:r>
          </a:p>
          <a:p>
            <a:pPr>
              <a:lnSpc>
                <a:spcPts val="8256"/>
              </a:lnSpc>
            </a:pPr>
            <a:endParaRPr lang="en-US" sz="6400" dirty="0">
              <a:solidFill>
                <a:srgbClr val="000000"/>
              </a:solidFill>
              <a:latin typeface="Open Sauce SemiBold Bold"/>
            </a:endParaRPr>
          </a:p>
        </p:txBody>
      </p:sp>
      <p:pic>
        <p:nvPicPr>
          <p:cNvPr id="2054" name="Picture 6" descr="Thank You transparent PNG images - Stick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1" y="1409701"/>
            <a:ext cx="60198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Connector 36"/>
          <p:cNvCxnSpPr/>
          <p:nvPr/>
        </p:nvCxnSpPr>
        <p:spPr>
          <a:xfrm>
            <a:off x="10058400" y="419100"/>
            <a:ext cx="152400" cy="9372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2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rot="-5400000">
            <a:off x="-4353795" y="5382495"/>
            <a:ext cx="10764989" cy="0"/>
          </a:xfrm>
          <a:prstGeom prst="line">
            <a:avLst/>
          </a:prstGeom>
          <a:ln w="9525" cap="rnd">
            <a:solidFill>
              <a:srgbClr val="000000">
                <a:alpha val="32941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6"/>
          <p:cNvSpPr txBox="1"/>
          <p:nvPr/>
        </p:nvSpPr>
        <p:spPr>
          <a:xfrm>
            <a:off x="2881594" y="460031"/>
            <a:ext cx="115964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latin typeface="Open Sauce SemiBold"/>
              </a:rPr>
              <a:t>What is CSS?</a:t>
            </a:r>
            <a:endParaRPr lang="en-US" dirty="0"/>
          </a:p>
        </p:txBody>
      </p:sp>
      <p:pic>
        <p:nvPicPr>
          <p:cNvPr id="8" name="Picture 6" descr="What are the difference between HTML and CSS their advantage and  disadvantage? – Mn La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3162300"/>
            <a:ext cx="700153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676400" y="2552700"/>
            <a:ext cx="80772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CSS is used to style HTML.</a:t>
            </a:r>
          </a:p>
          <a:p>
            <a:endParaRPr lang="en-US" sz="3200" dirty="0">
              <a:latin typeface="Open Sauce Light" panose="020B0604020202020204" charset="0"/>
            </a:endParaRPr>
          </a:p>
          <a:p>
            <a:r>
              <a:rPr lang="en-US" sz="2800" dirty="0" smtClean="0">
                <a:latin typeface="Open Sauce Light" panose="020B0604020202020204" charset="0"/>
                <a:ea typeface="Arial Unicode MS" panose="020B0604020202020204" pitchFamily="34" charset="-128"/>
                <a:cs typeface="Arial" panose="020B0604020202020204" pitchFamily="34" charset="0"/>
              </a:rPr>
              <a:t>HTML  is a content and CSS is the presentation of the Content.</a:t>
            </a:r>
          </a:p>
          <a:p>
            <a:endParaRPr lang="en-US" sz="3200" dirty="0">
              <a:latin typeface="Open Sauce Light" panose="020B0604020202020204" charset="0"/>
            </a:endParaRPr>
          </a:p>
          <a:p>
            <a:r>
              <a:rPr lang="en-US" sz="3200" b="1" dirty="0" smtClean="0">
                <a:latin typeface="Open Sauce Light" panose="020B0604020202020204" charset="0"/>
              </a:rPr>
              <a:t>Example:</a:t>
            </a:r>
          </a:p>
          <a:p>
            <a:endParaRPr lang="en-US" sz="3200" dirty="0">
              <a:latin typeface="Open Sauce Light" panose="020B0604020202020204" charset="0"/>
            </a:endParaRPr>
          </a:p>
          <a:p>
            <a:r>
              <a:rPr lang="en-US" sz="2800" dirty="0" smtClean="0">
                <a:latin typeface="Open Sauce Light" panose="020B0604020202020204" charset="0"/>
              </a:rPr>
              <a:t>Consider HTML  as a </a:t>
            </a:r>
            <a:r>
              <a:rPr lang="en-US" sz="2800" b="1" dirty="0" smtClean="0">
                <a:latin typeface="Open Sauce Light" panose="020B0604020202020204" charset="0"/>
              </a:rPr>
              <a:t>human skeleton </a:t>
            </a:r>
            <a:r>
              <a:rPr lang="en-US" sz="2800" dirty="0" smtClean="0">
                <a:latin typeface="Open Sauce Light" panose="020B0604020202020204" charset="0"/>
              </a:rPr>
              <a:t>which is used to structure the human body. </a:t>
            </a:r>
          </a:p>
          <a:p>
            <a:r>
              <a:rPr lang="en-US" sz="2800" dirty="0" smtClean="0">
                <a:latin typeface="Open Sauce Light" panose="020B0604020202020204" charset="0"/>
              </a:rPr>
              <a:t>But does it look nice? Obviously No. </a:t>
            </a:r>
          </a:p>
          <a:p>
            <a:endParaRPr lang="en-US" sz="2800" dirty="0" smtClean="0">
              <a:latin typeface="Open Sauce Light" panose="020B0604020202020204" charset="0"/>
            </a:endParaRPr>
          </a:p>
          <a:p>
            <a:r>
              <a:rPr lang="en-US" sz="2800" dirty="0" smtClean="0">
                <a:latin typeface="Open Sauce Light" panose="020B0604020202020204" charset="0"/>
              </a:rPr>
              <a:t>Here CSS is used to </a:t>
            </a:r>
            <a:r>
              <a:rPr lang="en-US" sz="2800" b="1" dirty="0" smtClean="0">
                <a:latin typeface="Open Sauce Light" panose="020B0604020202020204" charset="0"/>
              </a:rPr>
              <a:t>present</a:t>
            </a:r>
            <a:r>
              <a:rPr lang="en-US" sz="2800" dirty="0" smtClean="0">
                <a:latin typeface="Open Sauce Light" panose="020B0604020202020204" charset="0"/>
              </a:rPr>
              <a:t> the structure in the best possible way. It beautifies the HTML same as muscles do to skeleton. </a:t>
            </a:r>
            <a:endParaRPr lang="en-US" sz="2800" dirty="0">
              <a:latin typeface="Open Sauce Light" panose="020B0604020202020204" charset="0"/>
            </a:endParaRPr>
          </a:p>
        </p:txBody>
      </p:sp>
      <p:sp>
        <p:nvSpPr>
          <p:cNvPr id="10" name="AutoShape 3"/>
          <p:cNvSpPr/>
          <p:nvPr/>
        </p:nvSpPr>
        <p:spPr>
          <a:xfrm rot="-5400000" flipH="1" flipV="1">
            <a:off x="7573726" y="-3540322"/>
            <a:ext cx="20783" cy="11053435"/>
          </a:xfrm>
          <a:prstGeom prst="line">
            <a:avLst/>
          </a:prstGeom>
          <a:ln w="9525" cap="rnd">
            <a:solidFill>
              <a:srgbClr val="000000">
                <a:alpha val="32941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3"/>
          <p:cNvSpPr/>
          <p:nvPr/>
        </p:nvSpPr>
        <p:spPr>
          <a:xfrm rot="-5400000" flipH="1" flipV="1">
            <a:off x="4173364" y="2925641"/>
            <a:ext cx="42198" cy="5022273"/>
          </a:xfrm>
          <a:prstGeom prst="line">
            <a:avLst/>
          </a:prstGeom>
          <a:ln w="9525" cap="rnd">
            <a:solidFill>
              <a:srgbClr val="000000">
                <a:alpha val="32941"/>
              </a:srgbClr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hat Time I Tried Browsing the Web Without CSS | CSS-Tricks - CSS-Tric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14500"/>
            <a:ext cx="16835670" cy="658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79926" y="8151687"/>
            <a:ext cx="617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Open Sauce Light" panose="020B0604020202020204" charset="0"/>
              </a:rPr>
              <a:t>Website with CSS</a:t>
            </a:r>
            <a:endParaRPr lang="en-US" sz="3200" b="1" dirty="0">
              <a:latin typeface="Open Sauce Light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0" y="8151686"/>
            <a:ext cx="617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Open Sauce Light" panose="020B0604020202020204" charset="0"/>
              </a:rPr>
              <a:t>Website without CSS</a:t>
            </a:r>
            <a:endParaRPr lang="en-US" sz="3200" b="1" dirty="0">
              <a:latin typeface="Open Sauce Light" panose="020B0604020202020204" charset="0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5638800" y="485690"/>
            <a:ext cx="6172200" cy="1072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30"/>
              </a:lnSpc>
            </a:pPr>
            <a:r>
              <a:rPr lang="en-US" sz="7000" dirty="0" smtClean="0">
                <a:latin typeface="Open Sauce SemiBold Bold"/>
              </a:rPr>
              <a:t>WHY CSS?</a:t>
            </a:r>
            <a:endParaRPr lang="en-US" sz="7000" dirty="0">
              <a:latin typeface="Open Sauce SemiBold Bold"/>
            </a:endParaRPr>
          </a:p>
        </p:txBody>
      </p:sp>
      <p:sp>
        <p:nvSpPr>
          <p:cNvPr id="9" name="AutoShape 3"/>
          <p:cNvSpPr/>
          <p:nvPr/>
        </p:nvSpPr>
        <p:spPr>
          <a:xfrm>
            <a:off x="1905000" y="1557715"/>
            <a:ext cx="14575030" cy="0"/>
          </a:xfrm>
          <a:prstGeom prst="line">
            <a:avLst/>
          </a:prstGeom>
          <a:ln w="9525" cap="rnd">
            <a:solidFill>
              <a:srgbClr val="000000">
                <a:alpha val="32941"/>
              </a:srgbClr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19619" y="647700"/>
            <a:ext cx="13849370" cy="931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11"/>
              </a:lnSpc>
            </a:pPr>
            <a:r>
              <a:rPr lang="en-US" sz="5900" dirty="0" smtClean="0">
                <a:solidFill>
                  <a:srgbClr val="000000"/>
                </a:solidFill>
                <a:latin typeface="Open Sauce SemiBold Bold"/>
              </a:rPr>
              <a:t>CSS Syntax</a:t>
            </a:r>
            <a:endParaRPr lang="en-US" sz="60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239" y="6438900"/>
            <a:ext cx="10700130" cy="2667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447800" y="2081645"/>
            <a:ext cx="140208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Property: value;</a:t>
            </a:r>
            <a:endParaRPr lang="en-US" sz="36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US" sz="4000" b="1" dirty="0" smtClean="0">
                <a:latin typeface="Open Sauce Light" panose="020B0604020202020204" charset="0"/>
              </a:rPr>
              <a:t>For example:</a:t>
            </a:r>
          </a:p>
          <a:p>
            <a:r>
              <a:rPr lang="en-US" sz="3600" dirty="0" smtClean="0">
                <a:latin typeface="Open Sauce Light" panose="020B0604020202020204" charset="0"/>
              </a:rPr>
              <a:t>Color: red;						//used to apply color on text</a:t>
            </a:r>
          </a:p>
          <a:p>
            <a:r>
              <a:rPr lang="en-US" sz="3600" dirty="0" smtClean="0">
                <a:latin typeface="Open Sauce Light" panose="020B0604020202020204" charset="0"/>
              </a:rPr>
              <a:t>Background-color: blue;			//used for background color</a:t>
            </a:r>
          </a:p>
          <a:p>
            <a:r>
              <a:rPr lang="en-US" sz="3600" dirty="0" smtClean="0">
                <a:latin typeface="Open Sauce Light" panose="020B0604020202020204" charset="0"/>
              </a:rPr>
              <a:t>Border: 1px solid brown;			// used for border</a:t>
            </a:r>
          </a:p>
          <a:p>
            <a:r>
              <a:rPr lang="en-US" sz="3600" dirty="0" smtClean="0">
                <a:latin typeface="Open Sauce Light" panose="020B0604020202020204" charset="0"/>
              </a:rPr>
              <a:t>Z-index: 3;						//used for overlaying mostly 									used on div</a:t>
            </a:r>
          </a:p>
          <a:p>
            <a:endParaRPr lang="en-US" sz="3600" dirty="0">
              <a:latin typeface="Open Sauce Light" panose="020B0604020202020204" charset="0"/>
            </a:endParaRPr>
          </a:p>
        </p:txBody>
      </p:sp>
      <p:sp>
        <p:nvSpPr>
          <p:cNvPr id="23" name="AutoShape 6"/>
          <p:cNvSpPr/>
          <p:nvPr/>
        </p:nvSpPr>
        <p:spPr>
          <a:xfrm>
            <a:off x="-533400" y="1866900"/>
            <a:ext cx="20156226" cy="0"/>
          </a:xfrm>
          <a:prstGeom prst="line">
            <a:avLst/>
          </a:prstGeom>
          <a:ln w="9525" cap="rnd">
            <a:solidFill>
              <a:srgbClr val="000000">
                <a:alpha val="32941"/>
              </a:srgbClr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-330610" y="9248775"/>
            <a:ext cx="19528030" cy="0"/>
          </a:xfrm>
          <a:prstGeom prst="line">
            <a:avLst/>
          </a:prstGeom>
          <a:ln w="9525" cap="rnd">
            <a:solidFill>
              <a:srgbClr val="000000">
                <a:alpha val="32941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-330610" y="2019300"/>
            <a:ext cx="19528030" cy="0"/>
          </a:xfrm>
          <a:prstGeom prst="line">
            <a:avLst/>
          </a:prstGeom>
          <a:ln w="9525" cap="rnd">
            <a:solidFill>
              <a:srgbClr val="000000">
                <a:alpha val="32941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/>
          <p:cNvSpPr txBox="1"/>
          <p:nvPr/>
        </p:nvSpPr>
        <p:spPr>
          <a:xfrm>
            <a:off x="2164697" y="384359"/>
            <a:ext cx="139586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How to Apply</a:t>
            </a:r>
            <a:endParaRPr lang="en-US" sz="96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3162300"/>
            <a:ext cx="13487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Open Sauce Light" panose="020B0604020202020204" charset="0"/>
              </a:rPr>
              <a:t>There </a:t>
            </a:r>
            <a:r>
              <a:rPr lang="en-US" sz="4400" dirty="0">
                <a:solidFill>
                  <a:srgbClr val="000000"/>
                </a:solidFill>
                <a:latin typeface="Open Sauce Light" panose="020B0604020202020204" charset="0"/>
              </a:rPr>
              <a:t>are three ways of </a:t>
            </a:r>
            <a:r>
              <a:rPr lang="en-US" sz="4400" dirty="0" smtClean="0">
                <a:solidFill>
                  <a:srgbClr val="000000"/>
                </a:solidFill>
                <a:latin typeface="Open Sauce Light" panose="020B0604020202020204" charset="0"/>
              </a:rPr>
              <a:t>applying a </a:t>
            </a:r>
            <a:r>
              <a:rPr lang="en-US" sz="4400" dirty="0">
                <a:solidFill>
                  <a:srgbClr val="000000"/>
                </a:solidFill>
                <a:latin typeface="Open Sauce Light" panose="020B0604020202020204" charset="0"/>
              </a:rPr>
              <a:t>style sheet</a:t>
            </a:r>
            <a:r>
              <a:rPr lang="en-US" sz="4400" dirty="0" smtClean="0">
                <a:solidFill>
                  <a:srgbClr val="000000"/>
                </a:solidFill>
                <a:latin typeface="Open Sauce Light" panose="020B0604020202020204" charset="0"/>
              </a:rPr>
              <a:t>:</a:t>
            </a:r>
          </a:p>
          <a:p>
            <a:endParaRPr lang="en-US" sz="4400" dirty="0" smtClean="0">
              <a:solidFill>
                <a:srgbClr val="000000"/>
              </a:solidFill>
              <a:latin typeface="Open Sauce Light" panose="020B060402020202020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400" dirty="0">
                <a:solidFill>
                  <a:srgbClr val="000000"/>
                </a:solidFill>
                <a:latin typeface="Open Sauce Light" panose="020B0604020202020204" charset="0"/>
              </a:rPr>
              <a:t>Inline </a:t>
            </a:r>
            <a:r>
              <a:rPr lang="en-US" sz="4400" dirty="0" smtClean="0">
                <a:solidFill>
                  <a:srgbClr val="000000"/>
                </a:solidFill>
                <a:latin typeface="Open Sauce Light" panose="020B0604020202020204" charset="0"/>
              </a:rPr>
              <a:t>CSS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>
                <a:solidFill>
                  <a:srgbClr val="000000"/>
                </a:solidFill>
                <a:latin typeface="Open Sauce Light" panose="020B0604020202020204" charset="0"/>
              </a:rPr>
              <a:t>Internal </a:t>
            </a:r>
            <a:r>
              <a:rPr lang="en-US" sz="4400" dirty="0" smtClean="0">
                <a:solidFill>
                  <a:srgbClr val="000000"/>
                </a:solidFill>
                <a:latin typeface="Open Sauce Light" panose="020B0604020202020204" charset="0"/>
              </a:rPr>
              <a:t>CSS</a:t>
            </a:r>
            <a:endParaRPr lang="en-US" sz="4400" dirty="0">
              <a:solidFill>
                <a:srgbClr val="000000"/>
              </a:solidFill>
              <a:latin typeface="Open Sauce Light" panose="020B060402020202020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400" dirty="0" smtClean="0">
                <a:solidFill>
                  <a:srgbClr val="000000"/>
                </a:solidFill>
                <a:latin typeface="Open Sauce Light" panose="020B0604020202020204" charset="0"/>
              </a:rPr>
              <a:t>External CSS</a:t>
            </a:r>
            <a:endParaRPr lang="en-US" sz="4400" dirty="0">
              <a:solidFill>
                <a:srgbClr val="000000"/>
              </a:solidFill>
              <a:latin typeface="Open Sauce Light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219200" y="723900"/>
            <a:ext cx="4771833" cy="1042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30"/>
              </a:lnSpc>
            </a:pPr>
            <a:r>
              <a:rPr lang="en-US" sz="6000" dirty="0" smtClean="0">
                <a:latin typeface="Open Sauce SemiBold Bold"/>
              </a:rPr>
              <a:t>Inline CSS</a:t>
            </a:r>
            <a:endParaRPr lang="en-US" sz="6000" dirty="0">
              <a:latin typeface="Open Sauce SemiBold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2424572"/>
            <a:ext cx="975360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Open Sauce Light" panose="020B0604020202020204" charset="0"/>
              </a:rPr>
              <a:t>An inline style </a:t>
            </a:r>
            <a:r>
              <a:rPr lang="en-US" sz="4000" dirty="0" smtClean="0">
                <a:latin typeface="Open Sauce Light" panose="020B0604020202020204" charset="0"/>
              </a:rPr>
              <a:t>is used </a:t>
            </a:r>
            <a:r>
              <a:rPr lang="en-US" sz="4000" dirty="0">
                <a:latin typeface="Open Sauce Light" panose="020B0604020202020204" charset="0"/>
              </a:rPr>
              <a:t>to apply a </a:t>
            </a:r>
            <a:r>
              <a:rPr lang="en-US" sz="4000" dirty="0" smtClean="0">
                <a:latin typeface="Open Sauce Light" panose="020B0604020202020204" charset="0"/>
              </a:rPr>
              <a:t>style </a:t>
            </a:r>
            <a:r>
              <a:rPr lang="en-US" sz="4000" dirty="0">
                <a:latin typeface="Open Sauce Light" panose="020B0604020202020204" charset="0"/>
              </a:rPr>
              <a:t>for a single </a:t>
            </a:r>
            <a:r>
              <a:rPr lang="en-US" sz="4000" dirty="0" smtClean="0">
                <a:latin typeface="Open Sauce Light" panose="020B0604020202020204" charset="0"/>
              </a:rPr>
              <a:t>element.</a:t>
            </a:r>
          </a:p>
          <a:p>
            <a:endParaRPr lang="en-US" sz="4000" dirty="0">
              <a:latin typeface="Open Sauce Light" panose="020B0604020202020204" charset="0"/>
            </a:endParaRPr>
          </a:p>
          <a:p>
            <a:r>
              <a:rPr lang="en-US" sz="4000" dirty="0" smtClean="0">
                <a:latin typeface="Open Sauce Light" panose="020B0604020202020204" charset="0"/>
              </a:rPr>
              <a:t>Use </a:t>
            </a:r>
            <a:r>
              <a:rPr lang="en-US" sz="4000" b="1" dirty="0" smtClean="0">
                <a:solidFill>
                  <a:srgbClr val="CC9B00"/>
                </a:solidFill>
                <a:latin typeface="Arial Black" panose="020B0A04020102020204" pitchFamily="34" charset="0"/>
              </a:rPr>
              <a:t>style</a:t>
            </a:r>
            <a:r>
              <a:rPr lang="en-US" sz="4000" dirty="0" smtClean="0">
                <a:solidFill>
                  <a:srgbClr val="CC9B00"/>
                </a:solidFill>
                <a:latin typeface="Open Sauce Light" panose="020B0604020202020204" charset="0"/>
              </a:rPr>
              <a:t> </a:t>
            </a:r>
            <a:r>
              <a:rPr lang="en-US" sz="4000" dirty="0" smtClean="0">
                <a:latin typeface="Open Sauce Light" panose="020B0604020202020204" charset="0"/>
              </a:rPr>
              <a:t>attribute to where you want to style.</a:t>
            </a:r>
          </a:p>
          <a:p>
            <a:endParaRPr lang="en-US" sz="4000" dirty="0">
              <a:latin typeface="Open Sauce Light" panose="020B0604020202020204" charset="0"/>
            </a:endParaRPr>
          </a:p>
          <a:p>
            <a:r>
              <a:rPr lang="en-US" sz="4000" dirty="0" smtClean="0">
                <a:latin typeface="Open Sauce Light" panose="020B0604020202020204" charset="0"/>
              </a:rPr>
              <a:t>Always Style inside the opening tag.</a:t>
            </a:r>
          </a:p>
          <a:p>
            <a:endParaRPr lang="en-US" sz="4000" dirty="0">
              <a:latin typeface="Open Sauce Light" panose="020B0604020202020204" charset="0"/>
            </a:endParaRPr>
          </a:p>
          <a:p>
            <a:r>
              <a:rPr lang="en-US" sz="40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&lt;h6 Style=“</a:t>
            </a:r>
            <a:r>
              <a:rPr lang="en-US" sz="4000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color:red</a:t>
            </a:r>
            <a:r>
              <a:rPr lang="en-US" sz="40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;”&gt;&lt;/h6&gt;</a:t>
            </a:r>
          </a:p>
          <a:p>
            <a:endParaRPr lang="en-US" sz="4000" dirty="0" smtClean="0">
              <a:latin typeface="Open Sauce Light" panose="020B0604020202020204" charset="0"/>
            </a:endParaRPr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1127" y="1790700"/>
            <a:ext cx="7190873" cy="6705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AutoShape 4"/>
          <p:cNvSpPr/>
          <p:nvPr/>
        </p:nvSpPr>
        <p:spPr>
          <a:xfrm>
            <a:off x="533400" y="2095500"/>
            <a:ext cx="9601200" cy="0"/>
          </a:xfrm>
          <a:prstGeom prst="line">
            <a:avLst/>
          </a:prstGeom>
          <a:ln w="9525" cap="rnd">
            <a:solidFill>
              <a:srgbClr val="000000">
                <a:alpha val="32941"/>
              </a:srgbClr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>
            <a:off x="-696693" y="1866900"/>
            <a:ext cx="19528030" cy="0"/>
          </a:xfrm>
          <a:prstGeom prst="line">
            <a:avLst/>
          </a:prstGeom>
          <a:ln w="9525" cap="rnd">
            <a:solidFill>
              <a:srgbClr val="000000">
                <a:alpha val="32941"/>
              </a:srgb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346" y="2523353"/>
            <a:ext cx="12743952" cy="33768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4572000" y="709274"/>
            <a:ext cx="132588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30"/>
              </a:lnSpc>
            </a:pPr>
            <a:r>
              <a:rPr lang="en-US" sz="6000" dirty="0" smtClean="0">
                <a:latin typeface="Open Sauce SemiBold Bold"/>
              </a:rPr>
              <a:t>Output of Inline Styling</a:t>
            </a:r>
            <a:endParaRPr lang="en-US" sz="6000" dirty="0">
              <a:latin typeface="Open Sauce SemiBold 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37822" y="6556659"/>
            <a:ext cx="14859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000000"/>
                </a:solidFill>
                <a:latin typeface="Open Sauce Light" panose="020B0604020202020204" charset="0"/>
              </a:rPr>
              <a:t>Use inline when want to edit a small particular element.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 smtClean="0">
              <a:solidFill>
                <a:srgbClr val="000000"/>
              </a:solidFill>
              <a:latin typeface="Open Sauce Light" panose="020B060402020202020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000000"/>
                </a:solidFill>
                <a:latin typeface="Open Sauce Light" panose="020B0604020202020204" charset="0"/>
              </a:rPr>
              <a:t>Inline </a:t>
            </a:r>
            <a:r>
              <a:rPr lang="en-US" sz="4000" dirty="0" err="1" smtClean="0">
                <a:solidFill>
                  <a:srgbClr val="000000"/>
                </a:solidFill>
                <a:latin typeface="Open Sauce Light" panose="020B0604020202020204" charset="0"/>
              </a:rPr>
              <a:t>css</a:t>
            </a:r>
            <a:r>
              <a:rPr lang="en-US" sz="4000" dirty="0" smtClean="0">
                <a:solidFill>
                  <a:srgbClr val="000000"/>
                </a:solidFill>
                <a:latin typeface="Open Sauce Light" panose="020B0604020202020204" charset="0"/>
              </a:rPr>
              <a:t> is </a:t>
            </a:r>
            <a:r>
              <a:rPr lang="en-US" sz="40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prioritized</a:t>
            </a:r>
            <a:r>
              <a:rPr lang="en-US" sz="4000" dirty="0" smtClean="0">
                <a:solidFill>
                  <a:srgbClr val="002060"/>
                </a:solidFill>
                <a:latin typeface="Open Sauce Light" panose="020B0604020202020204" charset="0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Open Sauce Light" panose="020B0604020202020204" charset="0"/>
              </a:rPr>
              <a:t>to internal and external </a:t>
            </a:r>
            <a:r>
              <a:rPr lang="en-US" sz="4000" dirty="0" err="1" smtClean="0">
                <a:solidFill>
                  <a:srgbClr val="000000"/>
                </a:solidFill>
                <a:latin typeface="Open Sauce Light" panose="020B0604020202020204" charset="0"/>
              </a:rPr>
              <a:t>css</a:t>
            </a:r>
            <a:r>
              <a:rPr lang="en-US" sz="4000" dirty="0" smtClean="0">
                <a:solidFill>
                  <a:srgbClr val="000000"/>
                </a:solidFill>
                <a:latin typeface="Open Sauce Light" panose="020B0604020202020204" charset="0"/>
              </a:rPr>
              <a:t> as code runs from top to bottom.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802906"/>
            <a:ext cx="13456390" cy="27283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7200900"/>
            <a:ext cx="11475190" cy="19311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2147454" y="2455549"/>
            <a:ext cx="130925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>
                <a:solidFill>
                  <a:srgbClr val="000000"/>
                </a:solidFill>
                <a:latin typeface="Open Sauce Light" panose="020B0604020202020204" charset="0"/>
              </a:rPr>
              <a:t>Note:</a:t>
            </a:r>
          </a:p>
          <a:p>
            <a:r>
              <a:rPr lang="en-US" sz="3600" dirty="0">
                <a:solidFill>
                  <a:srgbClr val="000000"/>
                </a:solidFill>
                <a:latin typeface="Open Sauce Light" panose="020B0604020202020204" charset="0"/>
              </a:rPr>
              <a:t>We can use </a:t>
            </a:r>
            <a:r>
              <a:rPr lang="en-US" sz="3600" dirty="0">
                <a:solidFill>
                  <a:srgbClr val="002060"/>
                </a:solidFill>
                <a:latin typeface="Arial Black" panose="020B0A04020102020204" pitchFamily="34" charset="0"/>
              </a:rPr>
              <a:t>&lt;Span&gt; </a:t>
            </a:r>
            <a:r>
              <a:rPr lang="en-US" sz="3600" dirty="0">
                <a:solidFill>
                  <a:srgbClr val="000000"/>
                </a:solidFill>
                <a:latin typeface="Open Sauce Light" panose="020B0604020202020204" charset="0"/>
              </a:rPr>
              <a:t>tag when want to edit a small portion.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78790" y="579537"/>
            <a:ext cx="13258800" cy="10425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30"/>
              </a:lnSpc>
            </a:pPr>
            <a:r>
              <a:rPr lang="en-US" sz="6000" dirty="0" smtClean="0">
                <a:latin typeface="Open Sauce SemiBold Bold"/>
              </a:rPr>
              <a:t>&lt;Span&gt; tag</a:t>
            </a:r>
            <a:endParaRPr lang="en-US" sz="6000" dirty="0">
              <a:latin typeface="Open Sauce SemiBold Bold"/>
            </a:endParaRPr>
          </a:p>
        </p:txBody>
      </p:sp>
      <p:sp>
        <p:nvSpPr>
          <p:cNvPr id="11" name="AutoShape 4"/>
          <p:cNvSpPr/>
          <p:nvPr/>
        </p:nvSpPr>
        <p:spPr>
          <a:xfrm>
            <a:off x="-696693" y="1866900"/>
            <a:ext cx="19528030" cy="0"/>
          </a:xfrm>
          <a:prstGeom prst="line">
            <a:avLst/>
          </a:prstGeom>
          <a:ln w="9525" cap="rnd">
            <a:solidFill>
              <a:srgbClr val="000000">
                <a:alpha val="32941"/>
              </a:srgbClr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4382" y="952500"/>
            <a:ext cx="5775354" cy="1072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30"/>
              </a:lnSpc>
            </a:pPr>
            <a:r>
              <a:rPr lang="en-US" sz="7000" dirty="0" smtClean="0">
                <a:latin typeface="Open Sauce SemiBold Bold"/>
              </a:rPr>
              <a:t>Internal CSS</a:t>
            </a:r>
            <a:endParaRPr lang="en-US" sz="7000" dirty="0">
              <a:latin typeface="Open Sauce SemiBold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04382" y="2857500"/>
            <a:ext cx="10397018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dirty="0">
                <a:latin typeface="Open Sauce Light" panose="020B0604020202020204" charset="0"/>
              </a:rPr>
              <a:t>An internal style sheet </a:t>
            </a:r>
            <a:r>
              <a:rPr lang="en-US" sz="4000" dirty="0" smtClean="0">
                <a:latin typeface="Open Sauce Light" panose="020B0604020202020204" charset="0"/>
              </a:rPr>
              <a:t>used </a:t>
            </a:r>
            <a:r>
              <a:rPr lang="en-US" sz="4000" dirty="0">
                <a:latin typeface="Open Sauce Light" panose="020B0604020202020204" charset="0"/>
              </a:rPr>
              <a:t>if one single HTML page has a unique style</a:t>
            </a:r>
            <a:r>
              <a:rPr lang="en-US" sz="4000" dirty="0" smtClean="0">
                <a:latin typeface="Open Sauce Light" panose="020B0604020202020204" charset="0"/>
              </a:rPr>
              <a:t>.</a:t>
            </a:r>
          </a:p>
          <a:p>
            <a:endParaRPr lang="en-US" sz="4000" dirty="0">
              <a:latin typeface="Open Sauce Light" panose="020B0604020202020204" charset="0"/>
            </a:endParaRPr>
          </a:p>
          <a:p>
            <a:r>
              <a:rPr lang="en-US" sz="4000" dirty="0">
                <a:latin typeface="Open Sauce Light" panose="020B0604020202020204" charset="0"/>
              </a:rPr>
              <a:t>The internal style is defined inside the </a:t>
            </a:r>
            <a:r>
              <a:rPr lang="en-US" sz="4000" dirty="0">
                <a:solidFill>
                  <a:srgbClr val="CC9B00"/>
                </a:solidFill>
                <a:latin typeface="Arial Black" panose="020B0A04020102020204" pitchFamily="34" charset="0"/>
              </a:rPr>
              <a:t>&lt;style&gt; </a:t>
            </a:r>
            <a:r>
              <a:rPr lang="en-US" sz="4000" dirty="0" smtClean="0">
                <a:latin typeface="Open Sauce Light" panose="020B0604020202020204" charset="0"/>
              </a:rPr>
              <a:t>tag, before </a:t>
            </a:r>
            <a:r>
              <a:rPr lang="en-US" sz="40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&lt;body&gt; </a:t>
            </a:r>
            <a:r>
              <a:rPr lang="en-US" sz="4000" dirty="0" smtClean="0">
                <a:latin typeface="Open Sauce Light" panose="020B0604020202020204" charset="0"/>
              </a:rPr>
              <a:t>and after </a:t>
            </a:r>
          </a:p>
          <a:p>
            <a:r>
              <a:rPr lang="en-US" sz="40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&lt;head&gt; </a:t>
            </a:r>
            <a:r>
              <a:rPr lang="en-US" sz="4000" dirty="0" smtClean="0">
                <a:latin typeface="Open Sauce Light" panose="020B0604020202020204" charset="0"/>
              </a:rPr>
              <a:t>tag.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80772" y="7063571"/>
            <a:ext cx="283442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rial Black" panose="020B0A04020102020204" pitchFamily="34" charset="0"/>
              </a:rPr>
              <a:t>&lt;head&gt;</a:t>
            </a:r>
          </a:p>
          <a:p>
            <a:r>
              <a:rPr lang="en-US" sz="4000" dirty="0">
                <a:solidFill>
                  <a:srgbClr val="CC9B00"/>
                </a:solidFill>
                <a:latin typeface="Arial Black" panose="020B0A04020102020204" pitchFamily="34" charset="0"/>
              </a:rPr>
              <a:t>&lt;style&gt;</a:t>
            </a:r>
          </a:p>
          <a:p>
            <a:r>
              <a:rPr lang="en-US" sz="4000" dirty="0">
                <a:solidFill>
                  <a:srgbClr val="CC9B00"/>
                </a:solidFill>
                <a:latin typeface="Arial Black" panose="020B0A04020102020204" pitchFamily="34" charset="0"/>
              </a:rPr>
              <a:t>&lt;/style&gt;</a:t>
            </a:r>
            <a:endParaRPr lang="en-US" sz="40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US" sz="4000" dirty="0">
                <a:solidFill>
                  <a:srgbClr val="FF0000"/>
                </a:solidFill>
                <a:latin typeface="Arial Black" panose="020B0A04020102020204" pitchFamily="34" charset="0"/>
              </a:rPr>
              <a:t>&lt;body&gt;</a:t>
            </a:r>
            <a:endParaRPr lang="en-US" sz="4000" dirty="0">
              <a:latin typeface="Open Sauce Light" panose="020B0604020202020204" charset="0"/>
            </a:endParaRP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0" y="1562100"/>
            <a:ext cx="5943600" cy="7518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AutoShape 4"/>
          <p:cNvSpPr/>
          <p:nvPr/>
        </p:nvSpPr>
        <p:spPr>
          <a:xfrm>
            <a:off x="533400" y="2095500"/>
            <a:ext cx="9601200" cy="0"/>
          </a:xfrm>
          <a:prstGeom prst="line">
            <a:avLst/>
          </a:prstGeom>
          <a:ln w="9525" cap="rnd">
            <a:solidFill>
              <a:srgbClr val="000000">
                <a:alpha val="32941"/>
              </a:srgbClr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482</Words>
  <Application>Microsoft Office PowerPoint</Application>
  <PresentationFormat>Custom</PresentationFormat>
  <Paragraphs>97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 Black</vt:lpstr>
      <vt:lpstr>Calibri</vt:lpstr>
      <vt:lpstr>Arial Unicode MS</vt:lpstr>
      <vt:lpstr>Open Sauce Light</vt:lpstr>
      <vt:lpstr>Arial</vt:lpstr>
      <vt:lpstr>Open Sauce SemiBold</vt:lpstr>
      <vt:lpstr>Open Sauce SemiBold Bold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Black Cream Clean Serif Student Part-Time Teacher Video Resume Talking Presentation</dc:title>
  <dc:creator>CUI Atd</dc:creator>
  <cp:lastModifiedBy>Arfah Ali</cp:lastModifiedBy>
  <cp:revision>33</cp:revision>
  <dcterms:created xsi:type="dcterms:W3CDTF">2006-08-16T00:00:00Z</dcterms:created>
  <dcterms:modified xsi:type="dcterms:W3CDTF">2023-03-18T19:32:42Z</dcterms:modified>
  <dc:identifier>DAFdh_xS03g</dc:identifier>
</cp:coreProperties>
</file>