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72" r:id="rId8"/>
    <p:sldId id="273" r:id="rId9"/>
    <p:sldId id="274" r:id="rId10"/>
    <p:sldId id="275" r:id="rId11"/>
    <p:sldId id="276" r:id="rId12"/>
    <p:sldId id="277" r:id="rId13"/>
    <p:sldId id="278" r:id="rId14"/>
    <p:sldId id="279" r:id="rId15"/>
    <p:sldId id="266"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0704" autoAdjust="0"/>
  </p:normalViewPr>
  <p:slideViewPr>
    <p:cSldViewPr snapToGrid="0">
      <p:cViewPr varScale="1">
        <p:scale>
          <a:sx n="96" d="100"/>
          <a:sy n="96" d="100"/>
        </p:scale>
        <p:origin x="612"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3/19/2023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css/css_positioning.asp" TargetMode="External"/><Relationship Id="rId2" Type="http://schemas.openxmlformats.org/officeDocument/2006/relationships/hyperlink" Target="https://developer.mozilla.org/en-US/docs/Web/CSS/position" TargetMode="External"/><Relationship Id="rId1" Type="http://schemas.openxmlformats.org/officeDocument/2006/relationships/slideLayout" Target="../slideLayouts/slideLayout14.xml"/><Relationship Id="rId4" Type="http://schemas.openxmlformats.org/officeDocument/2006/relationships/hyperlink" Target="https://getbootstrap.com/docs/5.3/getting-started/introduc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Web technologies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89"/>
            <a:ext cx="4941770" cy="548867"/>
          </a:xfrm>
        </p:spPr>
        <p:txBody>
          <a:bodyPr>
            <a:normAutofit/>
          </a:bodyPr>
          <a:lstStyle/>
          <a:p>
            <a:r>
              <a:rPr lang="en-US" sz="2400" dirty="0"/>
              <a:t>LAB 2</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428C-E1CC-739D-DD3F-3EFA5BBD6468}"/>
              </a:ext>
            </a:extLst>
          </p:cNvPr>
          <p:cNvSpPr>
            <a:spLocks noGrp="1"/>
          </p:cNvSpPr>
          <p:nvPr>
            <p:ph type="title"/>
          </p:nvPr>
        </p:nvSpPr>
        <p:spPr/>
        <p:txBody>
          <a:bodyPr/>
          <a:lstStyle/>
          <a:p>
            <a:r>
              <a:rPr lang="en-US" dirty="0"/>
              <a:t>How to use bootstrap?</a:t>
            </a:r>
          </a:p>
        </p:txBody>
      </p:sp>
      <p:sp>
        <p:nvSpPr>
          <p:cNvPr id="3" name="Text Placeholder 2">
            <a:extLst>
              <a:ext uri="{FF2B5EF4-FFF2-40B4-BE49-F238E27FC236}">
                <a16:creationId xmlns:a16="http://schemas.microsoft.com/office/drawing/2014/main" id="{06BDB9C9-F88D-9B58-C60B-0915CCDDA24A}"/>
              </a:ext>
            </a:extLst>
          </p:cNvPr>
          <p:cNvSpPr>
            <a:spLocks noGrp="1"/>
          </p:cNvSpPr>
          <p:nvPr>
            <p:ph type="body" idx="1"/>
          </p:nvPr>
        </p:nvSpPr>
        <p:spPr>
          <a:xfrm>
            <a:off x="1362075" y="3429000"/>
            <a:ext cx="5383282" cy="2796208"/>
          </a:xfrm>
        </p:spPr>
        <p:txBody>
          <a:bodyPr>
            <a:normAutofit/>
          </a:bodyPr>
          <a:lstStyle/>
          <a:p>
            <a:r>
              <a:rPr lang="en-US" sz="1600" dirty="0"/>
              <a:t>You can use Bootstrap in your webapp by using a link tag, like the one used to include a local </a:t>
            </a:r>
            <a:r>
              <a:rPr lang="en-US" sz="1600" dirty="0" err="1"/>
              <a:t>css</a:t>
            </a:r>
            <a:r>
              <a:rPr lang="en-US" sz="1600" dirty="0"/>
              <a:t> file. The link tag and the complete instructions are available at: https://getbootstrap.com/docs/5.3/getting-started/introduction/</a:t>
            </a:r>
          </a:p>
          <a:p>
            <a:r>
              <a:rPr lang="en-US" sz="1600" dirty="0"/>
              <a:t>Linking with the Bootstrap stylesheet enables you to use pre-defined styles using classes with HTML elements.</a:t>
            </a:r>
          </a:p>
        </p:txBody>
      </p:sp>
      <p:sp>
        <p:nvSpPr>
          <p:cNvPr id="6" name="Slide Number Placeholder 5">
            <a:extLst>
              <a:ext uri="{FF2B5EF4-FFF2-40B4-BE49-F238E27FC236}">
                <a16:creationId xmlns:a16="http://schemas.microsoft.com/office/drawing/2014/main" id="{B1E0DE4E-82CF-525D-1ED8-CF0130C5D7FC}"/>
              </a:ext>
            </a:extLst>
          </p:cNvPr>
          <p:cNvSpPr>
            <a:spLocks noGrp="1"/>
          </p:cNvSpPr>
          <p:nvPr>
            <p:ph type="sldNum" sz="quarter" idx="12"/>
          </p:nvPr>
        </p:nvSpPr>
        <p:spPr/>
        <p:txBody>
          <a:bodyPr/>
          <a:lstStyle/>
          <a:p>
            <a:fld id="{A49DFD55-3C28-40EF-9E31-A92D2E4017FF}" type="slidenum">
              <a:rPr lang="en-US" smtClean="0"/>
              <a:pPr/>
              <a:t>10</a:t>
            </a:fld>
            <a:endParaRPr lang="en-US" dirty="0"/>
          </a:p>
        </p:txBody>
      </p:sp>
      <p:pic>
        <p:nvPicPr>
          <p:cNvPr id="9" name="Picture 8">
            <a:extLst>
              <a:ext uri="{FF2B5EF4-FFF2-40B4-BE49-F238E27FC236}">
                <a16:creationId xmlns:a16="http://schemas.microsoft.com/office/drawing/2014/main" id="{91E696C9-4B1C-903B-BBA4-862AC4EC1577}"/>
              </a:ext>
            </a:extLst>
          </p:cNvPr>
          <p:cNvPicPr>
            <a:picLocks noChangeAspect="1"/>
          </p:cNvPicPr>
          <p:nvPr/>
        </p:nvPicPr>
        <p:blipFill>
          <a:blip r:embed="rId2"/>
          <a:stretch>
            <a:fillRect/>
          </a:stretch>
        </p:blipFill>
        <p:spPr>
          <a:xfrm>
            <a:off x="6864626" y="4661312"/>
            <a:ext cx="5257800" cy="940471"/>
          </a:xfrm>
          <a:prstGeom prst="rect">
            <a:avLst/>
          </a:prstGeom>
        </p:spPr>
      </p:pic>
    </p:spTree>
    <p:extLst>
      <p:ext uri="{BB962C8B-B14F-4D97-AF65-F5344CB8AC3E}">
        <p14:creationId xmlns:p14="http://schemas.microsoft.com/office/powerpoint/2010/main" val="3724431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428C-E1CC-739D-DD3F-3EFA5BBD6468}"/>
              </a:ext>
            </a:extLst>
          </p:cNvPr>
          <p:cNvSpPr>
            <a:spLocks noGrp="1"/>
          </p:cNvSpPr>
          <p:nvPr>
            <p:ph type="title"/>
          </p:nvPr>
        </p:nvSpPr>
        <p:spPr>
          <a:xfrm>
            <a:off x="1362075" y="1824450"/>
            <a:ext cx="5111750" cy="1204912"/>
          </a:xfrm>
        </p:spPr>
        <p:txBody>
          <a:bodyPr/>
          <a:lstStyle/>
          <a:p>
            <a:r>
              <a:rPr lang="en-US" dirty="0"/>
              <a:t>Bootstrap in use</a:t>
            </a:r>
          </a:p>
        </p:txBody>
      </p:sp>
      <p:sp>
        <p:nvSpPr>
          <p:cNvPr id="3" name="Text Placeholder 2">
            <a:extLst>
              <a:ext uri="{FF2B5EF4-FFF2-40B4-BE49-F238E27FC236}">
                <a16:creationId xmlns:a16="http://schemas.microsoft.com/office/drawing/2014/main" id="{06BDB9C9-F88D-9B58-C60B-0915CCDDA24A}"/>
              </a:ext>
            </a:extLst>
          </p:cNvPr>
          <p:cNvSpPr>
            <a:spLocks noGrp="1"/>
          </p:cNvSpPr>
          <p:nvPr>
            <p:ph type="body" idx="1"/>
          </p:nvPr>
        </p:nvSpPr>
        <p:spPr>
          <a:xfrm>
            <a:off x="1362075" y="3429000"/>
            <a:ext cx="5383282" cy="2927350"/>
          </a:xfrm>
        </p:spPr>
        <p:txBody>
          <a:bodyPr>
            <a:normAutofit/>
          </a:bodyPr>
          <a:lstStyle/>
          <a:p>
            <a:r>
              <a:rPr lang="en-US" sz="1600" dirty="0"/>
              <a:t>Bootstrap’s predefined styles can be used by using class names when defining HTML elements on your web page.</a:t>
            </a:r>
          </a:p>
          <a:p>
            <a:r>
              <a:rPr lang="en-US" sz="1600" dirty="0"/>
              <a:t>In the given example, we can style a button without having to write any </a:t>
            </a:r>
            <a:r>
              <a:rPr lang="en-US" sz="1600" dirty="0" err="1"/>
              <a:t>css</a:t>
            </a:r>
            <a:r>
              <a:rPr lang="en-US" sz="1600" dirty="0"/>
              <a:t>, just by using desired bootstrap class.</a:t>
            </a:r>
          </a:p>
          <a:p>
            <a:r>
              <a:rPr lang="en-US" sz="1600" dirty="0"/>
              <a:t>You can checkout further styling options for HTML elements over at: </a:t>
            </a:r>
          </a:p>
          <a:p>
            <a:r>
              <a:rPr lang="en-US" sz="1600" dirty="0"/>
              <a:t>https://getbootstrap.com/docs/5.3/</a:t>
            </a:r>
          </a:p>
          <a:p>
            <a:endParaRPr lang="en-US" sz="1600" dirty="0"/>
          </a:p>
        </p:txBody>
      </p:sp>
      <p:sp>
        <p:nvSpPr>
          <p:cNvPr id="6" name="Slide Number Placeholder 5">
            <a:extLst>
              <a:ext uri="{FF2B5EF4-FFF2-40B4-BE49-F238E27FC236}">
                <a16:creationId xmlns:a16="http://schemas.microsoft.com/office/drawing/2014/main" id="{B1E0DE4E-82CF-525D-1ED8-CF0130C5D7FC}"/>
              </a:ext>
            </a:extLst>
          </p:cNvPr>
          <p:cNvSpPr>
            <a:spLocks noGrp="1"/>
          </p:cNvSpPr>
          <p:nvPr>
            <p:ph type="sldNum" sz="quarter" idx="12"/>
          </p:nvPr>
        </p:nvSpPr>
        <p:spPr/>
        <p:txBody>
          <a:bodyPr/>
          <a:lstStyle/>
          <a:p>
            <a:fld id="{A49DFD55-3C28-40EF-9E31-A92D2E4017FF}" type="slidenum">
              <a:rPr lang="en-US" smtClean="0"/>
              <a:pPr/>
              <a:t>11</a:t>
            </a:fld>
            <a:endParaRPr lang="en-US" dirty="0"/>
          </a:p>
        </p:txBody>
      </p:sp>
      <p:pic>
        <p:nvPicPr>
          <p:cNvPr id="8" name="Picture 7">
            <a:extLst>
              <a:ext uri="{FF2B5EF4-FFF2-40B4-BE49-F238E27FC236}">
                <a16:creationId xmlns:a16="http://schemas.microsoft.com/office/drawing/2014/main" id="{50C0EC5D-8C64-0FA0-33E5-027350DA5CF6}"/>
              </a:ext>
            </a:extLst>
          </p:cNvPr>
          <p:cNvPicPr>
            <a:picLocks noChangeAspect="1"/>
          </p:cNvPicPr>
          <p:nvPr/>
        </p:nvPicPr>
        <p:blipFill>
          <a:blip r:embed="rId2"/>
          <a:stretch>
            <a:fillRect/>
          </a:stretch>
        </p:blipFill>
        <p:spPr>
          <a:xfrm>
            <a:off x="7035985" y="2908196"/>
            <a:ext cx="4733205" cy="641369"/>
          </a:xfrm>
          <a:prstGeom prst="rect">
            <a:avLst/>
          </a:prstGeom>
        </p:spPr>
      </p:pic>
      <p:pic>
        <p:nvPicPr>
          <p:cNvPr id="13" name="Picture 12">
            <a:extLst>
              <a:ext uri="{FF2B5EF4-FFF2-40B4-BE49-F238E27FC236}">
                <a16:creationId xmlns:a16="http://schemas.microsoft.com/office/drawing/2014/main" id="{8BA985FB-DA73-3973-AA84-FB740A6950B9}"/>
              </a:ext>
            </a:extLst>
          </p:cNvPr>
          <p:cNvPicPr>
            <a:picLocks noChangeAspect="1"/>
          </p:cNvPicPr>
          <p:nvPr/>
        </p:nvPicPr>
        <p:blipFill>
          <a:blip r:embed="rId3"/>
          <a:stretch>
            <a:fillRect/>
          </a:stretch>
        </p:blipFill>
        <p:spPr>
          <a:xfrm>
            <a:off x="7035985" y="3761222"/>
            <a:ext cx="3034983" cy="815747"/>
          </a:xfrm>
          <a:prstGeom prst="rect">
            <a:avLst/>
          </a:prstGeom>
        </p:spPr>
      </p:pic>
      <p:pic>
        <p:nvPicPr>
          <p:cNvPr id="9" name="Picture 8">
            <a:extLst>
              <a:ext uri="{FF2B5EF4-FFF2-40B4-BE49-F238E27FC236}">
                <a16:creationId xmlns:a16="http://schemas.microsoft.com/office/drawing/2014/main" id="{38797BC8-0EA5-83BE-479B-594224B20A19}"/>
              </a:ext>
            </a:extLst>
          </p:cNvPr>
          <p:cNvPicPr>
            <a:picLocks noChangeAspect="1"/>
          </p:cNvPicPr>
          <p:nvPr/>
        </p:nvPicPr>
        <p:blipFill>
          <a:blip r:embed="rId4"/>
          <a:stretch>
            <a:fillRect/>
          </a:stretch>
        </p:blipFill>
        <p:spPr>
          <a:xfrm>
            <a:off x="7035985" y="4788626"/>
            <a:ext cx="4733206" cy="636041"/>
          </a:xfrm>
          <a:prstGeom prst="rect">
            <a:avLst/>
          </a:prstGeom>
        </p:spPr>
      </p:pic>
      <p:pic>
        <p:nvPicPr>
          <p:cNvPr id="14" name="Picture 13">
            <a:extLst>
              <a:ext uri="{FF2B5EF4-FFF2-40B4-BE49-F238E27FC236}">
                <a16:creationId xmlns:a16="http://schemas.microsoft.com/office/drawing/2014/main" id="{5A19B432-A8F9-E972-842B-7C0011B64C71}"/>
              </a:ext>
            </a:extLst>
          </p:cNvPr>
          <p:cNvPicPr>
            <a:picLocks noChangeAspect="1"/>
          </p:cNvPicPr>
          <p:nvPr/>
        </p:nvPicPr>
        <p:blipFill>
          <a:blip r:embed="rId5"/>
          <a:stretch>
            <a:fillRect/>
          </a:stretch>
        </p:blipFill>
        <p:spPr>
          <a:xfrm>
            <a:off x="7035985" y="5636325"/>
            <a:ext cx="3090878" cy="902588"/>
          </a:xfrm>
          <a:prstGeom prst="rect">
            <a:avLst/>
          </a:prstGeom>
        </p:spPr>
      </p:pic>
    </p:spTree>
    <p:extLst>
      <p:ext uri="{BB962C8B-B14F-4D97-AF65-F5344CB8AC3E}">
        <p14:creationId xmlns:p14="http://schemas.microsoft.com/office/powerpoint/2010/main" val="339595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Additional resources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6045890" cy="1525588"/>
          </a:xfrm>
        </p:spPr>
        <p:txBody>
          <a:bodyPr>
            <a:normAutofit/>
          </a:bodyPr>
          <a:lstStyle/>
          <a:p>
            <a:r>
              <a:rPr lang="en-US" dirty="0">
                <a:hlinkClick r:id="rId2"/>
              </a:rPr>
              <a:t>https://developer.mozilla.org/en-US/docs/Web/CSS/position</a:t>
            </a:r>
            <a:endParaRPr lang="en-US" dirty="0"/>
          </a:p>
          <a:p>
            <a:r>
              <a:rPr lang="en-US" dirty="0">
                <a:hlinkClick r:id="rId3"/>
              </a:rPr>
              <a:t>https://www.w3schools.com/css/css_positioning.asp</a:t>
            </a:r>
            <a:endParaRPr lang="en-US" dirty="0"/>
          </a:p>
          <a:p>
            <a:r>
              <a:rPr lang="en-US" dirty="0">
                <a:hlinkClick r:id="rId4"/>
              </a:rPr>
              <a:t>https://getbootstrap.com/docs/5.3/getting-started/introduction/</a:t>
            </a:r>
            <a:endParaRPr lang="en-US" dirty="0"/>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Hanzla Nouman</a:t>
            </a:r>
          </a:p>
          <a:p>
            <a:r>
              <a:rPr lang="en-US" dirty="0"/>
              <a:t>hanzlanouman@gmail.com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Topics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3318192"/>
            <a:ext cx="2895600" cy="2519363"/>
          </a:xfrm>
        </p:spPr>
        <p:txBody>
          <a:bodyPr/>
          <a:lstStyle/>
          <a:p>
            <a:r>
              <a:rPr lang="en-US" sz="1800"/>
              <a:t>CSS Position</a:t>
            </a:r>
            <a:endParaRPr lang="en-US" sz="1600" dirty="0"/>
          </a:p>
          <a:p>
            <a:r>
              <a:rPr lang="en-US" sz="1800" dirty="0"/>
              <a:t>Bootstrap 5</a:t>
            </a:r>
          </a:p>
          <a:p>
            <a:endParaRPr lang="en-US" dirty="0"/>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512613"/>
            <a:ext cx="5111750" cy="1204912"/>
          </a:xfrm>
        </p:spPr>
        <p:txBody>
          <a:bodyPr/>
          <a:lstStyle/>
          <a:p>
            <a:r>
              <a:rPr lang="en-US" dirty="0"/>
              <a:t>CSS Position property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429000"/>
            <a:ext cx="5111750" cy="3292475"/>
          </a:xfrm>
        </p:spPr>
        <p:txBody>
          <a:bodyPr>
            <a:normAutofit/>
          </a:bodyPr>
          <a:lstStyle/>
          <a:p>
            <a:r>
              <a:rPr lang="en-US" sz="1600" dirty="0"/>
              <a:t>The CSS position property is used to specify the positioning method for an HTML element.</a:t>
            </a:r>
          </a:p>
          <a:p>
            <a:r>
              <a:rPr lang="en-US" sz="1600" dirty="0"/>
              <a:t>There are five different values for position property</a:t>
            </a:r>
          </a:p>
          <a:p>
            <a:pPr marL="285750" indent="-285750">
              <a:buFont typeface="Arial" panose="020B0604020202020204" pitchFamily="34" charset="0"/>
              <a:buChar char="•"/>
            </a:pPr>
            <a:r>
              <a:rPr lang="en-US" sz="1600" dirty="0"/>
              <a:t>static</a:t>
            </a:r>
          </a:p>
          <a:p>
            <a:pPr marL="285750" indent="-285750">
              <a:buFont typeface="Arial" panose="020B0604020202020204" pitchFamily="34" charset="0"/>
              <a:buChar char="•"/>
            </a:pPr>
            <a:r>
              <a:rPr lang="en-US" sz="1600" dirty="0"/>
              <a:t>relative</a:t>
            </a:r>
          </a:p>
          <a:p>
            <a:pPr marL="285750" indent="-285750">
              <a:buFont typeface="Arial" panose="020B0604020202020204" pitchFamily="34" charset="0"/>
              <a:buChar char="•"/>
            </a:pPr>
            <a:r>
              <a:rPr lang="en-US" sz="1600" dirty="0"/>
              <a:t>fixed</a:t>
            </a:r>
          </a:p>
          <a:p>
            <a:pPr marL="285750" indent="-285750">
              <a:buFont typeface="Arial" panose="020B0604020202020204" pitchFamily="34" charset="0"/>
              <a:buChar char="•"/>
            </a:pPr>
            <a:r>
              <a:rPr lang="en-US" sz="1600" dirty="0"/>
              <a:t>absolute</a:t>
            </a:r>
          </a:p>
          <a:p>
            <a:pPr marL="285750" indent="-285750">
              <a:buFont typeface="Arial" panose="020B0604020202020204" pitchFamily="34" charset="0"/>
              <a:buChar char="•"/>
            </a:pPr>
            <a:r>
              <a:rPr lang="en-US" sz="1600" dirty="0"/>
              <a:t>sticky</a:t>
            </a:r>
          </a:p>
          <a:p>
            <a:endParaRPr lang="en-US" sz="1600"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428C-E1CC-739D-DD3F-3EFA5BBD6468}"/>
              </a:ext>
            </a:extLst>
          </p:cNvPr>
          <p:cNvSpPr>
            <a:spLocks noGrp="1"/>
          </p:cNvSpPr>
          <p:nvPr>
            <p:ph type="title"/>
          </p:nvPr>
        </p:nvSpPr>
        <p:spPr/>
        <p:txBody>
          <a:bodyPr/>
          <a:lstStyle/>
          <a:p>
            <a:r>
              <a:rPr lang="en-US" dirty="0"/>
              <a:t>static </a:t>
            </a:r>
          </a:p>
        </p:txBody>
      </p:sp>
      <p:sp>
        <p:nvSpPr>
          <p:cNvPr id="3" name="Text Placeholder 2">
            <a:extLst>
              <a:ext uri="{FF2B5EF4-FFF2-40B4-BE49-F238E27FC236}">
                <a16:creationId xmlns:a16="http://schemas.microsoft.com/office/drawing/2014/main" id="{06BDB9C9-F88D-9B58-C60B-0915CCDDA24A}"/>
              </a:ext>
            </a:extLst>
          </p:cNvPr>
          <p:cNvSpPr>
            <a:spLocks noGrp="1"/>
          </p:cNvSpPr>
          <p:nvPr>
            <p:ph type="body" idx="1"/>
          </p:nvPr>
        </p:nvSpPr>
        <p:spPr>
          <a:xfrm>
            <a:off x="1362075" y="3660774"/>
            <a:ext cx="5111750" cy="2123800"/>
          </a:xfrm>
        </p:spPr>
        <p:txBody>
          <a:bodyPr>
            <a:normAutofit/>
          </a:bodyPr>
          <a:lstStyle/>
          <a:p>
            <a:r>
              <a:rPr lang="en-US" sz="1600" dirty="0"/>
              <a:t>All HTML elements use static position by default.</a:t>
            </a:r>
          </a:p>
          <a:p>
            <a:r>
              <a:rPr lang="en-US" sz="1600" dirty="0"/>
              <a:t>Static positioned elements are not affected by the top, bottom, left, and right properties.</a:t>
            </a:r>
          </a:p>
          <a:p>
            <a:r>
              <a:rPr lang="en-US" sz="1600" dirty="0"/>
              <a:t>An element with static positioning is positioned according to the normal flow of the page</a:t>
            </a:r>
          </a:p>
          <a:p>
            <a:endParaRPr lang="en-US" sz="1600" dirty="0"/>
          </a:p>
        </p:txBody>
      </p:sp>
      <p:sp>
        <p:nvSpPr>
          <p:cNvPr id="6" name="Slide Number Placeholder 5">
            <a:extLst>
              <a:ext uri="{FF2B5EF4-FFF2-40B4-BE49-F238E27FC236}">
                <a16:creationId xmlns:a16="http://schemas.microsoft.com/office/drawing/2014/main" id="{B1E0DE4E-82CF-525D-1ED8-CF0130C5D7FC}"/>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0" name="Picture 9">
            <a:extLst>
              <a:ext uri="{FF2B5EF4-FFF2-40B4-BE49-F238E27FC236}">
                <a16:creationId xmlns:a16="http://schemas.microsoft.com/office/drawing/2014/main" id="{6DF6A036-E121-75B7-9421-42D2E279B3BD}"/>
              </a:ext>
            </a:extLst>
          </p:cNvPr>
          <p:cNvPicPr>
            <a:picLocks noChangeAspect="1"/>
          </p:cNvPicPr>
          <p:nvPr/>
        </p:nvPicPr>
        <p:blipFill>
          <a:blip r:embed="rId2"/>
          <a:stretch>
            <a:fillRect/>
          </a:stretch>
        </p:blipFill>
        <p:spPr>
          <a:xfrm>
            <a:off x="7120448" y="3856415"/>
            <a:ext cx="4233352" cy="1329947"/>
          </a:xfrm>
          <a:prstGeom prst="rect">
            <a:avLst/>
          </a:prstGeom>
        </p:spPr>
      </p:pic>
    </p:spTree>
    <p:extLst>
      <p:ext uri="{BB962C8B-B14F-4D97-AF65-F5344CB8AC3E}">
        <p14:creationId xmlns:p14="http://schemas.microsoft.com/office/powerpoint/2010/main" val="91424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428C-E1CC-739D-DD3F-3EFA5BBD6468}"/>
              </a:ext>
            </a:extLst>
          </p:cNvPr>
          <p:cNvSpPr>
            <a:spLocks noGrp="1"/>
          </p:cNvSpPr>
          <p:nvPr>
            <p:ph type="title"/>
          </p:nvPr>
        </p:nvSpPr>
        <p:spPr/>
        <p:txBody>
          <a:bodyPr/>
          <a:lstStyle/>
          <a:p>
            <a:r>
              <a:rPr lang="en-US" dirty="0"/>
              <a:t>relative </a:t>
            </a:r>
          </a:p>
        </p:txBody>
      </p:sp>
      <p:sp>
        <p:nvSpPr>
          <p:cNvPr id="3" name="Text Placeholder 2">
            <a:extLst>
              <a:ext uri="{FF2B5EF4-FFF2-40B4-BE49-F238E27FC236}">
                <a16:creationId xmlns:a16="http://schemas.microsoft.com/office/drawing/2014/main" id="{06BDB9C9-F88D-9B58-C60B-0915CCDDA24A}"/>
              </a:ext>
            </a:extLst>
          </p:cNvPr>
          <p:cNvSpPr>
            <a:spLocks noGrp="1"/>
          </p:cNvSpPr>
          <p:nvPr>
            <p:ph type="body" idx="1"/>
          </p:nvPr>
        </p:nvSpPr>
        <p:spPr>
          <a:xfrm>
            <a:off x="1362075" y="3551750"/>
            <a:ext cx="5111750" cy="2527992"/>
          </a:xfrm>
        </p:spPr>
        <p:txBody>
          <a:bodyPr>
            <a:normAutofit/>
          </a:bodyPr>
          <a:lstStyle/>
          <a:p>
            <a:r>
              <a:rPr lang="en-US" sz="1600" dirty="0"/>
              <a:t>An element using position: relative; is positioned relative to its normal position on the canvas.</a:t>
            </a:r>
          </a:p>
          <a:p>
            <a:r>
              <a:rPr lang="en-US" sz="1600" dirty="0"/>
              <a:t>Setting the top, right, bottom, and left properties of a relatively-positioned element will cause it to be adjusted away from its normal position.</a:t>
            </a:r>
          </a:p>
          <a:p>
            <a:r>
              <a:rPr lang="en-US" sz="1600" dirty="0"/>
              <a:t>Other content will not be adjusted to fit into any gap left by the element.</a:t>
            </a:r>
          </a:p>
        </p:txBody>
      </p:sp>
      <p:sp>
        <p:nvSpPr>
          <p:cNvPr id="6" name="Slide Number Placeholder 5">
            <a:extLst>
              <a:ext uri="{FF2B5EF4-FFF2-40B4-BE49-F238E27FC236}">
                <a16:creationId xmlns:a16="http://schemas.microsoft.com/office/drawing/2014/main" id="{B1E0DE4E-82CF-525D-1ED8-CF0130C5D7FC}"/>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8" name="Picture 7">
            <a:extLst>
              <a:ext uri="{FF2B5EF4-FFF2-40B4-BE49-F238E27FC236}">
                <a16:creationId xmlns:a16="http://schemas.microsoft.com/office/drawing/2014/main" id="{B28BC28B-89A2-02DA-8EE0-FC3767A230BC}"/>
              </a:ext>
            </a:extLst>
          </p:cNvPr>
          <p:cNvPicPr>
            <a:picLocks noChangeAspect="1"/>
          </p:cNvPicPr>
          <p:nvPr/>
        </p:nvPicPr>
        <p:blipFill>
          <a:blip r:embed="rId2"/>
          <a:stretch>
            <a:fillRect/>
          </a:stretch>
        </p:blipFill>
        <p:spPr>
          <a:xfrm>
            <a:off x="7549955" y="4085459"/>
            <a:ext cx="3803845" cy="1460575"/>
          </a:xfrm>
          <a:prstGeom prst="rect">
            <a:avLst/>
          </a:prstGeom>
        </p:spPr>
      </p:pic>
    </p:spTree>
    <p:extLst>
      <p:ext uri="{BB962C8B-B14F-4D97-AF65-F5344CB8AC3E}">
        <p14:creationId xmlns:p14="http://schemas.microsoft.com/office/powerpoint/2010/main" val="329416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428C-E1CC-739D-DD3F-3EFA5BBD6468}"/>
              </a:ext>
            </a:extLst>
          </p:cNvPr>
          <p:cNvSpPr>
            <a:spLocks noGrp="1"/>
          </p:cNvSpPr>
          <p:nvPr>
            <p:ph type="title"/>
          </p:nvPr>
        </p:nvSpPr>
        <p:spPr/>
        <p:txBody>
          <a:bodyPr/>
          <a:lstStyle/>
          <a:p>
            <a:r>
              <a:rPr lang="en-US" dirty="0"/>
              <a:t>fixed</a:t>
            </a:r>
          </a:p>
        </p:txBody>
      </p:sp>
      <p:sp>
        <p:nvSpPr>
          <p:cNvPr id="3" name="Text Placeholder 2">
            <a:extLst>
              <a:ext uri="{FF2B5EF4-FFF2-40B4-BE49-F238E27FC236}">
                <a16:creationId xmlns:a16="http://schemas.microsoft.com/office/drawing/2014/main" id="{06BDB9C9-F88D-9B58-C60B-0915CCDDA24A}"/>
              </a:ext>
            </a:extLst>
          </p:cNvPr>
          <p:cNvSpPr>
            <a:spLocks noGrp="1"/>
          </p:cNvSpPr>
          <p:nvPr>
            <p:ph type="body" idx="1"/>
          </p:nvPr>
        </p:nvSpPr>
        <p:spPr>
          <a:xfrm>
            <a:off x="1362075" y="3561382"/>
            <a:ext cx="5111750" cy="2461731"/>
          </a:xfrm>
        </p:spPr>
        <p:txBody>
          <a:bodyPr>
            <a:normAutofit/>
          </a:bodyPr>
          <a:lstStyle/>
          <a:p>
            <a:r>
              <a:rPr lang="en-US" sz="1600" dirty="0"/>
              <a:t>An element with position: fixed; is positioned relative to the viewport, which means it always stays in the same place even if the page is scrolled. The top, right, bottom, and left properties are used to position the element.</a:t>
            </a:r>
          </a:p>
          <a:p>
            <a:r>
              <a:rPr lang="en-US" sz="1600" dirty="0"/>
              <a:t>A fixed element does not leave a gap in the page where it would normally have been located.</a:t>
            </a:r>
          </a:p>
        </p:txBody>
      </p:sp>
      <p:sp>
        <p:nvSpPr>
          <p:cNvPr id="6" name="Slide Number Placeholder 5">
            <a:extLst>
              <a:ext uri="{FF2B5EF4-FFF2-40B4-BE49-F238E27FC236}">
                <a16:creationId xmlns:a16="http://schemas.microsoft.com/office/drawing/2014/main" id="{B1E0DE4E-82CF-525D-1ED8-CF0130C5D7FC}"/>
              </a:ext>
            </a:extLst>
          </p:cNvPr>
          <p:cNvSpPr>
            <a:spLocks noGrp="1"/>
          </p:cNvSpPr>
          <p:nvPr>
            <p:ph type="sldNum" sz="quarter" idx="12"/>
          </p:nvPr>
        </p:nvSpPr>
        <p:spPr/>
        <p:txBody>
          <a:bodyPr/>
          <a:lstStyle/>
          <a:p>
            <a:fld id="{A49DFD55-3C28-40EF-9E31-A92D2E4017FF}" type="slidenum">
              <a:rPr lang="en-US" smtClean="0"/>
              <a:pPr/>
              <a:t>6</a:t>
            </a:fld>
            <a:endParaRPr lang="en-US" dirty="0"/>
          </a:p>
        </p:txBody>
      </p:sp>
      <p:pic>
        <p:nvPicPr>
          <p:cNvPr id="10" name="Picture 9">
            <a:extLst>
              <a:ext uri="{FF2B5EF4-FFF2-40B4-BE49-F238E27FC236}">
                <a16:creationId xmlns:a16="http://schemas.microsoft.com/office/drawing/2014/main" id="{C793594D-6FA4-7081-F574-3EE6DF9138FE}"/>
              </a:ext>
            </a:extLst>
          </p:cNvPr>
          <p:cNvPicPr>
            <a:picLocks noChangeAspect="1"/>
          </p:cNvPicPr>
          <p:nvPr/>
        </p:nvPicPr>
        <p:blipFill>
          <a:blip r:embed="rId2"/>
          <a:stretch>
            <a:fillRect/>
          </a:stretch>
        </p:blipFill>
        <p:spPr>
          <a:xfrm>
            <a:off x="7164754" y="3660773"/>
            <a:ext cx="4515082" cy="1962251"/>
          </a:xfrm>
          <a:prstGeom prst="rect">
            <a:avLst/>
          </a:prstGeom>
        </p:spPr>
      </p:pic>
    </p:spTree>
    <p:extLst>
      <p:ext uri="{BB962C8B-B14F-4D97-AF65-F5344CB8AC3E}">
        <p14:creationId xmlns:p14="http://schemas.microsoft.com/office/powerpoint/2010/main" val="303234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428C-E1CC-739D-DD3F-3EFA5BBD6468}"/>
              </a:ext>
            </a:extLst>
          </p:cNvPr>
          <p:cNvSpPr>
            <a:spLocks noGrp="1"/>
          </p:cNvSpPr>
          <p:nvPr>
            <p:ph type="title"/>
          </p:nvPr>
        </p:nvSpPr>
        <p:spPr/>
        <p:txBody>
          <a:bodyPr/>
          <a:lstStyle/>
          <a:p>
            <a:r>
              <a:rPr lang="en-US" dirty="0"/>
              <a:t>absolute</a:t>
            </a:r>
          </a:p>
        </p:txBody>
      </p:sp>
      <p:sp>
        <p:nvSpPr>
          <p:cNvPr id="3" name="Text Placeholder 2">
            <a:extLst>
              <a:ext uri="{FF2B5EF4-FFF2-40B4-BE49-F238E27FC236}">
                <a16:creationId xmlns:a16="http://schemas.microsoft.com/office/drawing/2014/main" id="{06BDB9C9-F88D-9B58-C60B-0915CCDDA24A}"/>
              </a:ext>
            </a:extLst>
          </p:cNvPr>
          <p:cNvSpPr>
            <a:spLocks noGrp="1"/>
          </p:cNvSpPr>
          <p:nvPr>
            <p:ph type="body" idx="1"/>
          </p:nvPr>
        </p:nvSpPr>
        <p:spPr>
          <a:xfrm>
            <a:off x="1362075" y="3485322"/>
            <a:ext cx="5111750" cy="2975113"/>
          </a:xfrm>
        </p:spPr>
        <p:txBody>
          <a:bodyPr>
            <a:normAutofit/>
          </a:bodyPr>
          <a:lstStyle/>
          <a:p>
            <a:r>
              <a:rPr lang="en-US" sz="1600" dirty="0"/>
              <a:t>An element with position: absolute; is positioned relative to the nearest positioned ancestor (instead of positioned relative to the viewport, like fixed).</a:t>
            </a:r>
          </a:p>
          <a:p>
            <a:r>
              <a:rPr lang="en-US" sz="1600" dirty="0"/>
              <a:t>However; if an absolute positioned element has no positioned ancestors, it uses the document body, and moves along with page scrolling.</a:t>
            </a:r>
          </a:p>
          <a:p>
            <a:r>
              <a:rPr lang="en-US" sz="1600" dirty="0"/>
              <a:t>Absolute positioned elements are removed from the normal flow and can overlap other elements on the page.</a:t>
            </a:r>
          </a:p>
          <a:p>
            <a:endParaRPr lang="en-US" sz="1600" dirty="0"/>
          </a:p>
        </p:txBody>
      </p:sp>
      <p:sp>
        <p:nvSpPr>
          <p:cNvPr id="6" name="Slide Number Placeholder 5">
            <a:extLst>
              <a:ext uri="{FF2B5EF4-FFF2-40B4-BE49-F238E27FC236}">
                <a16:creationId xmlns:a16="http://schemas.microsoft.com/office/drawing/2014/main" id="{B1E0DE4E-82CF-525D-1ED8-CF0130C5D7FC}"/>
              </a:ext>
            </a:extLst>
          </p:cNvPr>
          <p:cNvSpPr>
            <a:spLocks noGrp="1"/>
          </p:cNvSpPr>
          <p:nvPr>
            <p:ph type="sldNum" sz="quarter" idx="12"/>
          </p:nvPr>
        </p:nvSpPr>
        <p:spPr/>
        <p:txBody>
          <a:bodyPr/>
          <a:lstStyle/>
          <a:p>
            <a:fld id="{A49DFD55-3C28-40EF-9E31-A92D2E4017FF}" type="slidenum">
              <a:rPr lang="en-US" smtClean="0"/>
              <a:pPr/>
              <a:t>7</a:t>
            </a:fld>
            <a:endParaRPr lang="en-US" dirty="0"/>
          </a:p>
        </p:txBody>
      </p:sp>
      <p:pic>
        <p:nvPicPr>
          <p:cNvPr id="8" name="Picture 7">
            <a:extLst>
              <a:ext uri="{FF2B5EF4-FFF2-40B4-BE49-F238E27FC236}">
                <a16:creationId xmlns:a16="http://schemas.microsoft.com/office/drawing/2014/main" id="{CF7CB8CC-8A85-C4BE-EAF4-F9B652C67263}"/>
              </a:ext>
            </a:extLst>
          </p:cNvPr>
          <p:cNvPicPr>
            <a:picLocks noChangeAspect="1"/>
          </p:cNvPicPr>
          <p:nvPr/>
        </p:nvPicPr>
        <p:blipFill>
          <a:blip r:embed="rId2"/>
          <a:stretch>
            <a:fillRect/>
          </a:stretch>
        </p:blipFill>
        <p:spPr>
          <a:xfrm>
            <a:off x="7209184" y="3660773"/>
            <a:ext cx="4850294" cy="2134729"/>
          </a:xfrm>
          <a:prstGeom prst="rect">
            <a:avLst/>
          </a:prstGeom>
        </p:spPr>
      </p:pic>
    </p:spTree>
    <p:extLst>
      <p:ext uri="{BB962C8B-B14F-4D97-AF65-F5344CB8AC3E}">
        <p14:creationId xmlns:p14="http://schemas.microsoft.com/office/powerpoint/2010/main" val="355157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3428C-E1CC-739D-DD3F-3EFA5BBD6468}"/>
              </a:ext>
            </a:extLst>
          </p:cNvPr>
          <p:cNvSpPr>
            <a:spLocks noGrp="1"/>
          </p:cNvSpPr>
          <p:nvPr>
            <p:ph type="title"/>
          </p:nvPr>
        </p:nvSpPr>
        <p:spPr/>
        <p:txBody>
          <a:bodyPr/>
          <a:lstStyle/>
          <a:p>
            <a:r>
              <a:rPr lang="en-US" dirty="0"/>
              <a:t>sticky</a:t>
            </a:r>
          </a:p>
        </p:txBody>
      </p:sp>
      <p:sp>
        <p:nvSpPr>
          <p:cNvPr id="3" name="Text Placeholder 2">
            <a:extLst>
              <a:ext uri="{FF2B5EF4-FFF2-40B4-BE49-F238E27FC236}">
                <a16:creationId xmlns:a16="http://schemas.microsoft.com/office/drawing/2014/main" id="{06BDB9C9-F88D-9B58-C60B-0915CCDDA24A}"/>
              </a:ext>
            </a:extLst>
          </p:cNvPr>
          <p:cNvSpPr>
            <a:spLocks noGrp="1"/>
          </p:cNvSpPr>
          <p:nvPr>
            <p:ph type="body" idx="1"/>
          </p:nvPr>
        </p:nvSpPr>
        <p:spPr>
          <a:xfrm>
            <a:off x="1362075" y="3667399"/>
            <a:ext cx="5111750" cy="2388844"/>
          </a:xfrm>
        </p:spPr>
        <p:txBody>
          <a:bodyPr>
            <a:normAutofit/>
          </a:bodyPr>
          <a:lstStyle/>
          <a:p>
            <a:r>
              <a:rPr lang="en-US" sz="1600" dirty="0"/>
              <a:t>An element with position: sticky; is positioned based on the user's scroll position.</a:t>
            </a:r>
          </a:p>
          <a:p>
            <a:r>
              <a:rPr lang="en-US" sz="1600" dirty="0"/>
              <a:t>A sticky element toggles between relative and fixed, depending on the scroll position. It is positioned relative until a given offset position is met in the viewport – then it "sticks" in place (like position: fixed).</a:t>
            </a:r>
          </a:p>
          <a:p>
            <a:endParaRPr lang="en-US" sz="1600" dirty="0"/>
          </a:p>
        </p:txBody>
      </p:sp>
      <p:sp>
        <p:nvSpPr>
          <p:cNvPr id="6" name="Slide Number Placeholder 5">
            <a:extLst>
              <a:ext uri="{FF2B5EF4-FFF2-40B4-BE49-F238E27FC236}">
                <a16:creationId xmlns:a16="http://schemas.microsoft.com/office/drawing/2014/main" id="{B1E0DE4E-82CF-525D-1ED8-CF0130C5D7FC}"/>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10" name="Picture 9">
            <a:extLst>
              <a:ext uri="{FF2B5EF4-FFF2-40B4-BE49-F238E27FC236}">
                <a16:creationId xmlns:a16="http://schemas.microsoft.com/office/drawing/2014/main" id="{E4D095AE-0B99-E499-EDB7-9D36E08CABA8}"/>
              </a:ext>
            </a:extLst>
          </p:cNvPr>
          <p:cNvPicPr>
            <a:picLocks noChangeAspect="1"/>
          </p:cNvPicPr>
          <p:nvPr/>
        </p:nvPicPr>
        <p:blipFill>
          <a:blip r:embed="rId2"/>
          <a:stretch>
            <a:fillRect/>
          </a:stretch>
        </p:blipFill>
        <p:spPr>
          <a:xfrm>
            <a:off x="7811636" y="3809612"/>
            <a:ext cx="4095961" cy="1587582"/>
          </a:xfrm>
          <a:prstGeom prst="rect">
            <a:avLst/>
          </a:prstGeom>
        </p:spPr>
      </p:pic>
    </p:spTree>
    <p:extLst>
      <p:ext uri="{BB962C8B-B14F-4D97-AF65-F5344CB8AC3E}">
        <p14:creationId xmlns:p14="http://schemas.microsoft.com/office/powerpoint/2010/main" val="21110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E81517-9F7E-DAE2-5A5B-405F7D38B756}"/>
              </a:ext>
            </a:extLst>
          </p:cNvPr>
          <p:cNvSpPr>
            <a:spLocks noGrp="1"/>
          </p:cNvSpPr>
          <p:nvPr>
            <p:ph type="title"/>
          </p:nvPr>
        </p:nvSpPr>
        <p:spPr>
          <a:xfrm>
            <a:off x="3387725" y="419308"/>
            <a:ext cx="5111750" cy="1204912"/>
          </a:xfrm>
        </p:spPr>
        <p:txBody>
          <a:bodyPr/>
          <a:lstStyle/>
          <a:p>
            <a:pPr algn="ctr"/>
            <a:r>
              <a:rPr lang="en-US" dirty="0"/>
              <a:t>Bootstrap 5</a:t>
            </a:r>
          </a:p>
        </p:txBody>
      </p:sp>
      <p:sp>
        <p:nvSpPr>
          <p:cNvPr id="8" name="Text Placeholder 7">
            <a:extLst>
              <a:ext uri="{FF2B5EF4-FFF2-40B4-BE49-F238E27FC236}">
                <a16:creationId xmlns:a16="http://schemas.microsoft.com/office/drawing/2014/main" id="{D1655C99-382C-8EC1-12E6-3477309A49A8}"/>
              </a:ext>
            </a:extLst>
          </p:cNvPr>
          <p:cNvSpPr>
            <a:spLocks noGrp="1"/>
          </p:cNvSpPr>
          <p:nvPr>
            <p:ph type="body" idx="1"/>
          </p:nvPr>
        </p:nvSpPr>
        <p:spPr>
          <a:xfrm>
            <a:off x="1362075" y="3660772"/>
            <a:ext cx="5111750" cy="2494863"/>
          </a:xfrm>
        </p:spPr>
        <p:txBody>
          <a:bodyPr>
            <a:normAutofit/>
          </a:bodyPr>
          <a:lstStyle/>
          <a:p>
            <a:r>
              <a:rPr lang="en-US" sz="1600" dirty="0"/>
              <a:t>Bootstrap is a free and opensource CSS Framework for making and styling webapps.</a:t>
            </a:r>
          </a:p>
          <a:p>
            <a:r>
              <a:rPr lang="en-US" sz="1600" dirty="0"/>
              <a:t>It contains HTML, CSS and JavaScript-based design templates for typography, forms, buttons, navigation, and other interface components.</a:t>
            </a:r>
          </a:p>
          <a:p>
            <a:r>
              <a:rPr lang="en-US" sz="1600" dirty="0"/>
              <a:t>It was first developed at Twitter for consisting styling across the platform.</a:t>
            </a:r>
          </a:p>
        </p:txBody>
      </p:sp>
      <p:sp>
        <p:nvSpPr>
          <p:cNvPr id="6" name="Slide Number Placeholder 5">
            <a:extLst>
              <a:ext uri="{FF2B5EF4-FFF2-40B4-BE49-F238E27FC236}">
                <a16:creationId xmlns:a16="http://schemas.microsoft.com/office/drawing/2014/main" id="{8EEA8F79-2E19-0151-6D0B-D9A9B1E08D9A}"/>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9" name="Title 6">
            <a:extLst>
              <a:ext uri="{FF2B5EF4-FFF2-40B4-BE49-F238E27FC236}">
                <a16:creationId xmlns:a16="http://schemas.microsoft.com/office/drawing/2014/main" id="{AE6729D5-0C5C-FA23-8FB2-6D2F334610D8}"/>
              </a:ext>
            </a:extLst>
          </p:cNvPr>
          <p:cNvSpPr txBox="1">
            <a:spLocks/>
          </p:cNvSpPr>
          <p:nvPr/>
        </p:nvSpPr>
        <p:spPr>
          <a:xfrm>
            <a:off x="-92075" y="2040041"/>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dirty="0"/>
              <a:t>Introduction</a:t>
            </a:r>
          </a:p>
        </p:txBody>
      </p:sp>
    </p:spTree>
    <p:extLst>
      <p:ext uri="{BB962C8B-B14F-4D97-AF65-F5344CB8AC3E}">
        <p14:creationId xmlns:p14="http://schemas.microsoft.com/office/powerpoint/2010/main" val="418279638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3.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{34D70086-8423-4CDF-A582-573709A471DB}tf67328976_win32</Template>
  <TotalTime>131</TotalTime>
  <Words>605</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Web technologies</vt:lpstr>
      <vt:lpstr>Topics</vt:lpstr>
      <vt:lpstr>CSS Position property</vt:lpstr>
      <vt:lpstr>static </vt:lpstr>
      <vt:lpstr>relative </vt:lpstr>
      <vt:lpstr>fixed</vt:lpstr>
      <vt:lpstr>absolute</vt:lpstr>
      <vt:lpstr>sticky</vt:lpstr>
      <vt:lpstr>Bootstrap 5</vt:lpstr>
      <vt:lpstr>How to use bootstrap?</vt:lpstr>
      <vt:lpstr>Bootstrap in use</vt:lpstr>
      <vt:lpstr>Additional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technologies</dc:title>
  <dc:creator>Hanzla Nouman</dc:creator>
  <cp:lastModifiedBy>Hanzla Nouman</cp:lastModifiedBy>
  <cp:revision>25</cp:revision>
  <dcterms:created xsi:type="dcterms:W3CDTF">2023-03-19T10:18:51Z</dcterms:created>
  <dcterms:modified xsi:type="dcterms:W3CDTF">2023-03-19T12:35:31Z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