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0" d="100"/>
          <a:sy n="80"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29C52676-E3F5-4875-8149-1AB8B957F8C3}" type="datetimeFigureOut">
              <a:rPr lang="en-US" smtClean="0"/>
              <a:t>3/18/2023</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15D84F2D-C86F-455F-985A-B4EEBF38DA48}" type="slidenum">
              <a:rPr lang="en-US" smtClean="0"/>
              <a:t>‹#›</a:t>
            </a:fld>
            <a:endParaRPr lang="en-US"/>
          </a:p>
        </p:txBody>
      </p:sp>
    </p:spTree>
    <p:extLst>
      <p:ext uri="{BB962C8B-B14F-4D97-AF65-F5344CB8AC3E}">
        <p14:creationId xmlns:p14="http://schemas.microsoft.com/office/powerpoint/2010/main" val="2660197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9C52676-E3F5-4875-8149-1AB8B957F8C3}"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5D84F2D-C86F-455F-985A-B4EEBF38DA48}" type="slidenum">
              <a:rPr lang="en-US" smtClean="0"/>
              <a:t>‹#›</a:t>
            </a:fld>
            <a:endParaRPr lang="en-US"/>
          </a:p>
        </p:txBody>
      </p:sp>
    </p:spTree>
    <p:extLst>
      <p:ext uri="{BB962C8B-B14F-4D97-AF65-F5344CB8AC3E}">
        <p14:creationId xmlns:p14="http://schemas.microsoft.com/office/powerpoint/2010/main" val="2882890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9C52676-E3F5-4875-8149-1AB8B957F8C3}"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5D84F2D-C86F-455F-985A-B4EEBF38DA48}" type="slidenum">
              <a:rPr lang="en-US" smtClean="0"/>
              <a:t>‹#›</a:t>
            </a:fld>
            <a:endParaRPr lang="en-US"/>
          </a:p>
        </p:txBody>
      </p:sp>
    </p:spTree>
    <p:extLst>
      <p:ext uri="{BB962C8B-B14F-4D97-AF65-F5344CB8AC3E}">
        <p14:creationId xmlns:p14="http://schemas.microsoft.com/office/powerpoint/2010/main" val="2636871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9C52676-E3F5-4875-8149-1AB8B957F8C3}"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5D84F2D-C86F-455F-985A-B4EEBF38DA48}" type="slidenum">
              <a:rPr lang="en-US" smtClean="0"/>
              <a:t>‹#›</a:t>
            </a:fld>
            <a:endParaRPr lang="en-US"/>
          </a:p>
        </p:txBody>
      </p:sp>
    </p:spTree>
    <p:extLst>
      <p:ext uri="{BB962C8B-B14F-4D97-AF65-F5344CB8AC3E}">
        <p14:creationId xmlns:p14="http://schemas.microsoft.com/office/powerpoint/2010/main" val="3287024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C52676-E3F5-4875-8149-1AB8B957F8C3}"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5D84F2D-C86F-455F-985A-B4EEBF38DA48}" type="slidenum">
              <a:rPr lang="en-US" smtClean="0"/>
              <a:t>‹#›</a:t>
            </a:fld>
            <a:endParaRPr lang="en-US"/>
          </a:p>
        </p:txBody>
      </p:sp>
    </p:spTree>
    <p:extLst>
      <p:ext uri="{BB962C8B-B14F-4D97-AF65-F5344CB8AC3E}">
        <p14:creationId xmlns:p14="http://schemas.microsoft.com/office/powerpoint/2010/main" val="939219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C52676-E3F5-4875-8149-1AB8B957F8C3}" type="datetimeFigureOut">
              <a:rPr lang="en-US" smtClean="0"/>
              <a:t>3/18/2023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D84F2D-C86F-455F-985A-B4EEBF38DA48}" type="slidenum">
              <a:rPr lang="en-US" smtClean="0"/>
              <a:t>‹#›</a:t>
            </a:fld>
            <a:endParaRPr lang="en-US"/>
          </a:p>
        </p:txBody>
      </p:sp>
    </p:spTree>
    <p:extLst>
      <p:ext uri="{BB962C8B-B14F-4D97-AF65-F5344CB8AC3E}">
        <p14:creationId xmlns:p14="http://schemas.microsoft.com/office/powerpoint/2010/main" val="1320881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9C52676-E3F5-4875-8149-1AB8B957F8C3}" type="datetimeFigureOut">
              <a:rPr lang="en-US" smtClean="0"/>
              <a:t>3/18/2023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D84F2D-C86F-455F-985A-B4EEBF38DA48}" type="slidenum">
              <a:rPr lang="en-US" smtClean="0"/>
              <a:t>‹#›</a:t>
            </a:fld>
            <a:endParaRPr lang="en-US"/>
          </a:p>
        </p:txBody>
      </p:sp>
    </p:spTree>
    <p:extLst>
      <p:ext uri="{BB962C8B-B14F-4D97-AF65-F5344CB8AC3E}">
        <p14:creationId xmlns:p14="http://schemas.microsoft.com/office/powerpoint/2010/main" val="3893473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C52676-E3F5-4875-8149-1AB8B957F8C3}"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D84F2D-C86F-455F-985A-B4EEBF38DA48}" type="slidenum">
              <a:rPr lang="en-US" smtClean="0"/>
              <a:t>‹#›</a:t>
            </a:fld>
            <a:endParaRPr lang="en-US"/>
          </a:p>
        </p:txBody>
      </p:sp>
    </p:spTree>
    <p:extLst>
      <p:ext uri="{BB962C8B-B14F-4D97-AF65-F5344CB8AC3E}">
        <p14:creationId xmlns:p14="http://schemas.microsoft.com/office/powerpoint/2010/main" val="2852425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C52676-E3F5-4875-8149-1AB8B957F8C3}" type="datetimeFigureOut">
              <a:rPr lang="en-US" smtClean="0"/>
              <a:t>3/18/2023</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5D84F2D-C86F-455F-985A-B4EEBF38DA48}" type="slidenum">
              <a:rPr lang="en-US" smtClean="0"/>
              <a:t>‹#›</a:t>
            </a:fld>
            <a:endParaRPr lang="en-US"/>
          </a:p>
        </p:txBody>
      </p:sp>
    </p:spTree>
    <p:extLst>
      <p:ext uri="{BB962C8B-B14F-4D97-AF65-F5344CB8AC3E}">
        <p14:creationId xmlns:p14="http://schemas.microsoft.com/office/powerpoint/2010/main" val="2408778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C52676-E3F5-4875-8149-1AB8B957F8C3}" type="datetimeFigureOut">
              <a:rPr lang="en-US" smtClean="0"/>
              <a:t>3/18/2023</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15D84F2D-C86F-455F-985A-B4EEBF38DA48}" type="slidenum">
              <a:rPr lang="en-US" smtClean="0"/>
              <a:t>‹#›</a:t>
            </a:fld>
            <a:endParaRPr lang="en-US"/>
          </a:p>
        </p:txBody>
      </p:sp>
    </p:spTree>
    <p:extLst>
      <p:ext uri="{BB962C8B-B14F-4D97-AF65-F5344CB8AC3E}">
        <p14:creationId xmlns:p14="http://schemas.microsoft.com/office/powerpoint/2010/main" val="2372322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C52676-E3F5-4875-8149-1AB8B957F8C3}" type="datetimeFigureOut">
              <a:rPr lang="en-US" smtClean="0"/>
              <a:t>3/18/2023</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5D84F2D-C86F-455F-985A-B4EEBF38DA48}" type="slidenum">
              <a:rPr lang="en-US" smtClean="0"/>
              <a:t>‹#›</a:t>
            </a:fld>
            <a:endParaRPr lang="en-US"/>
          </a:p>
        </p:txBody>
      </p:sp>
    </p:spTree>
    <p:extLst>
      <p:ext uri="{BB962C8B-B14F-4D97-AF65-F5344CB8AC3E}">
        <p14:creationId xmlns:p14="http://schemas.microsoft.com/office/powerpoint/2010/main" val="4050630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C52676-E3F5-4875-8149-1AB8B957F8C3}"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D84F2D-C86F-455F-985A-B4EEBF38DA48}" type="slidenum">
              <a:rPr lang="en-US" smtClean="0"/>
              <a:t>‹#›</a:t>
            </a:fld>
            <a:endParaRPr lang="en-US"/>
          </a:p>
        </p:txBody>
      </p:sp>
    </p:spTree>
    <p:extLst>
      <p:ext uri="{BB962C8B-B14F-4D97-AF65-F5344CB8AC3E}">
        <p14:creationId xmlns:p14="http://schemas.microsoft.com/office/powerpoint/2010/main" val="81577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C52676-E3F5-4875-8149-1AB8B957F8C3}" type="datetimeFigureOut">
              <a:rPr lang="en-US" smtClean="0"/>
              <a:t>3/18/2023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D84F2D-C86F-455F-985A-B4EEBF38DA48}" type="slidenum">
              <a:rPr lang="en-US" smtClean="0"/>
              <a:t>‹#›</a:t>
            </a:fld>
            <a:endParaRPr lang="en-US"/>
          </a:p>
        </p:txBody>
      </p:sp>
    </p:spTree>
    <p:extLst>
      <p:ext uri="{BB962C8B-B14F-4D97-AF65-F5344CB8AC3E}">
        <p14:creationId xmlns:p14="http://schemas.microsoft.com/office/powerpoint/2010/main" val="1233772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C52676-E3F5-4875-8149-1AB8B957F8C3}" type="datetimeFigureOut">
              <a:rPr lang="en-US" smtClean="0"/>
              <a:t>3/18/2023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D84F2D-C86F-455F-985A-B4EEBF38DA48}" type="slidenum">
              <a:rPr lang="en-US" smtClean="0"/>
              <a:t>‹#›</a:t>
            </a:fld>
            <a:endParaRPr lang="en-US"/>
          </a:p>
        </p:txBody>
      </p:sp>
    </p:spTree>
    <p:extLst>
      <p:ext uri="{BB962C8B-B14F-4D97-AF65-F5344CB8AC3E}">
        <p14:creationId xmlns:p14="http://schemas.microsoft.com/office/powerpoint/2010/main" val="2161607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52676-E3F5-4875-8149-1AB8B957F8C3}" type="datetimeFigureOut">
              <a:rPr lang="en-US" smtClean="0"/>
              <a:t>3/18/2023</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5D84F2D-C86F-455F-985A-B4EEBF38DA48}" type="slidenum">
              <a:rPr lang="en-US" smtClean="0"/>
              <a:t>‹#›</a:t>
            </a:fld>
            <a:endParaRPr lang="en-US"/>
          </a:p>
        </p:txBody>
      </p:sp>
    </p:spTree>
    <p:extLst>
      <p:ext uri="{BB962C8B-B14F-4D97-AF65-F5344CB8AC3E}">
        <p14:creationId xmlns:p14="http://schemas.microsoft.com/office/powerpoint/2010/main" val="133055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9C52676-E3F5-4875-8149-1AB8B957F8C3}"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5D84F2D-C86F-455F-985A-B4EEBF38DA48}" type="slidenum">
              <a:rPr lang="en-US" smtClean="0"/>
              <a:t>‹#›</a:t>
            </a:fld>
            <a:endParaRPr lang="en-US"/>
          </a:p>
        </p:txBody>
      </p:sp>
    </p:spTree>
    <p:extLst>
      <p:ext uri="{BB962C8B-B14F-4D97-AF65-F5344CB8AC3E}">
        <p14:creationId xmlns:p14="http://schemas.microsoft.com/office/powerpoint/2010/main" val="675125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9C52676-E3F5-4875-8149-1AB8B957F8C3}" type="datetimeFigureOut">
              <a:rPr lang="en-US" smtClean="0"/>
              <a:t>3/18/2023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5D84F2D-C86F-455F-985A-B4EEBF38DA48}" type="slidenum">
              <a:rPr lang="en-US" smtClean="0"/>
              <a:t>‹#›</a:t>
            </a:fld>
            <a:endParaRPr lang="en-US"/>
          </a:p>
        </p:txBody>
      </p:sp>
    </p:spTree>
    <p:extLst>
      <p:ext uri="{BB962C8B-B14F-4D97-AF65-F5344CB8AC3E}">
        <p14:creationId xmlns:p14="http://schemas.microsoft.com/office/powerpoint/2010/main" val="3985749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29C52676-E3F5-4875-8149-1AB8B957F8C3}" type="datetimeFigureOut">
              <a:rPr lang="en-US" smtClean="0"/>
              <a:t>3/18/2023</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5D84F2D-C86F-455F-985A-B4EEBF38DA48}" type="slidenum">
              <a:rPr lang="en-US" smtClean="0"/>
              <a:t>‹#›</a:t>
            </a:fld>
            <a:endParaRPr lang="en-US"/>
          </a:p>
        </p:txBody>
      </p:sp>
    </p:spTree>
    <p:extLst>
      <p:ext uri="{BB962C8B-B14F-4D97-AF65-F5344CB8AC3E}">
        <p14:creationId xmlns:p14="http://schemas.microsoft.com/office/powerpoint/2010/main" val="188067753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242" y="866274"/>
            <a:ext cx="10443410" cy="519764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3" name="Subtitle 2"/>
          <p:cNvSpPr>
            <a:spLocks noGrp="1"/>
          </p:cNvSpPr>
          <p:nvPr>
            <p:ph type="subTitle" idx="1"/>
          </p:nvPr>
        </p:nvSpPr>
        <p:spPr>
          <a:xfrm>
            <a:off x="2426368" y="4703394"/>
            <a:ext cx="9144000" cy="1385545"/>
          </a:xfrm>
        </p:spPr>
        <p:txBody>
          <a:bodyPr>
            <a:normAutofit fontScale="92500" lnSpcReduction="20000"/>
          </a:bodyPr>
          <a:lstStyle/>
          <a:p>
            <a:r>
              <a:rPr lang="en-US" dirty="0" smtClean="0">
                <a:solidFill>
                  <a:schemeClr val="bg1"/>
                </a:solidFill>
              </a:rPr>
              <a:t>                            </a:t>
            </a:r>
          </a:p>
          <a:p>
            <a:r>
              <a:rPr lang="en-US" dirty="0">
                <a:solidFill>
                  <a:schemeClr val="bg1"/>
                </a:solidFill>
              </a:rPr>
              <a:t> </a:t>
            </a:r>
            <a:r>
              <a:rPr lang="en-US" dirty="0" smtClean="0">
                <a:solidFill>
                  <a:schemeClr val="bg1"/>
                </a:solidFill>
              </a:rPr>
              <a:t>                                                                                  BY</a:t>
            </a:r>
          </a:p>
          <a:p>
            <a:r>
              <a:rPr lang="en-US" dirty="0" smtClean="0">
                <a:solidFill>
                  <a:schemeClr val="bg1"/>
                </a:solidFill>
              </a:rPr>
              <a:t>                                                                               WAQAS</a:t>
            </a:r>
          </a:p>
          <a:p>
            <a:r>
              <a:rPr lang="en-US" dirty="0" smtClean="0"/>
              <a:t>                </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34664" y="4703394"/>
            <a:ext cx="1273341" cy="11550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89864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263" y="481262"/>
            <a:ext cx="11237495" cy="6224337"/>
          </a:xfrm>
          <a:prstGeom prst="rect">
            <a:avLst/>
          </a:prstGeom>
        </p:spPr>
      </p:pic>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p:txBody>
          <a:bodyPr/>
          <a:lstStyle/>
          <a:p>
            <a:r>
              <a:rPr lang="en-US" dirty="0">
                <a:solidFill>
                  <a:schemeClr val="bg1"/>
                </a:solidFill>
              </a:rPr>
              <a:t>Here simple we can write a heading h1 in body and give him a unique id </a:t>
            </a:r>
            <a:r>
              <a:rPr lang="en-US" dirty="0" smtClean="0">
                <a:solidFill>
                  <a:schemeClr val="bg1"/>
                </a:solidFill>
              </a:rPr>
              <a:t>.locator . </a:t>
            </a:r>
            <a:r>
              <a:rPr lang="en-US" dirty="0">
                <a:solidFill>
                  <a:schemeClr val="bg1"/>
                </a:solidFill>
              </a:rPr>
              <a:t>And simple in </a:t>
            </a:r>
            <a:r>
              <a:rPr lang="en-US" dirty="0" smtClean="0">
                <a:solidFill>
                  <a:schemeClr val="bg1"/>
                </a:solidFill>
              </a:rPr>
              <a:t>head with the help of </a:t>
            </a:r>
            <a:r>
              <a:rPr lang="en-US" dirty="0">
                <a:solidFill>
                  <a:schemeClr val="bg1"/>
                </a:solidFill>
              </a:rPr>
              <a:t>style tag we are target the heading h1 by its unique id name </a:t>
            </a:r>
            <a:r>
              <a:rPr lang="en-US" dirty="0" smtClean="0">
                <a:solidFill>
                  <a:schemeClr val="bg1"/>
                </a:solidFill>
              </a:rPr>
              <a:t>.locator </a:t>
            </a:r>
            <a:r>
              <a:rPr lang="en-US" dirty="0">
                <a:solidFill>
                  <a:schemeClr val="bg1"/>
                </a:solidFill>
              </a:rPr>
              <a:t>and give it the </a:t>
            </a:r>
            <a:r>
              <a:rPr lang="en-US" dirty="0" smtClean="0">
                <a:solidFill>
                  <a:schemeClr val="bg1"/>
                </a:solidFill>
              </a:rPr>
              <a:t>background color, </a:t>
            </a:r>
            <a:r>
              <a:rPr lang="en-US" dirty="0">
                <a:solidFill>
                  <a:schemeClr val="bg1"/>
                </a:solidFill>
              </a:rPr>
              <a:t>color  and padding etc.</a:t>
            </a:r>
          </a:p>
          <a:p>
            <a:endParaRPr lang="en-US" dirty="0">
              <a:solidFill>
                <a:schemeClr val="bg1"/>
              </a:solidFill>
            </a:endParaRPr>
          </a:p>
        </p:txBody>
      </p:sp>
    </p:spTree>
    <p:extLst>
      <p:ext uri="{BB962C8B-B14F-4D97-AF65-F5344CB8AC3E}">
        <p14:creationId xmlns:p14="http://schemas.microsoft.com/office/powerpoint/2010/main" val="108652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263" y="457200"/>
            <a:ext cx="11213432" cy="6248400"/>
          </a:xfrm>
          <a:prstGeom prst="rect">
            <a:avLst/>
          </a:prstGeom>
        </p:spPr>
      </p:pic>
      <p:sp>
        <p:nvSpPr>
          <p:cNvPr id="2" name="Title 1"/>
          <p:cNvSpPr>
            <a:spLocks noGrp="1"/>
          </p:cNvSpPr>
          <p:nvPr>
            <p:ph type="title"/>
          </p:nvPr>
        </p:nvSpPr>
        <p:spPr/>
        <p:txBody>
          <a:bodyPr/>
          <a:lstStyle/>
          <a:p>
            <a:r>
              <a:rPr lang="en-US" dirty="0"/>
              <a:t>.</a:t>
            </a:r>
          </a:p>
        </p:txBody>
      </p:sp>
      <p:sp>
        <p:nvSpPr>
          <p:cNvPr id="5" name="Content Placeholder 4"/>
          <p:cNvSpPr>
            <a:spLocks noGrp="1"/>
          </p:cNvSpPr>
          <p:nvPr>
            <p:ph idx="1"/>
          </p:nvPr>
        </p:nvSpPr>
        <p:spPr/>
        <p:txBody>
          <a:bodyPr>
            <a:normAutofit/>
          </a:bodyPr>
          <a:lstStyle/>
          <a:p>
            <a:pPr marL="0" indent="0">
              <a:buNone/>
            </a:pPr>
            <a:r>
              <a:rPr lang="en-US" sz="4800" dirty="0" smtClean="0"/>
              <a:t>             </a:t>
            </a:r>
          </a:p>
          <a:p>
            <a:pPr marL="0" indent="0">
              <a:buNone/>
            </a:pPr>
            <a:r>
              <a:rPr lang="en-US" sz="4800" dirty="0" smtClean="0"/>
              <a:t>                    </a:t>
            </a:r>
            <a:r>
              <a:rPr lang="en-US" sz="4800" dirty="0" smtClean="0">
                <a:solidFill>
                  <a:schemeClr val="bg1"/>
                </a:solidFill>
              </a:rPr>
              <a:t>Thanks</a:t>
            </a:r>
            <a:endParaRPr lang="en-US" sz="4800" dirty="0">
              <a:solidFill>
                <a:schemeClr val="bg1"/>
              </a:solidFill>
            </a:endParaRPr>
          </a:p>
        </p:txBody>
      </p:sp>
    </p:spTree>
    <p:extLst>
      <p:ext uri="{BB962C8B-B14F-4D97-AF65-F5344CB8AC3E}">
        <p14:creationId xmlns:p14="http://schemas.microsoft.com/office/powerpoint/2010/main" val="2706178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262" y="469231"/>
            <a:ext cx="11225463" cy="6705600"/>
          </a:xfrm>
          <a:prstGeom prst="rect">
            <a:avLst/>
          </a:prstGeom>
        </p:spPr>
      </p:pic>
      <p:sp>
        <p:nvSpPr>
          <p:cNvPr id="2" name="Title 1"/>
          <p:cNvSpPr>
            <a:spLocks noGrp="1"/>
          </p:cNvSpPr>
          <p:nvPr>
            <p:ph type="title"/>
          </p:nvPr>
        </p:nvSpPr>
        <p:spPr/>
        <p:txBody>
          <a:bodyPr/>
          <a:lstStyle/>
          <a:p>
            <a:r>
              <a:rPr lang="en-US" b="1" u="sng" dirty="0" smtClean="0"/>
              <a:t>Lecture # 3:</a:t>
            </a:r>
            <a:endParaRPr lang="en-US" b="1" u="sng" dirty="0"/>
          </a:p>
        </p:txBody>
      </p:sp>
      <p:sp>
        <p:nvSpPr>
          <p:cNvPr id="3" name="Content Placeholder 2"/>
          <p:cNvSpPr>
            <a:spLocks noGrp="1"/>
          </p:cNvSpPr>
          <p:nvPr>
            <p:ph idx="1"/>
          </p:nvPr>
        </p:nvSpPr>
        <p:spPr/>
        <p:txBody>
          <a:bodyPr/>
          <a:lstStyle/>
          <a:p>
            <a:r>
              <a:rPr lang="en-US" b="1" dirty="0" smtClean="0">
                <a:solidFill>
                  <a:schemeClr val="bg1"/>
                </a:solidFill>
              </a:rPr>
              <a:t>                          In this lecture we are studying about</a:t>
            </a:r>
          </a:p>
          <a:p>
            <a:pPr>
              <a:buFont typeface="+mj-lt"/>
              <a:buAutoNum type="arabicPeriod"/>
            </a:pPr>
            <a:endParaRPr lang="en-US" dirty="0">
              <a:solidFill>
                <a:schemeClr val="bg1"/>
              </a:solidFill>
            </a:endParaRPr>
          </a:p>
          <a:p>
            <a:pPr>
              <a:buFont typeface="+mj-lt"/>
              <a:buAutoNum type="arabicPeriod"/>
            </a:pPr>
            <a:r>
              <a:rPr lang="en-US" b="1" dirty="0" smtClean="0">
                <a:solidFill>
                  <a:schemeClr val="bg1"/>
                </a:solidFill>
              </a:rPr>
              <a:t>ID</a:t>
            </a:r>
          </a:p>
          <a:p>
            <a:pPr>
              <a:buFont typeface="+mj-lt"/>
              <a:buAutoNum type="arabicPeriod"/>
            </a:pPr>
            <a:r>
              <a:rPr lang="en-US" b="1" dirty="0" smtClean="0">
                <a:solidFill>
                  <a:schemeClr val="bg1"/>
                </a:solidFill>
              </a:rPr>
              <a:t>Class</a:t>
            </a:r>
          </a:p>
        </p:txBody>
      </p:sp>
    </p:spTree>
    <p:extLst>
      <p:ext uri="{BB962C8B-B14F-4D97-AF65-F5344CB8AC3E}">
        <p14:creationId xmlns:p14="http://schemas.microsoft.com/office/powerpoint/2010/main" val="3575057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263" y="469232"/>
            <a:ext cx="11225463" cy="6388768"/>
          </a:xfrm>
          <a:prstGeom prst="rect">
            <a:avLst/>
          </a:prstGeom>
        </p:spPr>
      </p:pic>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dirty="0" smtClean="0">
                <a:solidFill>
                  <a:schemeClr val="bg2">
                    <a:lumMod val="90000"/>
                  </a:schemeClr>
                </a:solidFill>
              </a:rPr>
              <a:t>Now the question is that what is meant by id and class?</a:t>
            </a:r>
            <a:endParaRPr lang="en-US" dirty="0">
              <a:solidFill>
                <a:schemeClr val="bg2">
                  <a:lumMod val="90000"/>
                </a:schemeClr>
              </a:solidFill>
            </a:endParaRPr>
          </a:p>
        </p:txBody>
      </p:sp>
      <p:sp>
        <p:nvSpPr>
          <p:cNvPr id="3" name="Content Placeholder 2"/>
          <p:cNvSpPr>
            <a:spLocks noGrp="1"/>
          </p:cNvSpPr>
          <p:nvPr>
            <p:ph idx="1"/>
          </p:nvPr>
        </p:nvSpPr>
        <p:spPr/>
        <p:txBody>
          <a:bodyPr>
            <a:normAutofit/>
          </a:bodyPr>
          <a:lstStyle/>
          <a:p>
            <a:r>
              <a:rPr lang="en-US" sz="2000" b="1" u="sng" dirty="0" smtClean="0">
                <a:solidFill>
                  <a:schemeClr val="bg1"/>
                </a:solidFill>
              </a:rPr>
              <a:t>ID</a:t>
            </a:r>
            <a:r>
              <a:rPr lang="en-US" sz="2000" b="1" dirty="0" smtClean="0">
                <a:solidFill>
                  <a:schemeClr val="bg1"/>
                </a:solidFill>
              </a:rPr>
              <a:t> : </a:t>
            </a:r>
            <a:r>
              <a:rPr lang="en-US" b="1" dirty="0">
                <a:solidFill>
                  <a:schemeClr val="bg1"/>
                </a:solidFill>
              </a:rPr>
              <a:t>The id attribute is used by CSS and JavaScript to style/select a specific element. The value of the id attribute is case </a:t>
            </a:r>
            <a:r>
              <a:rPr lang="en-US" b="1" dirty="0" smtClean="0">
                <a:solidFill>
                  <a:schemeClr val="bg1"/>
                </a:solidFill>
              </a:rPr>
              <a:t>sensitive(unique).</a:t>
            </a:r>
          </a:p>
          <a:p>
            <a:r>
              <a:rPr lang="en-US" b="1" dirty="0" smtClean="0">
                <a:solidFill>
                  <a:schemeClr val="bg1"/>
                </a:solidFill>
              </a:rPr>
              <a:t> id is denoted by # symbol</a:t>
            </a:r>
          </a:p>
          <a:p>
            <a:pPr marL="0" indent="0">
              <a:buNone/>
            </a:pPr>
            <a:endParaRPr lang="en-US" b="1" dirty="0" smtClean="0">
              <a:solidFill>
                <a:schemeClr val="bg1"/>
              </a:solidFill>
            </a:endParaRPr>
          </a:p>
          <a:p>
            <a:r>
              <a:rPr lang="en-US" sz="2400" b="1" u="sng" dirty="0" smtClean="0">
                <a:solidFill>
                  <a:schemeClr val="bg1"/>
                </a:solidFill>
              </a:rPr>
              <a:t>Class</a:t>
            </a:r>
            <a:r>
              <a:rPr lang="en-US" sz="2400" b="1" dirty="0" smtClean="0">
                <a:solidFill>
                  <a:schemeClr val="bg1"/>
                </a:solidFill>
              </a:rPr>
              <a:t> : </a:t>
            </a:r>
            <a:r>
              <a:rPr lang="en-US" b="1" dirty="0">
                <a:solidFill>
                  <a:schemeClr val="bg1"/>
                </a:solidFill>
              </a:rPr>
              <a:t>The HTML class attribute specifies one or more class names for an element. Classes are used by CSS and JavaScript to select and access specific elements. The class attribute can be used on any HTML </a:t>
            </a:r>
            <a:r>
              <a:rPr lang="en-US" b="1" dirty="0" smtClean="0">
                <a:solidFill>
                  <a:schemeClr val="bg1"/>
                </a:solidFill>
              </a:rPr>
              <a:t>element. </a:t>
            </a:r>
            <a:r>
              <a:rPr lang="en-US" b="1" dirty="0">
                <a:solidFill>
                  <a:schemeClr val="bg1"/>
                </a:solidFill>
              </a:rPr>
              <a:t>Different HTML elements can point to the same class name</a:t>
            </a:r>
            <a:r>
              <a:rPr lang="en-US" b="1" dirty="0" smtClean="0">
                <a:solidFill>
                  <a:schemeClr val="bg1"/>
                </a:solidFill>
              </a:rPr>
              <a:t>.</a:t>
            </a:r>
          </a:p>
          <a:p>
            <a:r>
              <a:rPr lang="en-US" b="1" dirty="0" smtClean="0">
                <a:solidFill>
                  <a:schemeClr val="bg1"/>
                </a:solidFill>
              </a:rPr>
              <a:t> class is denoted by (.) symbol</a:t>
            </a:r>
            <a:endParaRPr lang="en-US" b="1" dirty="0">
              <a:solidFill>
                <a:schemeClr val="bg1"/>
              </a:solidFill>
            </a:endParaRPr>
          </a:p>
        </p:txBody>
      </p:sp>
    </p:spTree>
    <p:extLst>
      <p:ext uri="{BB962C8B-B14F-4D97-AF65-F5344CB8AC3E}">
        <p14:creationId xmlns:p14="http://schemas.microsoft.com/office/powerpoint/2010/main" val="2838793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232" y="445168"/>
            <a:ext cx="11237494" cy="6412832"/>
          </a:xfrm>
          <a:prstGeom prst="rect">
            <a:avLst/>
          </a:prstGeom>
        </p:spPr>
      </p:pic>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dirty="0" smtClean="0">
                <a:solidFill>
                  <a:schemeClr val="bg2">
                    <a:lumMod val="90000"/>
                  </a:schemeClr>
                </a:solidFill>
              </a:rPr>
              <a:t>Difference between Id and Class</a:t>
            </a:r>
            <a:endParaRPr lang="en-US" dirty="0">
              <a:solidFill>
                <a:schemeClr val="bg2">
                  <a:lumMod val="90000"/>
                </a:schemeClr>
              </a:solidFill>
            </a:endParaRPr>
          </a:p>
        </p:txBody>
      </p:sp>
      <p:sp>
        <p:nvSpPr>
          <p:cNvPr id="3" name="Content Placeholder 2"/>
          <p:cNvSpPr>
            <a:spLocks noGrp="1"/>
          </p:cNvSpPr>
          <p:nvPr>
            <p:ph idx="1"/>
          </p:nvPr>
        </p:nvSpPr>
        <p:spPr/>
        <p:txBody>
          <a:bodyPr>
            <a:normAutofit/>
          </a:bodyPr>
          <a:lstStyle/>
          <a:p>
            <a:r>
              <a:rPr lang="en-US" sz="2000" dirty="0">
                <a:solidFill>
                  <a:schemeClr val="bg1"/>
                </a:solidFill>
              </a:rPr>
              <a:t>Remember the difference between Class and ID: A Class name can be used by multiple HTML elements, while an ID name must only be used by one HTML element within the page.</a:t>
            </a:r>
          </a:p>
        </p:txBody>
      </p:sp>
    </p:spTree>
    <p:extLst>
      <p:ext uri="{BB962C8B-B14F-4D97-AF65-F5344CB8AC3E}">
        <p14:creationId xmlns:p14="http://schemas.microsoft.com/office/powerpoint/2010/main" val="153441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232" y="481262"/>
            <a:ext cx="11237494" cy="6376738"/>
          </a:xfrm>
          <a:prstGeom prst="rect">
            <a:avLst/>
          </a:prstGeom>
        </p:spPr>
      </p:pic>
      <p:sp>
        <p:nvSpPr>
          <p:cNvPr id="2" name="Title 1"/>
          <p:cNvSpPr>
            <a:spLocks noGrp="1"/>
          </p:cNvSpPr>
          <p:nvPr>
            <p:ph type="title"/>
          </p:nvPr>
        </p:nvSpPr>
        <p:spPr/>
        <p:txBody>
          <a:bodyPr/>
          <a:lstStyle/>
          <a:p>
            <a:r>
              <a:rPr lang="en-US" dirty="0" smtClean="0"/>
              <a:t>Some important points you must know about id  </a:t>
            </a:r>
            <a:endParaRPr lang="en-US" dirty="0"/>
          </a:p>
        </p:txBody>
      </p:sp>
      <p:sp>
        <p:nvSpPr>
          <p:cNvPr id="3" name="Content Placeholder 2"/>
          <p:cNvSpPr>
            <a:spLocks noGrp="1"/>
          </p:cNvSpPr>
          <p:nvPr>
            <p:ph idx="1"/>
          </p:nvPr>
        </p:nvSpPr>
        <p:spPr/>
        <p:txBody>
          <a:bodyPr/>
          <a:lstStyle/>
          <a:p>
            <a:pPr fontAlgn="base"/>
            <a:r>
              <a:rPr lang="en-US" b="1" dirty="0">
                <a:solidFill>
                  <a:schemeClr val="bg1"/>
                </a:solidFill>
              </a:rPr>
              <a:t>ID’s are unique</a:t>
            </a:r>
          </a:p>
          <a:p>
            <a:pPr fontAlgn="base"/>
            <a:r>
              <a:rPr lang="en-US" dirty="0">
                <a:solidFill>
                  <a:schemeClr val="bg1"/>
                </a:solidFill>
              </a:rPr>
              <a:t>Each element can have only one ID.</a:t>
            </a:r>
          </a:p>
          <a:p>
            <a:pPr fontAlgn="base"/>
            <a:r>
              <a:rPr lang="en-US" dirty="0">
                <a:solidFill>
                  <a:schemeClr val="bg1"/>
                </a:solidFill>
              </a:rPr>
              <a:t>Each ID can have an unlimited amount of Styles applied to it.</a:t>
            </a:r>
          </a:p>
          <a:p>
            <a:pPr fontAlgn="base"/>
            <a:r>
              <a:rPr lang="en-US" dirty="0">
                <a:solidFill>
                  <a:schemeClr val="bg1"/>
                </a:solidFill>
              </a:rPr>
              <a:t>Each page can have only one element with that ID.</a:t>
            </a:r>
          </a:p>
          <a:p>
            <a:pPr fontAlgn="base"/>
            <a:r>
              <a:rPr lang="en-US" dirty="0">
                <a:solidFill>
                  <a:schemeClr val="bg1"/>
                </a:solidFill>
              </a:rPr>
              <a:t>IDs use “#” in the CSS which can also be used as an identifier for HTML “Jump Links” (hyperlinks). This allows you to jump from one place to another on the same web page and can also be used in creating a well-designed Table of Contents.</a:t>
            </a:r>
          </a:p>
          <a:p>
            <a:endParaRPr lang="en-US" dirty="0"/>
          </a:p>
        </p:txBody>
      </p:sp>
    </p:spTree>
    <p:extLst>
      <p:ext uri="{BB962C8B-B14F-4D97-AF65-F5344CB8AC3E}">
        <p14:creationId xmlns:p14="http://schemas.microsoft.com/office/powerpoint/2010/main" val="1906902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232" y="481262"/>
            <a:ext cx="11249526" cy="6075949"/>
          </a:xfrm>
          <a:prstGeom prst="rect">
            <a:avLst/>
          </a:prstGeom>
        </p:spPr>
      </p:pic>
      <p:sp>
        <p:nvSpPr>
          <p:cNvPr id="2" name="Title 1"/>
          <p:cNvSpPr>
            <a:spLocks noGrp="1"/>
          </p:cNvSpPr>
          <p:nvPr>
            <p:ph type="title"/>
          </p:nvPr>
        </p:nvSpPr>
        <p:spPr/>
        <p:txBody>
          <a:bodyPr/>
          <a:lstStyle/>
          <a:p>
            <a:r>
              <a:rPr lang="en-US" dirty="0">
                <a:solidFill>
                  <a:schemeClr val="bg2">
                    <a:lumMod val="90000"/>
                  </a:schemeClr>
                </a:solidFill>
              </a:rPr>
              <a:t>Some important points you must know </a:t>
            </a:r>
            <a:r>
              <a:rPr lang="en-US" dirty="0" smtClean="0">
                <a:solidFill>
                  <a:schemeClr val="bg2">
                    <a:lumMod val="90000"/>
                  </a:schemeClr>
                </a:solidFill>
              </a:rPr>
              <a:t>about </a:t>
            </a:r>
            <a:r>
              <a:rPr lang="en-US" dirty="0">
                <a:solidFill>
                  <a:schemeClr val="bg2">
                    <a:lumMod val="90000"/>
                  </a:schemeClr>
                </a:solidFill>
              </a:rPr>
              <a:t>class </a:t>
            </a:r>
          </a:p>
        </p:txBody>
      </p:sp>
      <p:sp>
        <p:nvSpPr>
          <p:cNvPr id="3" name="Content Placeholder 2"/>
          <p:cNvSpPr>
            <a:spLocks noGrp="1"/>
          </p:cNvSpPr>
          <p:nvPr>
            <p:ph idx="1"/>
          </p:nvPr>
        </p:nvSpPr>
        <p:spPr/>
        <p:txBody>
          <a:bodyPr/>
          <a:lstStyle/>
          <a:p>
            <a:pPr fontAlgn="base"/>
            <a:r>
              <a:rPr lang="en-US" b="1" dirty="0">
                <a:solidFill>
                  <a:schemeClr val="bg1"/>
                </a:solidFill>
              </a:rPr>
              <a:t>Classes are not unique</a:t>
            </a:r>
          </a:p>
          <a:p>
            <a:pPr fontAlgn="base"/>
            <a:r>
              <a:rPr lang="en-US" dirty="0">
                <a:solidFill>
                  <a:schemeClr val="bg1"/>
                </a:solidFill>
              </a:rPr>
              <a:t>You can use the same Class on multiple elements.</a:t>
            </a:r>
          </a:p>
          <a:p>
            <a:pPr fontAlgn="base"/>
            <a:r>
              <a:rPr lang="en-US" dirty="0">
                <a:solidFill>
                  <a:schemeClr val="bg1"/>
                </a:solidFill>
              </a:rPr>
              <a:t>Class naming is case sensitive.</a:t>
            </a:r>
          </a:p>
          <a:p>
            <a:pPr fontAlgn="base"/>
            <a:r>
              <a:rPr lang="en-US" dirty="0">
                <a:solidFill>
                  <a:schemeClr val="bg1"/>
                </a:solidFill>
              </a:rPr>
              <a:t>Classes use a “.” in front of the name in the CSS as seen in the illustration below.</a:t>
            </a:r>
          </a:p>
          <a:p>
            <a:pPr fontAlgn="base"/>
            <a:r>
              <a:rPr lang="en-US" dirty="0">
                <a:solidFill>
                  <a:schemeClr val="bg1"/>
                </a:solidFill>
              </a:rPr>
              <a:t>Each Class can have an unlimited amount of Styles applied to it.</a:t>
            </a:r>
          </a:p>
          <a:p>
            <a:pPr fontAlgn="base"/>
            <a:r>
              <a:rPr lang="en-US" dirty="0">
                <a:solidFill>
                  <a:schemeClr val="bg1"/>
                </a:solidFill>
              </a:rPr>
              <a:t>You can use multiple classes on the same element.</a:t>
            </a:r>
          </a:p>
          <a:p>
            <a:endParaRPr lang="en-US" dirty="0"/>
          </a:p>
        </p:txBody>
      </p:sp>
    </p:spTree>
    <p:extLst>
      <p:ext uri="{BB962C8B-B14F-4D97-AF65-F5344CB8AC3E}">
        <p14:creationId xmlns:p14="http://schemas.microsoft.com/office/powerpoint/2010/main" val="3309653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639779"/>
            <a:ext cx="10515678" cy="3343742"/>
          </a:xfrm>
        </p:spPr>
      </p:pic>
    </p:spTree>
    <p:extLst>
      <p:ext uri="{BB962C8B-B14F-4D97-AF65-F5344CB8AC3E}">
        <p14:creationId xmlns:p14="http://schemas.microsoft.com/office/powerpoint/2010/main" val="3377942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199" y="481262"/>
            <a:ext cx="11237495" cy="5991727"/>
          </a:xfrm>
          <a:prstGeom prst="rect">
            <a:avLst/>
          </a:prstGeom>
        </p:spPr>
      </p:pic>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r>
              <a:rPr lang="en-US" dirty="0" smtClean="0">
                <a:solidFill>
                  <a:schemeClr val="bg1"/>
                </a:solidFill>
              </a:rPr>
              <a:t>Here simple we can write a heading h1 in body and give him a unique id #locator. And simple in head with the help of style tag we are target the heading h1 by its unique id name #locator and give it the background color, color  and padding etc.</a:t>
            </a:r>
            <a:endParaRPr lang="en-US" dirty="0">
              <a:solidFill>
                <a:schemeClr val="bg1"/>
              </a:solidFill>
            </a:endParaRPr>
          </a:p>
        </p:txBody>
      </p:sp>
    </p:spTree>
    <p:extLst>
      <p:ext uri="{BB962C8B-B14F-4D97-AF65-F5344CB8AC3E}">
        <p14:creationId xmlns:p14="http://schemas.microsoft.com/office/powerpoint/2010/main" val="3727484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t>
            </a:r>
            <a:r>
              <a:rPr lang="en-US" dirty="0" smtClean="0"/>
              <a:t>Class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663594"/>
            <a:ext cx="10551771" cy="3785331"/>
          </a:xfrm>
        </p:spPr>
      </p:pic>
    </p:spTree>
    <p:extLst>
      <p:ext uri="{BB962C8B-B14F-4D97-AF65-F5344CB8AC3E}">
        <p14:creationId xmlns:p14="http://schemas.microsoft.com/office/powerpoint/2010/main" val="33192595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144</TotalTime>
  <Words>452</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 Boardroom</vt:lpstr>
      <vt:lpstr>PowerPoint Presentation</vt:lpstr>
      <vt:lpstr>Lecture # 3:</vt:lpstr>
      <vt:lpstr>Now the question is that what is meant by id and class?</vt:lpstr>
      <vt:lpstr>Difference between Id and Class</vt:lpstr>
      <vt:lpstr>Some important points you must know about id  </vt:lpstr>
      <vt:lpstr>Some important points you must know about class </vt:lpstr>
      <vt:lpstr>Example of id</vt:lpstr>
      <vt:lpstr>.</vt:lpstr>
      <vt:lpstr>Example of Class</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Waqas iqbal</dc:creator>
  <cp:lastModifiedBy>Waqas iqbal</cp:lastModifiedBy>
  <cp:revision>12</cp:revision>
  <dcterms:created xsi:type="dcterms:W3CDTF">2023-03-18T09:08:08Z</dcterms:created>
  <dcterms:modified xsi:type="dcterms:W3CDTF">2023-03-18T11:33:02Z</dcterms:modified>
</cp:coreProperties>
</file>