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8" r:id="rId1"/>
  </p:sldMasterIdLst>
  <p:notesMasterIdLst>
    <p:notesMasterId r:id="rId31"/>
  </p:notesMasterIdLst>
  <p:sldIdLst>
    <p:sldId id="297" r:id="rId2"/>
    <p:sldId id="257" r:id="rId3"/>
    <p:sldId id="258" r:id="rId4"/>
    <p:sldId id="291" r:id="rId5"/>
    <p:sldId id="292" r:id="rId6"/>
    <p:sldId id="293" r:id="rId7"/>
    <p:sldId id="294" r:id="rId8"/>
    <p:sldId id="296" r:id="rId9"/>
    <p:sldId id="270" r:id="rId10"/>
    <p:sldId id="271" r:id="rId11"/>
    <p:sldId id="272" r:id="rId12"/>
    <p:sldId id="273" r:id="rId13"/>
    <p:sldId id="259" r:id="rId14"/>
    <p:sldId id="275" r:id="rId15"/>
    <p:sldId id="276" r:id="rId16"/>
    <p:sldId id="274"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5" autoAdjust="0"/>
    <p:restoredTop sz="93634" autoAdjust="0"/>
  </p:normalViewPr>
  <p:slideViewPr>
    <p:cSldViewPr snapToGrid="0">
      <p:cViewPr varScale="1">
        <p:scale>
          <a:sx n="96" d="100"/>
          <a:sy n="96" d="100"/>
        </p:scale>
        <p:origin x="5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B4C28D-CB48-4D3E-BAB4-DBF2D1751DC9}" type="datetimeFigureOut">
              <a:rPr lang="en-PK" smtClean="0"/>
              <a:t>01/14/2024</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A70F3-DBD4-4AD6-B183-71DA77992966}" type="slidenum">
              <a:rPr lang="en-PK" smtClean="0"/>
              <a:t>‹#›</a:t>
            </a:fld>
            <a:endParaRPr lang="en-PK"/>
          </a:p>
        </p:txBody>
      </p:sp>
    </p:spTree>
    <p:extLst>
      <p:ext uri="{BB962C8B-B14F-4D97-AF65-F5344CB8AC3E}">
        <p14:creationId xmlns:p14="http://schemas.microsoft.com/office/powerpoint/2010/main" val="2746169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2946214-9B05-41F3-AF90-C1754DD84711}" type="slidenum">
              <a:rPr kumimoji="0" lang="en-US" sz="1200" b="0" i="0" u="none" strike="noStrike" kern="1200" cap="none" spc="0" normalizeH="0" baseline="0" noProof="0" smtClean="0">
                <a:ln>
                  <a:noFill/>
                </a:ln>
                <a:solidFill>
                  <a:prstClr val="black"/>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55632747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59200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23779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717250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COMSATS University Islamabad, Abbottabad Campus</a:t>
            </a:r>
          </a:p>
        </p:txBody>
      </p:sp>
      <p:sp>
        <p:nvSpPr>
          <p:cNvPr id="5" name="Rectangle 6"/>
          <p:cNvSpPr>
            <a:spLocks noGrp="1" noChangeArrowheads="1"/>
          </p:cNvSpPr>
          <p:nvPr>
            <p:ph type="sldNum" sz="quarter" idx="12"/>
          </p:nvPr>
        </p:nvSpPr>
        <p:spPr>
          <a:ln/>
        </p:spPr>
        <p:txBody>
          <a:bodyPr/>
          <a:lstStyle>
            <a:lvl1pPr>
              <a:defRPr/>
            </a:lvl1pPr>
          </a:lstStyle>
          <a:p>
            <a:pPr>
              <a:defRPr/>
            </a:pPr>
            <a:fld id="{0030A359-2702-42F6-B8CF-17266FAFE905}" type="slidenum">
              <a:rPr lang="en-US"/>
              <a:pPr>
                <a:defRPr/>
              </a:pPr>
              <a:t>‹#›</a:t>
            </a:fld>
            <a:endParaRPr lang="en-US"/>
          </a:p>
        </p:txBody>
      </p:sp>
    </p:spTree>
    <p:extLst>
      <p:ext uri="{BB962C8B-B14F-4D97-AF65-F5344CB8AC3E}">
        <p14:creationId xmlns:p14="http://schemas.microsoft.com/office/powerpoint/2010/main" val="175374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800">
                <a:latin typeface="Calibri" panose="020F0502020204030204" pitchFamily="34" charset="0"/>
                <a:cs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53717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8898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68692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8631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5199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455172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5199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26033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7DE6118-2437-4B30-8E3C-4D2BE6020583}" type="datetimeFigureOut">
              <a:rPr lang="en-US" smtClean="0"/>
              <a:pPr/>
              <a:t>1/14/2024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9803766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ChangeArrowheads="1"/>
          </p:cNvSpPr>
          <p:nvPr/>
        </p:nvSpPr>
        <p:spPr bwMode="auto">
          <a:xfrm>
            <a:off x="4686300" y="2459832"/>
            <a:ext cx="6057900" cy="69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defTabSz="914400" eaLnBrk="0" fontAlgn="base" hangingPunct="0">
              <a:spcBef>
                <a:spcPct val="0"/>
              </a:spcBef>
              <a:spcAft>
                <a:spcPct val="0"/>
              </a:spcAft>
            </a:pPr>
            <a:r>
              <a:rPr kumimoji="1" lang="en-US" sz="4400" dirty="0">
                <a:solidFill>
                  <a:prstClr val="black">
                    <a:lumMod val="95000"/>
                    <a:lumOff val="5000"/>
                  </a:prstClr>
                </a:solidFill>
                <a:latin typeface="Georgia" pitchFamily="18" charset="0"/>
                <a:cs typeface="Arial" pitchFamily="34" charset="0"/>
              </a:rPr>
              <a:t>SRE</a:t>
            </a:r>
          </a:p>
        </p:txBody>
      </p:sp>
      <p:sp>
        <p:nvSpPr>
          <p:cNvPr id="12" name="TextBox 11"/>
          <p:cNvSpPr txBox="1"/>
          <p:nvPr/>
        </p:nvSpPr>
        <p:spPr>
          <a:xfrm>
            <a:off x="6629401" y="3161281"/>
            <a:ext cx="4109357" cy="830997"/>
          </a:xfrm>
          <a:prstGeom prst="rect">
            <a:avLst/>
          </a:prstGeom>
          <a:noFill/>
        </p:spPr>
        <p:txBody>
          <a:bodyPr wrap="square">
            <a:spAutoFit/>
          </a:bodyPr>
          <a:lstStyle/>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1</a:t>
            </a:r>
          </a:p>
          <a:p>
            <a:pPr algn="r" defTabSz="914400" fontAlgn="base">
              <a:spcBef>
                <a:spcPct val="0"/>
              </a:spcBef>
              <a:spcAft>
                <a:spcPct val="0"/>
              </a:spcAft>
              <a:defRPr/>
            </a:pPr>
            <a:r>
              <a:rPr lang="en-US" sz="2400" dirty="0">
                <a:solidFill>
                  <a:prstClr val="black">
                    <a:lumMod val="95000"/>
                    <a:lumOff val="5000"/>
                  </a:prstClr>
                </a:solidFill>
                <a:latin typeface="Georgia" pitchFamily="18" charset="0"/>
                <a:cs typeface="Arial" pitchFamily="34" charset="0"/>
              </a:rPr>
              <a:t>Introduction </a:t>
            </a:r>
          </a:p>
        </p:txBody>
      </p:sp>
      <p:sp>
        <p:nvSpPr>
          <p:cNvPr id="2054" name="TextBox 40"/>
          <p:cNvSpPr txBox="1">
            <a:spLocks noChangeArrowheads="1"/>
          </p:cNvSpPr>
          <p:nvPr/>
        </p:nvSpPr>
        <p:spPr bwMode="auto">
          <a:xfrm>
            <a:off x="1066800" y="1277144"/>
            <a:ext cx="7239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defTabSz="914400" eaLnBrk="1" fontAlgn="base" hangingPunct="1">
              <a:spcBef>
                <a:spcPct val="0"/>
              </a:spcBef>
              <a:spcAft>
                <a:spcPct val="0"/>
              </a:spcAft>
            </a:pPr>
            <a:r>
              <a:rPr lang="en-US" dirty="0">
                <a:solidFill>
                  <a:prstClr val="black">
                    <a:lumMod val="95000"/>
                    <a:lumOff val="5000"/>
                  </a:prstClr>
                </a:solidFill>
                <a:latin typeface="Georgia" pitchFamily="18" charset="0"/>
              </a:rPr>
              <a:t>Department of Computer Science</a:t>
            </a:r>
          </a:p>
        </p:txBody>
      </p:sp>
      <p:cxnSp>
        <p:nvCxnSpPr>
          <p:cNvPr id="43" name="Straight Connector 42"/>
          <p:cNvCxnSpPr/>
          <p:nvPr/>
        </p:nvCxnSpPr>
        <p:spPr>
          <a:xfrm>
            <a:off x="1181100" y="1199939"/>
            <a:ext cx="9829800" cy="0"/>
          </a:xfrm>
          <a:prstGeom prst="line">
            <a:avLst/>
          </a:prstGeom>
          <a:ln cmpd="dbl">
            <a:solidFill>
              <a:schemeClr val="bg1"/>
            </a:solidFill>
          </a:ln>
        </p:spPr>
        <p:style>
          <a:lnRef idx="1">
            <a:schemeClr val="accent1"/>
          </a:lnRef>
          <a:fillRef idx="0">
            <a:schemeClr val="accent1"/>
          </a:fillRef>
          <a:effectRef idx="0">
            <a:schemeClr val="accent1"/>
          </a:effectRef>
          <a:fontRef idx="minor">
            <a:schemeClr val="tx1"/>
          </a:fontRef>
        </p:style>
      </p:cxnSp>
      <p:sp>
        <p:nvSpPr>
          <p:cNvPr id="9" name="Rectangle 5"/>
          <p:cNvSpPr>
            <a:spLocks noChangeArrowheads="1"/>
          </p:cNvSpPr>
          <p:nvPr/>
        </p:nvSpPr>
        <p:spPr bwMode="auto">
          <a:xfrm>
            <a:off x="2362200" y="76200"/>
            <a:ext cx="7162800" cy="928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defTabSz="914400" eaLnBrk="0" fontAlgn="base" hangingPunct="0">
              <a:spcBef>
                <a:spcPct val="0"/>
              </a:spcBef>
              <a:spcAft>
                <a:spcPct val="0"/>
              </a:spcAft>
            </a:pPr>
            <a:r>
              <a:rPr kumimoji="1" lang="en-US" sz="4800" dirty="0">
                <a:solidFill>
                  <a:prstClr val="black">
                    <a:lumMod val="95000"/>
                    <a:lumOff val="5000"/>
                  </a:prstClr>
                </a:solidFill>
                <a:latin typeface="Georgia" pitchFamily="18" charset="0"/>
                <a:cs typeface="Arial" pitchFamily="34" charset="0"/>
              </a:rPr>
              <a:t>CUI Abbottabad</a:t>
            </a:r>
          </a:p>
        </p:txBody>
      </p:sp>
      <p:sp>
        <p:nvSpPr>
          <p:cNvPr id="2" name="Footer Placeholder 1"/>
          <p:cNvSpPr>
            <a:spLocks noGrp="1"/>
          </p:cNvSpPr>
          <p:nvPr>
            <p:ph type="ftr" sz="quarter" idx="11"/>
          </p:nvPr>
        </p:nvSpPr>
        <p:spPr>
          <a:xfrm>
            <a:off x="1522476" y="6221984"/>
            <a:ext cx="6327648" cy="365125"/>
          </a:xfrm>
        </p:spPr>
        <p:txBody>
          <a:bodyPr/>
          <a:lstStyle/>
          <a:p>
            <a:pPr defTabSz="914400" fontAlgn="base">
              <a:spcBef>
                <a:spcPct val="0"/>
              </a:spcBef>
              <a:spcAft>
                <a:spcPct val="0"/>
              </a:spcAft>
              <a:defRPr/>
            </a:pPr>
            <a:r>
              <a:rPr lang="en-US" sz="1400" b="1" dirty="0">
                <a:solidFill>
                  <a:prstClr val="black">
                    <a:lumMod val="95000"/>
                    <a:lumOff val="5000"/>
                  </a:prstClr>
                </a:solidFill>
                <a:latin typeface="Century Gothic" panose="020B0502020202020204"/>
              </a:rPr>
              <a:t>COMSATS University Islamabad, Abbottabad Campus</a:t>
            </a:r>
          </a:p>
        </p:txBody>
      </p:sp>
      <p:pic>
        <p:nvPicPr>
          <p:cNvPr id="8" name="Picture 7"/>
          <p:cNvPicPr/>
          <p:nvPr/>
        </p:nvPicPr>
        <p:blipFill>
          <a:blip r:embed="rId3" cstate="print">
            <a:extLst>
              <a:ext uri="{28A0092B-C50C-407E-A947-70E740481C1C}">
                <a14:useLocalDpi xmlns:a14="http://schemas.microsoft.com/office/drawing/2010/main" val="0"/>
              </a:ext>
            </a:extLst>
          </a:blip>
          <a:stretch>
            <a:fillRect/>
          </a:stretch>
        </p:blipFill>
        <p:spPr>
          <a:xfrm>
            <a:off x="1143000" y="76200"/>
            <a:ext cx="1230086" cy="1079500"/>
          </a:xfrm>
          <a:prstGeom prst="rect">
            <a:avLst/>
          </a:prstGeom>
          <a:effectLst>
            <a:outerShdw blurRad="50800" dist="50800" dir="5400000" sx="1000" sy="1000" algn="ctr" rotWithShape="0">
              <a:srgbClr val="000000"/>
            </a:outerShdw>
            <a:softEdge rad="17780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C99CD-05ED-12EA-AAF1-AEE28F226FF3}"/>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Feasibility study</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9CC8D878-A771-8342-A4D3-ACB74C676C4E}"/>
              </a:ext>
            </a:extLst>
          </p:cNvPr>
          <p:cNvSpPr>
            <a:spLocks noGrp="1"/>
          </p:cNvSpPr>
          <p:nvPr>
            <p:ph idx="1"/>
          </p:nvPr>
        </p:nvSpPr>
        <p:spPr/>
        <p:txBody>
          <a:bodyPr>
            <a:normAutofit lnSpcReduction="10000"/>
          </a:bodyPr>
          <a:lstStyle/>
          <a:p>
            <a:pPr algn="just"/>
            <a:r>
              <a:rPr lang="en-US" b="0" i="0" dirty="0">
                <a:solidFill>
                  <a:srgbClr val="000000"/>
                </a:solidFill>
                <a:effectLst/>
                <a:latin typeface="Nunito" pitchFamily="2" charset="0"/>
              </a:rPr>
              <a:t>When the client approaches the organization for getting the desired product developed, it comes up with rough idea about what all functions the software must perform and which all features are expected from the software.</a:t>
            </a:r>
          </a:p>
          <a:p>
            <a:pPr algn="just"/>
            <a:r>
              <a:rPr lang="en-US" b="0" i="0" dirty="0">
                <a:solidFill>
                  <a:srgbClr val="000000"/>
                </a:solidFill>
                <a:effectLst/>
                <a:latin typeface="Nunito" pitchFamily="2" charset="0"/>
              </a:rPr>
              <a:t>Referencing to this information, the analysts does a detailed study about whether the desired system and its functionality are feasible to develop.</a:t>
            </a:r>
          </a:p>
          <a:p>
            <a:pPr algn="just"/>
            <a:r>
              <a:rPr lang="en-US" b="0" i="0" dirty="0">
                <a:solidFill>
                  <a:srgbClr val="000000"/>
                </a:solidFill>
                <a:effectLst/>
                <a:latin typeface="Nunito" pitchFamily="2" charset="0"/>
              </a:rPr>
              <a:t>This feasibility study is focused towards goal of the organization. This study analyzes whether the software product can be practically materialized in terms of implementation, contribution of project to organization, cost constraints and as per values and objectives of the organization. It explores technical aspects of the project and product such as usability, maintainability, productivity and integration ability.</a:t>
            </a:r>
          </a:p>
          <a:p>
            <a:pPr algn="just"/>
            <a:r>
              <a:rPr lang="en-US" b="0" i="0" dirty="0">
                <a:solidFill>
                  <a:srgbClr val="000000"/>
                </a:solidFill>
                <a:effectLst/>
                <a:latin typeface="Nunito" pitchFamily="2" charset="0"/>
              </a:rPr>
              <a:t>The output of this phase should be a feasibility study report that should contain adequate comments and recommendations for management about whether or not the project should be undertaken.</a:t>
            </a:r>
          </a:p>
          <a:p>
            <a:endParaRPr lang="en-US" dirty="0"/>
          </a:p>
        </p:txBody>
      </p:sp>
    </p:spTree>
    <p:extLst>
      <p:ext uri="{BB962C8B-B14F-4D97-AF65-F5344CB8AC3E}">
        <p14:creationId xmlns:p14="http://schemas.microsoft.com/office/powerpoint/2010/main" val="1380850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CA3FB-59FE-AEB9-3032-C4B0A04BCF42}"/>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Requirement Gathering</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264C89B4-D4AF-8C65-50C8-E0623B46E080}"/>
              </a:ext>
            </a:extLst>
          </p:cNvPr>
          <p:cNvSpPr>
            <a:spLocks noGrp="1"/>
          </p:cNvSpPr>
          <p:nvPr>
            <p:ph idx="1"/>
          </p:nvPr>
        </p:nvSpPr>
        <p:spPr/>
        <p:txBody>
          <a:bodyPr/>
          <a:lstStyle/>
          <a:p>
            <a:pPr algn="just"/>
            <a:r>
              <a:rPr lang="en-US" b="0" i="0" dirty="0">
                <a:solidFill>
                  <a:srgbClr val="000000"/>
                </a:solidFill>
                <a:effectLst/>
                <a:latin typeface="Nunito" pitchFamily="2" charset="0"/>
              </a:rPr>
              <a:t>If the feasibility report is positive towards undertaking the project, next phase starts with gathering requirements from the user. Analysts and engineers communicate with the client and end-users to know their ideas on what the software should provide and which features they want the software to include</a:t>
            </a:r>
          </a:p>
          <a:p>
            <a:endParaRPr lang="en-US" dirty="0"/>
          </a:p>
        </p:txBody>
      </p:sp>
    </p:spTree>
    <p:extLst>
      <p:ext uri="{BB962C8B-B14F-4D97-AF65-F5344CB8AC3E}">
        <p14:creationId xmlns:p14="http://schemas.microsoft.com/office/powerpoint/2010/main" val="412320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DCB8-D13D-68D7-CD1E-2C5B9801B398}"/>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Software Requirement Specification</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E93CC856-F057-B339-5659-0C5A0B18DEBF}"/>
              </a:ext>
            </a:extLst>
          </p:cNvPr>
          <p:cNvSpPr>
            <a:spLocks noGrp="1"/>
          </p:cNvSpPr>
          <p:nvPr>
            <p:ph idx="1"/>
          </p:nvPr>
        </p:nvSpPr>
        <p:spPr/>
        <p:txBody>
          <a:bodyPr/>
          <a:lstStyle/>
          <a:p>
            <a:pPr algn="just"/>
            <a:r>
              <a:rPr lang="en-US" b="0" i="0" dirty="0">
                <a:solidFill>
                  <a:srgbClr val="000000"/>
                </a:solidFill>
                <a:effectLst/>
                <a:latin typeface="Nunito" pitchFamily="2" charset="0"/>
              </a:rPr>
              <a:t>SRS is a document created by system analyst after the requirements are collected from various stakeholders.</a:t>
            </a:r>
          </a:p>
          <a:p>
            <a:pPr algn="just"/>
            <a:r>
              <a:rPr lang="en-US" b="0" i="0" dirty="0">
                <a:solidFill>
                  <a:srgbClr val="000000"/>
                </a:solidFill>
                <a:effectLst/>
                <a:latin typeface="Nunito" pitchFamily="2" charset="0"/>
              </a:rPr>
              <a:t>SRS defines how the intended software will interact with hardware, external interfaces, speed of operation, response time of system, portability of software across various platforms, maintainability, speed of recovery after crashing, Security, Quality, Limitations </a:t>
            </a:r>
            <a:r>
              <a:rPr lang="en-US" b="0" i="0" dirty="0" err="1">
                <a:solidFill>
                  <a:srgbClr val="000000"/>
                </a:solidFill>
                <a:effectLst/>
                <a:latin typeface="Nunito" pitchFamily="2" charset="0"/>
              </a:rPr>
              <a:t>etc</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385850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43B21F83-24AB-A7DC-E927-CFA6268C838F}"/>
              </a:ext>
            </a:extLst>
          </p:cNvPr>
          <p:cNvSpPr txBox="1">
            <a:spLocks/>
          </p:cNvSpPr>
          <p:nvPr/>
        </p:nvSpPr>
        <p:spPr>
          <a:xfrm>
            <a:off x="1066800" y="793750"/>
            <a:ext cx="10058400" cy="5715000"/>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n-US" b="0" i="0" dirty="0">
                <a:solidFill>
                  <a:srgbClr val="000000"/>
                </a:solidFill>
                <a:effectLst/>
                <a:latin typeface="Nunito" pitchFamily="2" charset="0"/>
              </a:rPr>
              <a:t>The requirements received from client are written in natural language. It is the responsibility of system analyst to document the requirements in technical language so that they can be comprehended and useful by the software development team.</a:t>
            </a:r>
          </a:p>
          <a:p>
            <a:pPr marL="0" indent="0" algn="just">
              <a:buNone/>
            </a:pPr>
            <a:r>
              <a:rPr lang="en-US" b="0" i="0" dirty="0">
                <a:solidFill>
                  <a:srgbClr val="000000"/>
                </a:solidFill>
                <a:effectLst/>
                <a:latin typeface="Nunito" pitchFamily="2" charset="0"/>
              </a:rPr>
              <a:t>SRS should come up with following features:</a:t>
            </a:r>
          </a:p>
          <a:p>
            <a:pPr algn="l">
              <a:buFont typeface="Arial" panose="020B0604020202020204" pitchFamily="34" charset="0"/>
              <a:buChar char="•"/>
            </a:pPr>
            <a:r>
              <a:rPr lang="en-US" b="0" i="0" dirty="0">
                <a:solidFill>
                  <a:srgbClr val="000000"/>
                </a:solidFill>
                <a:effectLst/>
                <a:latin typeface="Nunito" pitchFamily="2" charset="0"/>
              </a:rPr>
              <a:t>User Requirements are expressed in natural language.</a:t>
            </a:r>
          </a:p>
          <a:p>
            <a:pPr algn="l">
              <a:buFont typeface="Arial" panose="020B0604020202020204" pitchFamily="34" charset="0"/>
              <a:buChar char="•"/>
            </a:pPr>
            <a:r>
              <a:rPr lang="en-US" b="0" i="0" dirty="0">
                <a:solidFill>
                  <a:srgbClr val="000000"/>
                </a:solidFill>
                <a:effectLst/>
                <a:latin typeface="Nunito" pitchFamily="2" charset="0"/>
              </a:rPr>
              <a:t>Technical requirements are expressed in structured language, which is used inside the organization.</a:t>
            </a:r>
          </a:p>
          <a:p>
            <a:pPr algn="l">
              <a:buFont typeface="Arial" panose="020B0604020202020204" pitchFamily="34" charset="0"/>
              <a:buChar char="•"/>
            </a:pPr>
            <a:r>
              <a:rPr lang="en-US" b="0" i="0" dirty="0">
                <a:solidFill>
                  <a:srgbClr val="000000"/>
                </a:solidFill>
                <a:effectLst/>
                <a:latin typeface="Nunito" pitchFamily="2" charset="0"/>
              </a:rPr>
              <a:t>Design description should be written in Pseudo code.</a:t>
            </a:r>
          </a:p>
          <a:p>
            <a:pPr algn="l">
              <a:buFont typeface="Arial" panose="020B0604020202020204" pitchFamily="34" charset="0"/>
              <a:buChar char="•"/>
            </a:pPr>
            <a:r>
              <a:rPr lang="en-US" b="0" i="0" dirty="0">
                <a:solidFill>
                  <a:srgbClr val="000000"/>
                </a:solidFill>
                <a:effectLst/>
                <a:latin typeface="Nunito" pitchFamily="2" charset="0"/>
              </a:rPr>
              <a:t>Format of Forms and GUI screen prints.</a:t>
            </a:r>
          </a:p>
          <a:p>
            <a:pPr algn="l">
              <a:buFont typeface="Arial" panose="020B0604020202020204" pitchFamily="34" charset="0"/>
              <a:buChar char="•"/>
            </a:pPr>
            <a:r>
              <a:rPr lang="en-US" b="0" i="0" dirty="0">
                <a:solidFill>
                  <a:srgbClr val="000000"/>
                </a:solidFill>
                <a:effectLst/>
                <a:latin typeface="Nunito" pitchFamily="2" charset="0"/>
              </a:rPr>
              <a:t>Conditional and mathematical notations for DFDs </a:t>
            </a:r>
            <a:r>
              <a:rPr lang="en-US" b="0" i="0" dirty="0" err="1">
                <a:solidFill>
                  <a:srgbClr val="000000"/>
                </a:solidFill>
                <a:effectLst/>
                <a:latin typeface="Nunito" pitchFamily="2" charset="0"/>
              </a:rPr>
              <a:t>etc</a:t>
            </a:r>
            <a:endParaRPr lang="en-US" b="0" i="0" dirty="0">
              <a:solidFill>
                <a:srgbClr val="000000"/>
              </a:solidFill>
              <a:effectLst/>
              <a:latin typeface="Nunito" pitchFamily="2" charset="0"/>
            </a:endParaRPr>
          </a:p>
          <a:p>
            <a:endParaRPr lang="en-US" dirty="0"/>
          </a:p>
        </p:txBody>
      </p:sp>
    </p:spTree>
    <p:extLst>
      <p:ext uri="{BB962C8B-B14F-4D97-AF65-F5344CB8AC3E}">
        <p14:creationId xmlns:p14="http://schemas.microsoft.com/office/powerpoint/2010/main" val="2328475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EB681-D78F-3FD2-0563-7164F995E8E4}"/>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Software Requirement Validation</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40A816CB-1CB5-3CD7-5D58-A9BA1B6E7775}"/>
              </a:ext>
            </a:extLst>
          </p:cNvPr>
          <p:cNvSpPr>
            <a:spLocks noGrp="1"/>
          </p:cNvSpPr>
          <p:nvPr>
            <p:ph idx="1"/>
          </p:nvPr>
        </p:nvSpPr>
        <p:spPr/>
        <p:txBody>
          <a:bodyPr/>
          <a:lstStyle/>
          <a:p>
            <a:pPr algn="just"/>
            <a:r>
              <a:rPr lang="en-US" b="0" i="0" dirty="0">
                <a:solidFill>
                  <a:srgbClr val="000000"/>
                </a:solidFill>
                <a:effectLst/>
                <a:latin typeface="Nunito" pitchFamily="2" charset="0"/>
              </a:rPr>
              <a:t>After requirement specifications are developed, the requirements mentioned in this document are validated. User might ask for illegal, impractical solution or experts may interpret the requirements incorrectly. This results in huge increase in cost if not nipped in the bud. Requirements can be checked against following conditions -</a:t>
            </a:r>
          </a:p>
          <a:p>
            <a:pPr algn="l">
              <a:buFont typeface="Arial" panose="020B0604020202020204" pitchFamily="34" charset="0"/>
              <a:buChar char="•"/>
            </a:pPr>
            <a:r>
              <a:rPr lang="en-US" b="0" i="0" dirty="0">
                <a:solidFill>
                  <a:srgbClr val="000000"/>
                </a:solidFill>
                <a:effectLst/>
                <a:latin typeface="Nunito" pitchFamily="2" charset="0"/>
              </a:rPr>
              <a:t>If they can be practically implemented</a:t>
            </a:r>
          </a:p>
          <a:p>
            <a:pPr algn="l">
              <a:buFont typeface="Arial" panose="020B0604020202020204" pitchFamily="34" charset="0"/>
              <a:buChar char="•"/>
            </a:pPr>
            <a:r>
              <a:rPr lang="en-US" b="0" i="0" dirty="0">
                <a:solidFill>
                  <a:srgbClr val="000000"/>
                </a:solidFill>
                <a:effectLst/>
                <a:latin typeface="Nunito" pitchFamily="2" charset="0"/>
              </a:rPr>
              <a:t>If they are valid and as per functionality and domain of software</a:t>
            </a:r>
          </a:p>
          <a:p>
            <a:pPr algn="l">
              <a:buFont typeface="Arial" panose="020B0604020202020204" pitchFamily="34" charset="0"/>
              <a:buChar char="•"/>
            </a:pPr>
            <a:r>
              <a:rPr lang="en-US" b="0" i="0" dirty="0">
                <a:solidFill>
                  <a:srgbClr val="000000"/>
                </a:solidFill>
                <a:effectLst/>
                <a:latin typeface="Nunito" pitchFamily="2" charset="0"/>
              </a:rPr>
              <a:t>If there are any ambiguities</a:t>
            </a:r>
          </a:p>
          <a:p>
            <a:pPr algn="l">
              <a:buFont typeface="Arial" panose="020B0604020202020204" pitchFamily="34" charset="0"/>
              <a:buChar char="•"/>
            </a:pPr>
            <a:r>
              <a:rPr lang="en-US" b="0" i="0" dirty="0">
                <a:solidFill>
                  <a:srgbClr val="000000"/>
                </a:solidFill>
                <a:effectLst/>
                <a:latin typeface="Nunito" pitchFamily="2" charset="0"/>
              </a:rPr>
              <a:t>If they are complete</a:t>
            </a:r>
          </a:p>
          <a:p>
            <a:pPr algn="l">
              <a:buFont typeface="Arial" panose="020B0604020202020204" pitchFamily="34" charset="0"/>
              <a:buChar char="•"/>
            </a:pPr>
            <a:r>
              <a:rPr lang="en-US" b="0" i="0" dirty="0">
                <a:solidFill>
                  <a:srgbClr val="000000"/>
                </a:solidFill>
                <a:effectLst/>
                <a:latin typeface="Nunito" pitchFamily="2" charset="0"/>
              </a:rPr>
              <a:t>If they can be demonstrated</a:t>
            </a:r>
          </a:p>
          <a:p>
            <a:endParaRPr lang="en-US" dirty="0"/>
          </a:p>
        </p:txBody>
      </p:sp>
    </p:spTree>
    <p:extLst>
      <p:ext uri="{BB962C8B-B14F-4D97-AF65-F5344CB8AC3E}">
        <p14:creationId xmlns:p14="http://schemas.microsoft.com/office/powerpoint/2010/main" val="2767113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ABEE9-2284-A9F2-E8DB-25A2B1BB9F4B}"/>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
            </a:r>
            <a:br>
              <a:rPr lang="en-US" b="0" i="0" dirty="0">
                <a:solidFill>
                  <a:srgbClr val="000000"/>
                </a:solidFill>
                <a:effectLst/>
                <a:latin typeface="Heebo" pitchFamily="2" charset="-79"/>
                <a:cs typeface="Heebo" pitchFamily="2" charset="-79"/>
              </a:rPr>
            </a:br>
            <a:r>
              <a:rPr lang="en-US" b="0" i="0" dirty="0">
                <a:solidFill>
                  <a:srgbClr val="000000"/>
                </a:solidFill>
                <a:effectLst/>
                <a:latin typeface="Heebo" pitchFamily="2" charset="-79"/>
                <a:cs typeface="Heebo" pitchFamily="2" charset="-79"/>
              </a:rPr>
              <a:t>Requirement Elicitation Process</a:t>
            </a:r>
            <a:br>
              <a:rPr lang="en-US" b="0" i="0" dirty="0">
                <a:solidFill>
                  <a:srgbClr val="000000"/>
                </a:solidFill>
                <a:effectLst/>
                <a:latin typeface="Heebo" pitchFamily="2" charset="-79"/>
                <a:cs typeface="Heebo" pitchFamily="2" charset="-79"/>
              </a:rPr>
            </a:br>
            <a:endParaRPr lang="en-US" dirty="0"/>
          </a:p>
        </p:txBody>
      </p:sp>
      <p:pic>
        <p:nvPicPr>
          <p:cNvPr id="7" name="Content Placeholder 6">
            <a:extLst>
              <a:ext uri="{FF2B5EF4-FFF2-40B4-BE49-F238E27FC236}">
                <a16:creationId xmlns:a16="http://schemas.microsoft.com/office/drawing/2014/main" id="{06CA2494-3E31-3DBC-3BF6-2D7BB067C9A9}"/>
              </a:ext>
            </a:extLst>
          </p:cNvPr>
          <p:cNvPicPr>
            <a:picLocks noGrp="1" noChangeAspect="1"/>
          </p:cNvPicPr>
          <p:nvPr>
            <p:ph idx="1"/>
          </p:nvPr>
        </p:nvPicPr>
        <p:blipFill>
          <a:blip r:embed="rId2"/>
          <a:stretch>
            <a:fillRect/>
          </a:stretch>
        </p:blipFill>
        <p:spPr>
          <a:xfrm>
            <a:off x="1223249" y="2609851"/>
            <a:ext cx="10490914" cy="1370012"/>
          </a:xfrm>
        </p:spPr>
      </p:pic>
    </p:spTree>
    <p:extLst>
      <p:ext uri="{BB962C8B-B14F-4D97-AF65-F5344CB8AC3E}">
        <p14:creationId xmlns:p14="http://schemas.microsoft.com/office/powerpoint/2010/main" val="2607754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6B7F26C-B5F0-8B7A-201D-480DAE17CF66}"/>
              </a:ext>
            </a:extLst>
          </p:cNvPr>
          <p:cNvSpPr txBox="1">
            <a:spLocks/>
          </p:cNvSpPr>
          <p:nvPr/>
        </p:nvSpPr>
        <p:spPr>
          <a:xfrm>
            <a:off x="650748" y="787908"/>
            <a:ext cx="10058400" cy="5498592"/>
          </a:xfrm>
          <a:prstGeom prst="rect">
            <a:avLst/>
          </a:prstGeom>
        </p:spPr>
        <p:txBody>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l">
              <a:buFont typeface="Arial" panose="020B0604020202020204" pitchFamily="34" charset="0"/>
              <a:buChar char="•"/>
            </a:pPr>
            <a:r>
              <a:rPr lang="en-US" b="1" i="0" dirty="0">
                <a:solidFill>
                  <a:srgbClr val="000000"/>
                </a:solidFill>
                <a:effectLst/>
                <a:latin typeface="Nunito" pitchFamily="2" charset="0"/>
              </a:rPr>
              <a:t>Requirements gathering - </a:t>
            </a:r>
            <a:r>
              <a:rPr lang="en-US" b="0" i="0" dirty="0">
                <a:solidFill>
                  <a:srgbClr val="000000"/>
                </a:solidFill>
                <a:effectLst/>
                <a:latin typeface="Nunito" pitchFamily="2" charset="0"/>
              </a:rPr>
              <a:t>The developers discuss with the client and end users and know their expectations from the software.</a:t>
            </a:r>
          </a:p>
          <a:p>
            <a:pPr algn="l">
              <a:buFont typeface="Arial" panose="020B0604020202020204" pitchFamily="34" charset="0"/>
              <a:buChar char="•"/>
            </a:pPr>
            <a:r>
              <a:rPr lang="en-US" b="1" i="0" dirty="0">
                <a:solidFill>
                  <a:srgbClr val="000000"/>
                </a:solidFill>
                <a:effectLst/>
                <a:latin typeface="Nunito" pitchFamily="2" charset="0"/>
              </a:rPr>
              <a:t>Organizing Requirements - </a:t>
            </a:r>
            <a:r>
              <a:rPr lang="en-US" b="0" i="0" dirty="0">
                <a:solidFill>
                  <a:srgbClr val="000000"/>
                </a:solidFill>
                <a:effectLst/>
                <a:latin typeface="Nunito" pitchFamily="2" charset="0"/>
              </a:rPr>
              <a:t>The developers prioritize and arrange the requirements in order of importance, urgency and convenience.</a:t>
            </a:r>
          </a:p>
          <a:p>
            <a:pPr algn="just">
              <a:buFont typeface="Arial" panose="020B0604020202020204" pitchFamily="34" charset="0"/>
              <a:buChar char="•"/>
            </a:pPr>
            <a:r>
              <a:rPr lang="en-US" b="1" i="0" dirty="0">
                <a:solidFill>
                  <a:srgbClr val="000000"/>
                </a:solidFill>
                <a:effectLst/>
                <a:latin typeface="Nunito" pitchFamily="2" charset="0"/>
              </a:rPr>
              <a:t>Negotiation &amp; discussion - </a:t>
            </a:r>
            <a:r>
              <a:rPr lang="en-US" b="0" i="0" dirty="0">
                <a:solidFill>
                  <a:srgbClr val="000000"/>
                </a:solidFill>
                <a:effectLst/>
                <a:latin typeface="Nunito" pitchFamily="2" charset="0"/>
              </a:rPr>
              <a:t>If requirements are ambiguous or there are some conflicts in requirements of various stakeholders, if they are, it is then negotiated and discussed with stakeholders. Requirements may then be prioritized and reasonably compromised.</a:t>
            </a:r>
          </a:p>
          <a:p>
            <a:pPr algn="just">
              <a:buFont typeface="Arial" panose="020B0604020202020204" pitchFamily="34" charset="0"/>
              <a:buChar char="•"/>
            </a:pPr>
            <a:r>
              <a:rPr lang="en-US" b="0" i="0" dirty="0">
                <a:solidFill>
                  <a:srgbClr val="000000"/>
                </a:solidFill>
                <a:effectLst/>
                <a:latin typeface="Nunito" pitchFamily="2" charset="0"/>
              </a:rPr>
              <a:t>The requirements come from various stakeholders. To remove the ambiguity and conflicts, they are discussed for clarity and correctness. Unrealistic requirements are compromised reasonably.</a:t>
            </a:r>
          </a:p>
          <a:p>
            <a:pPr algn="l">
              <a:buFont typeface="Arial" panose="020B0604020202020204" pitchFamily="34" charset="0"/>
              <a:buChar char="•"/>
            </a:pPr>
            <a:r>
              <a:rPr lang="en-US" b="1" i="0" dirty="0">
                <a:solidFill>
                  <a:srgbClr val="000000"/>
                </a:solidFill>
                <a:effectLst/>
                <a:latin typeface="Nunito" pitchFamily="2" charset="0"/>
              </a:rPr>
              <a:t>Documentation - </a:t>
            </a:r>
            <a:r>
              <a:rPr lang="en-US" b="0" i="0" dirty="0">
                <a:solidFill>
                  <a:srgbClr val="000000"/>
                </a:solidFill>
                <a:effectLst/>
                <a:latin typeface="Nunito" pitchFamily="2" charset="0"/>
              </a:rPr>
              <a:t>All formal &amp; informal, functional and non-functional requirements are documented and made available for next phase processing.</a:t>
            </a:r>
          </a:p>
          <a:p>
            <a:endParaRPr lang="en-US" dirty="0"/>
          </a:p>
        </p:txBody>
      </p:sp>
    </p:spTree>
    <p:extLst>
      <p:ext uri="{BB962C8B-B14F-4D97-AF65-F5344CB8AC3E}">
        <p14:creationId xmlns:p14="http://schemas.microsoft.com/office/powerpoint/2010/main" val="206138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17E2D-1A15-8FF1-C268-68B24BE1B34B}"/>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
            </a:r>
            <a:br>
              <a:rPr lang="en-US" b="0" i="0" dirty="0">
                <a:solidFill>
                  <a:srgbClr val="000000"/>
                </a:solidFill>
                <a:effectLst/>
                <a:latin typeface="Heebo" pitchFamily="2" charset="-79"/>
                <a:cs typeface="Heebo" pitchFamily="2" charset="-79"/>
              </a:rPr>
            </a:br>
            <a:r>
              <a:rPr lang="en-US" b="0" i="0" dirty="0">
                <a:solidFill>
                  <a:srgbClr val="000000"/>
                </a:solidFill>
                <a:effectLst/>
                <a:latin typeface="Heebo" pitchFamily="2" charset="-79"/>
                <a:cs typeface="Heebo" pitchFamily="2" charset="-79"/>
              </a:rPr>
              <a:t>Requirement Elicitation Techniques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355E08B5-352F-F086-E5B2-6FEF95D5BFE4}"/>
              </a:ext>
            </a:extLst>
          </p:cNvPr>
          <p:cNvSpPr>
            <a:spLocks noGrp="1"/>
          </p:cNvSpPr>
          <p:nvPr>
            <p:ph idx="1"/>
          </p:nvPr>
        </p:nvSpPr>
        <p:spPr/>
        <p:txBody>
          <a:bodyPr/>
          <a:lstStyle/>
          <a:p>
            <a:pPr algn="just"/>
            <a:r>
              <a:rPr lang="en-US" b="0" i="0" dirty="0">
                <a:solidFill>
                  <a:srgbClr val="000000"/>
                </a:solidFill>
                <a:effectLst/>
                <a:latin typeface="Nunito" pitchFamily="2" charset="0"/>
              </a:rPr>
              <a:t>Requirements Elicitation is the process to find out the requirements for an intended software system by communicating with client, end users, system users and others who have a stake in the software system development.</a:t>
            </a:r>
          </a:p>
          <a:p>
            <a:pPr algn="just"/>
            <a:r>
              <a:rPr lang="en-US" b="0" i="0" dirty="0">
                <a:solidFill>
                  <a:srgbClr val="000000"/>
                </a:solidFill>
                <a:effectLst/>
                <a:latin typeface="Nunito" pitchFamily="2" charset="0"/>
              </a:rPr>
              <a:t>There are various ways to discover requirements</a:t>
            </a:r>
          </a:p>
          <a:p>
            <a:endParaRPr lang="en-US" dirty="0"/>
          </a:p>
        </p:txBody>
      </p:sp>
    </p:spTree>
    <p:extLst>
      <p:ext uri="{BB962C8B-B14F-4D97-AF65-F5344CB8AC3E}">
        <p14:creationId xmlns:p14="http://schemas.microsoft.com/office/powerpoint/2010/main" val="766397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CB89-5960-EC17-845E-C2F1DA0F2BDD}"/>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1-Interviews</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577D3023-C4F8-36A0-F3A6-1CBE6DD009EE}"/>
              </a:ext>
            </a:extLst>
          </p:cNvPr>
          <p:cNvSpPr>
            <a:spLocks noGrp="1"/>
          </p:cNvSpPr>
          <p:nvPr>
            <p:ph idx="1"/>
          </p:nvPr>
        </p:nvSpPr>
        <p:spPr/>
        <p:txBody>
          <a:bodyPr>
            <a:normAutofit fontScale="92500" lnSpcReduction="10000"/>
          </a:bodyPr>
          <a:lstStyle/>
          <a:p>
            <a:pPr marL="0" indent="0" algn="l">
              <a:buNone/>
            </a:pPr>
            <a:r>
              <a:rPr lang="en-US" b="1" i="0" dirty="0">
                <a:effectLst/>
                <a:latin typeface="Heebo" pitchFamily="2" charset="-79"/>
                <a:cs typeface="Heebo" pitchFamily="2" charset="-79"/>
              </a:rPr>
              <a:t>Interviews</a:t>
            </a:r>
          </a:p>
          <a:p>
            <a:pPr algn="just"/>
            <a:r>
              <a:rPr lang="en-US" b="0" i="0" dirty="0">
                <a:solidFill>
                  <a:srgbClr val="000000"/>
                </a:solidFill>
                <a:effectLst/>
                <a:latin typeface="Nunito" pitchFamily="2" charset="0"/>
              </a:rPr>
              <a:t>Interviews are strong medium to collect requirements. Organization may conduct several types of interviews such as:</a:t>
            </a:r>
          </a:p>
          <a:p>
            <a:pPr algn="l">
              <a:buFont typeface="Arial" panose="020B0604020202020204" pitchFamily="34" charset="0"/>
              <a:buChar char="•"/>
            </a:pPr>
            <a:r>
              <a:rPr lang="en-US" b="0" i="0" dirty="0">
                <a:solidFill>
                  <a:srgbClr val="000000"/>
                </a:solidFill>
                <a:effectLst/>
                <a:latin typeface="Nunito" pitchFamily="2" charset="0"/>
              </a:rPr>
              <a:t>Structured (closed) interviews, where every single information to gather is decided in advance, they follow pattern and matter of discussion firmly.</a:t>
            </a:r>
          </a:p>
          <a:p>
            <a:pPr algn="l">
              <a:buFont typeface="Arial" panose="020B0604020202020204" pitchFamily="34" charset="0"/>
              <a:buChar char="•"/>
            </a:pPr>
            <a:r>
              <a:rPr lang="en-US" b="0" i="0" dirty="0">
                <a:solidFill>
                  <a:srgbClr val="000000"/>
                </a:solidFill>
                <a:effectLst/>
                <a:latin typeface="Nunito" pitchFamily="2" charset="0"/>
              </a:rPr>
              <a:t>Non-structured (open) interviews, where information to gather is not decided in advance, more flexible and less biased.</a:t>
            </a:r>
          </a:p>
          <a:p>
            <a:pPr algn="l">
              <a:buFont typeface="Arial" panose="020B0604020202020204" pitchFamily="34" charset="0"/>
              <a:buChar char="•"/>
            </a:pPr>
            <a:r>
              <a:rPr lang="en-US" b="0" i="0" dirty="0">
                <a:solidFill>
                  <a:srgbClr val="000000"/>
                </a:solidFill>
                <a:effectLst/>
                <a:latin typeface="Nunito" pitchFamily="2" charset="0"/>
              </a:rPr>
              <a:t>Oral interviews</a:t>
            </a:r>
          </a:p>
          <a:p>
            <a:pPr algn="l">
              <a:buFont typeface="Arial" panose="020B0604020202020204" pitchFamily="34" charset="0"/>
              <a:buChar char="•"/>
            </a:pPr>
            <a:r>
              <a:rPr lang="en-US" b="0" i="0" dirty="0">
                <a:solidFill>
                  <a:srgbClr val="000000"/>
                </a:solidFill>
                <a:effectLst/>
                <a:latin typeface="Nunito" pitchFamily="2" charset="0"/>
              </a:rPr>
              <a:t>Written interviews</a:t>
            </a:r>
          </a:p>
          <a:p>
            <a:pPr algn="l">
              <a:buFont typeface="Arial" panose="020B0604020202020204" pitchFamily="34" charset="0"/>
              <a:buChar char="•"/>
            </a:pPr>
            <a:r>
              <a:rPr lang="en-US" b="0" i="0" dirty="0">
                <a:solidFill>
                  <a:srgbClr val="000000"/>
                </a:solidFill>
                <a:effectLst/>
                <a:latin typeface="Nunito" pitchFamily="2" charset="0"/>
              </a:rPr>
              <a:t>One-to-one interviews which are held between two persons across the table.</a:t>
            </a:r>
          </a:p>
          <a:p>
            <a:pPr algn="l">
              <a:buFont typeface="Arial" panose="020B0604020202020204" pitchFamily="34" charset="0"/>
              <a:buChar char="•"/>
            </a:pPr>
            <a:r>
              <a:rPr lang="en-US" b="0" i="0" dirty="0">
                <a:solidFill>
                  <a:srgbClr val="000000"/>
                </a:solidFill>
                <a:effectLst/>
                <a:latin typeface="Nunito" pitchFamily="2" charset="0"/>
              </a:rPr>
              <a:t>Group interviews which are held between groups of participants. They help to uncover any missing requirement as numerous people are involved</a:t>
            </a:r>
          </a:p>
        </p:txBody>
      </p:sp>
    </p:spTree>
    <p:extLst>
      <p:ext uri="{BB962C8B-B14F-4D97-AF65-F5344CB8AC3E}">
        <p14:creationId xmlns:p14="http://schemas.microsoft.com/office/powerpoint/2010/main" val="133770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2BB75-4BC4-B7BD-CA1A-36B83B43EDCD}"/>
              </a:ext>
            </a:extLst>
          </p:cNvPr>
          <p:cNvSpPr>
            <a:spLocks noGrp="1"/>
          </p:cNvSpPr>
          <p:nvPr>
            <p:ph type="title"/>
          </p:nvPr>
        </p:nvSpPr>
        <p:spPr/>
        <p:txBody>
          <a:bodyPr/>
          <a:lstStyle/>
          <a:p>
            <a:r>
              <a:rPr lang="en-US" dirty="0"/>
              <a:t>2-Surveys</a:t>
            </a:r>
          </a:p>
        </p:txBody>
      </p:sp>
      <p:sp>
        <p:nvSpPr>
          <p:cNvPr id="3" name="Content Placeholder 2">
            <a:extLst>
              <a:ext uri="{FF2B5EF4-FFF2-40B4-BE49-F238E27FC236}">
                <a16:creationId xmlns:a16="http://schemas.microsoft.com/office/drawing/2014/main" id="{5C0BD213-0AC3-0A18-07A1-3AD010D0F3B9}"/>
              </a:ext>
            </a:extLst>
          </p:cNvPr>
          <p:cNvSpPr>
            <a:spLocks noGrp="1"/>
          </p:cNvSpPr>
          <p:nvPr>
            <p:ph idx="1"/>
          </p:nvPr>
        </p:nvSpPr>
        <p:spPr/>
        <p:txBody>
          <a:bodyPr/>
          <a:lstStyle/>
          <a:p>
            <a:pPr algn="just"/>
            <a:r>
              <a:rPr lang="en-US" b="0" i="0" dirty="0">
                <a:solidFill>
                  <a:srgbClr val="000000"/>
                </a:solidFill>
                <a:effectLst/>
                <a:latin typeface="Nunito" pitchFamily="2" charset="0"/>
              </a:rPr>
              <a:t>Organization may conduct surveys among various stakeholders by querying about their expectation and requirements from the upcoming system</a:t>
            </a:r>
          </a:p>
          <a:p>
            <a:endParaRPr lang="en-US" dirty="0"/>
          </a:p>
        </p:txBody>
      </p:sp>
    </p:spTree>
    <p:extLst>
      <p:ext uri="{BB962C8B-B14F-4D97-AF65-F5344CB8AC3E}">
        <p14:creationId xmlns:p14="http://schemas.microsoft.com/office/powerpoint/2010/main" val="3606270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D7CC-41CE-4ED1-A998-9DBB8DC8E5AB}"/>
              </a:ext>
            </a:extLst>
          </p:cNvPr>
          <p:cNvSpPr>
            <a:spLocks noGrp="1"/>
          </p:cNvSpPr>
          <p:nvPr>
            <p:ph type="title"/>
          </p:nvPr>
        </p:nvSpPr>
        <p:spPr/>
        <p:txBody>
          <a:bodyPr/>
          <a:lstStyle/>
          <a:p>
            <a:r>
              <a:rPr lang="en-US" dirty="0"/>
              <a:t>Outline</a:t>
            </a:r>
            <a:endParaRPr lang="en-PK" dirty="0"/>
          </a:p>
        </p:txBody>
      </p:sp>
      <p:sp>
        <p:nvSpPr>
          <p:cNvPr id="3" name="Content Placeholder 2">
            <a:extLst>
              <a:ext uri="{FF2B5EF4-FFF2-40B4-BE49-F238E27FC236}">
                <a16:creationId xmlns:a16="http://schemas.microsoft.com/office/drawing/2014/main" id="{3328AF1E-822A-4771-B555-D8402AE3F96A}"/>
              </a:ext>
            </a:extLst>
          </p:cNvPr>
          <p:cNvSpPr>
            <a:spLocks noGrp="1"/>
          </p:cNvSpPr>
          <p:nvPr>
            <p:ph idx="1"/>
          </p:nvPr>
        </p:nvSpPr>
        <p:spPr/>
        <p:txBody>
          <a:bodyPr>
            <a:normAutofit/>
          </a:bodyPr>
          <a:lstStyle/>
          <a:p>
            <a:r>
              <a:rPr lang="en-US" dirty="0"/>
              <a:t>Overview</a:t>
            </a:r>
          </a:p>
          <a:p>
            <a:r>
              <a:rPr lang="en-US" dirty="0"/>
              <a:t>Process Activities</a:t>
            </a:r>
          </a:p>
          <a:p>
            <a:r>
              <a:rPr lang="en-US" dirty="0"/>
              <a:t>Practices</a:t>
            </a:r>
          </a:p>
          <a:p>
            <a:r>
              <a:rPr lang="en-US" dirty="0"/>
              <a:t>Business Requirements</a:t>
            </a:r>
          </a:p>
          <a:p>
            <a:r>
              <a:rPr lang="en-US" dirty="0"/>
              <a:t>Usage of tools for RE process</a:t>
            </a:r>
          </a:p>
          <a:p>
            <a:endParaRPr lang="en-US" dirty="0"/>
          </a:p>
        </p:txBody>
      </p:sp>
    </p:spTree>
    <p:extLst>
      <p:ext uri="{BB962C8B-B14F-4D97-AF65-F5344CB8AC3E}">
        <p14:creationId xmlns:p14="http://schemas.microsoft.com/office/powerpoint/2010/main" val="302186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808B3-F540-6F6A-7476-B06D4010BD75}"/>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3-Questionnaires</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6C429C90-8140-70EB-8D9A-1998D57F2478}"/>
              </a:ext>
            </a:extLst>
          </p:cNvPr>
          <p:cNvSpPr>
            <a:spLocks noGrp="1"/>
          </p:cNvSpPr>
          <p:nvPr>
            <p:ph idx="1"/>
          </p:nvPr>
        </p:nvSpPr>
        <p:spPr/>
        <p:txBody>
          <a:bodyPr/>
          <a:lstStyle/>
          <a:p>
            <a:pPr algn="just"/>
            <a:r>
              <a:rPr lang="en-US" b="0" i="0" dirty="0">
                <a:solidFill>
                  <a:srgbClr val="000000"/>
                </a:solidFill>
                <a:effectLst/>
                <a:latin typeface="Nunito" pitchFamily="2" charset="0"/>
              </a:rPr>
              <a:t>A document with pre-defined set of objective questions and respective options is handed over to all stakeholders to answer, which are collected and compiled.</a:t>
            </a:r>
          </a:p>
          <a:p>
            <a:pPr algn="just"/>
            <a:r>
              <a:rPr lang="en-US" b="0" i="0" dirty="0">
                <a:solidFill>
                  <a:srgbClr val="000000"/>
                </a:solidFill>
                <a:effectLst/>
                <a:latin typeface="Nunito" pitchFamily="2" charset="0"/>
              </a:rPr>
              <a:t>A shortcoming of this technique is, if an option for some issue is not mentioned in the questionnaire, the issue might be left unattended.</a:t>
            </a:r>
          </a:p>
          <a:p>
            <a:endParaRPr lang="en-US" dirty="0"/>
          </a:p>
        </p:txBody>
      </p:sp>
    </p:spTree>
    <p:extLst>
      <p:ext uri="{BB962C8B-B14F-4D97-AF65-F5344CB8AC3E}">
        <p14:creationId xmlns:p14="http://schemas.microsoft.com/office/powerpoint/2010/main" val="4086254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7610-1A5A-0A7E-CDD2-94CE4D73AF1D}"/>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4-Task analysis</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4C0DA569-09BC-C227-077D-F1DF05DF2306}"/>
              </a:ext>
            </a:extLst>
          </p:cNvPr>
          <p:cNvSpPr>
            <a:spLocks noGrp="1"/>
          </p:cNvSpPr>
          <p:nvPr>
            <p:ph idx="1"/>
          </p:nvPr>
        </p:nvSpPr>
        <p:spPr/>
        <p:txBody>
          <a:bodyPr/>
          <a:lstStyle/>
          <a:p>
            <a:pPr algn="just"/>
            <a:r>
              <a:rPr lang="en-US" b="0" i="0" dirty="0">
                <a:solidFill>
                  <a:srgbClr val="000000"/>
                </a:solidFill>
                <a:effectLst/>
                <a:latin typeface="Nunito" pitchFamily="2" charset="0"/>
              </a:rPr>
              <a:t>Team of engineers and developers may analyze the operation for which the new system is required. If the client already has some software to perform certain operation, it is studied and requirements of proposed system are collected.</a:t>
            </a:r>
          </a:p>
          <a:p>
            <a:endParaRPr lang="en-US" dirty="0"/>
          </a:p>
        </p:txBody>
      </p:sp>
    </p:spTree>
    <p:extLst>
      <p:ext uri="{BB962C8B-B14F-4D97-AF65-F5344CB8AC3E}">
        <p14:creationId xmlns:p14="http://schemas.microsoft.com/office/powerpoint/2010/main" val="21817331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F1395-EB39-C968-0A2C-8B071272BAE4}"/>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5-Domain Analysis</a:t>
            </a:r>
            <a:br>
              <a:rPr lang="en-US" b="0" i="0" dirty="0">
                <a:effectLst/>
                <a:latin typeface="Heebo" pitchFamily="2" charset="-79"/>
                <a:cs typeface="Heebo" pitchFamily="2" charset="-79"/>
              </a:rPr>
            </a:br>
            <a:r>
              <a:rPr lang="en-US" b="0" i="0" dirty="0">
                <a:effectLst/>
                <a:latin typeface="Heebo" pitchFamily="2" charset="-79"/>
                <a:cs typeface="Heebo" pitchFamily="2" charset="-79"/>
              </a:rPr>
              <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59EBC0C8-7EEE-137B-56A4-6FBD83B141EF}"/>
              </a:ext>
            </a:extLst>
          </p:cNvPr>
          <p:cNvSpPr>
            <a:spLocks noGrp="1"/>
          </p:cNvSpPr>
          <p:nvPr>
            <p:ph idx="1"/>
          </p:nvPr>
        </p:nvSpPr>
        <p:spPr/>
        <p:txBody>
          <a:bodyPr/>
          <a:lstStyle/>
          <a:p>
            <a:pPr algn="just"/>
            <a:r>
              <a:rPr lang="en-US" b="0" i="0" dirty="0">
                <a:solidFill>
                  <a:srgbClr val="000000"/>
                </a:solidFill>
                <a:effectLst/>
                <a:latin typeface="Nunito" pitchFamily="2" charset="0"/>
              </a:rPr>
              <a:t>Every software falls into some domain category. The expert people in the domain can be a great help to analyze general and specific requirements.</a:t>
            </a:r>
          </a:p>
          <a:p>
            <a:endParaRPr lang="en-US" dirty="0"/>
          </a:p>
        </p:txBody>
      </p:sp>
    </p:spTree>
    <p:extLst>
      <p:ext uri="{BB962C8B-B14F-4D97-AF65-F5344CB8AC3E}">
        <p14:creationId xmlns:p14="http://schemas.microsoft.com/office/powerpoint/2010/main" val="1337584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A114-B9C9-CE63-A09C-1AE97FB11F8D}"/>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6-Brainstorming</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68173D7E-844D-FC50-6784-D1A6D096ECD8}"/>
              </a:ext>
            </a:extLst>
          </p:cNvPr>
          <p:cNvSpPr>
            <a:spLocks noGrp="1"/>
          </p:cNvSpPr>
          <p:nvPr>
            <p:ph idx="1"/>
          </p:nvPr>
        </p:nvSpPr>
        <p:spPr/>
        <p:txBody>
          <a:bodyPr/>
          <a:lstStyle/>
          <a:p>
            <a:pPr algn="just"/>
            <a:r>
              <a:rPr lang="en-US" b="0" i="0" dirty="0">
                <a:solidFill>
                  <a:srgbClr val="000000"/>
                </a:solidFill>
                <a:effectLst/>
                <a:latin typeface="Nunito" pitchFamily="2" charset="0"/>
              </a:rPr>
              <a:t>An informal debate is held among various stakeholders and all their inputs are recorded for further requirements analysis.</a:t>
            </a:r>
          </a:p>
          <a:p>
            <a:endParaRPr lang="en-US" dirty="0"/>
          </a:p>
        </p:txBody>
      </p:sp>
    </p:spTree>
    <p:extLst>
      <p:ext uri="{BB962C8B-B14F-4D97-AF65-F5344CB8AC3E}">
        <p14:creationId xmlns:p14="http://schemas.microsoft.com/office/powerpoint/2010/main" val="1280298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E069-578B-1D1E-52FC-37C516EFCD0A}"/>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7-Prototyping</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F73D7328-5087-322F-7CA6-1B83973185AA}"/>
              </a:ext>
            </a:extLst>
          </p:cNvPr>
          <p:cNvSpPr>
            <a:spLocks noGrp="1"/>
          </p:cNvSpPr>
          <p:nvPr>
            <p:ph idx="1"/>
          </p:nvPr>
        </p:nvSpPr>
        <p:spPr/>
        <p:txBody>
          <a:bodyPr/>
          <a:lstStyle/>
          <a:p>
            <a:pPr algn="just"/>
            <a:r>
              <a:rPr lang="en-US" b="0" i="0" dirty="0">
                <a:solidFill>
                  <a:srgbClr val="000000"/>
                </a:solidFill>
                <a:effectLst/>
                <a:latin typeface="Nunito" pitchFamily="2" charset="0"/>
              </a:rPr>
              <a:t>Prototyping is building user interface without adding detail functionality for user to interpret the features of intended software product. It helps giving better idea of requirements. If there is no software installed at client’s end for developer’s reference and the client is not aware of its own requirements, the developer creates a prototype based on initially mentioned requirements. The prototype is shown to the client and the feedback is noted. The client feedback serves as an input for requirement gathering.</a:t>
            </a:r>
          </a:p>
          <a:p>
            <a:endParaRPr lang="en-US" dirty="0"/>
          </a:p>
        </p:txBody>
      </p:sp>
    </p:spTree>
    <p:extLst>
      <p:ext uri="{BB962C8B-B14F-4D97-AF65-F5344CB8AC3E}">
        <p14:creationId xmlns:p14="http://schemas.microsoft.com/office/powerpoint/2010/main" val="2086425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D4FDF-B734-042B-C173-4F094AE7AF1B}"/>
              </a:ext>
            </a:extLst>
          </p:cNvPr>
          <p:cNvSpPr>
            <a:spLocks noGrp="1"/>
          </p:cNvSpPr>
          <p:nvPr>
            <p:ph type="title"/>
          </p:nvPr>
        </p:nvSpPr>
        <p:spPr/>
        <p:txBody>
          <a:bodyPr>
            <a:normAutofit fontScale="90000"/>
          </a:bodyPr>
          <a:lstStyle/>
          <a:p>
            <a:r>
              <a:rPr lang="en-US" b="0" i="0" dirty="0">
                <a:effectLst/>
                <a:latin typeface="Heebo" pitchFamily="2" charset="-79"/>
                <a:cs typeface="Heebo" pitchFamily="2" charset="-79"/>
              </a:rPr>
              <a:t/>
            </a:r>
            <a:br>
              <a:rPr lang="en-US" b="0" i="0" dirty="0">
                <a:effectLst/>
                <a:latin typeface="Heebo" pitchFamily="2" charset="-79"/>
                <a:cs typeface="Heebo" pitchFamily="2" charset="-79"/>
              </a:rPr>
            </a:br>
            <a:r>
              <a:rPr lang="en-US" b="0" i="0" dirty="0">
                <a:effectLst/>
                <a:latin typeface="Heebo" pitchFamily="2" charset="-79"/>
                <a:cs typeface="Heebo" pitchFamily="2" charset="-79"/>
              </a:rPr>
              <a:t>8-Observation</a:t>
            </a:r>
            <a:br>
              <a:rPr lang="en-US" b="0" i="0" dirty="0">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2BC8CA46-DECF-64DB-6306-65C1871A3861}"/>
              </a:ext>
            </a:extLst>
          </p:cNvPr>
          <p:cNvSpPr>
            <a:spLocks noGrp="1"/>
          </p:cNvSpPr>
          <p:nvPr>
            <p:ph idx="1"/>
          </p:nvPr>
        </p:nvSpPr>
        <p:spPr/>
        <p:txBody>
          <a:bodyPr/>
          <a:lstStyle/>
          <a:p>
            <a:pPr algn="just"/>
            <a:r>
              <a:rPr lang="en-US" b="0" i="0" dirty="0">
                <a:solidFill>
                  <a:srgbClr val="000000"/>
                </a:solidFill>
                <a:effectLst/>
                <a:latin typeface="Nunito" pitchFamily="2" charset="0"/>
              </a:rPr>
              <a:t>Team of experts visit the client’s organization or workplace. They observe the actual working of the existing installed systems. They observe the workflow at client’s end and how execution problems are dealt. The team itself draws some conclusions which aid to form requirements expected from the software.</a:t>
            </a:r>
          </a:p>
          <a:p>
            <a:endParaRPr lang="en-US" dirty="0"/>
          </a:p>
        </p:txBody>
      </p:sp>
    </p:spTree>
    <p:extLst>
      <p:ext uri="{BB962C8B-B14F-4D97-AF65-F5344CB8AC3E}">
        <p14:creationId xmlns:p14="http://schemas.microsoft.com/office/powerpoint/2010/main" val="45052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0A3F7-DD50-A2D8-0B19-06B51BA213F0}"/>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
            </a:r>
            <a:br>
              <a:rPr lang="en-US" b="0" i="0" dirty="0">
                <a:solidFill>
                  <a:srgbClr val="000000"/>
                </a:solidFill>
                <a:effectLst/>
                <a:latin typeface="Heebo" pitchFamily="2" charset="-79"/>
                <a:cs typeface="Heebo" pitchFamily="2" charset="-79"/>
              </a:rPr>
            </a:br>
            <a:r>
              <a:rPr lang="en-US" b="0" i="0" dirty="0">
                <a:solidFill>
                  <a:srgbClr val="000000"/>
                </a:solidFill>
                <a:effectLst/>
                <a:latin typeface="Heebo" pitchFamily="2" charset="-79"/>
                <a:cs typeface="Heebo" pitchFamily="2" charset="-79"/>
              </a:rPr>
              <a:t>What is Business Requirements?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C6B2D7E3-2D03-F164-B662-D24661379643}"/>
              </a:ext>
            </a:extLst>
          </p:cNvPr>
          <p:cNvSpPr>
            <a:spLocks noGrp="1"/>
          </p:cNvSpPr>
          <p:nvPr>
            <p:ph idx="1"/>
          </p:nvPr>
        </p:nvSpPr>
        <p:spPr/>
        <p:txBody>
          <a:bodyPr/>
          <a:lstStyle/>
          <a:p>
            <a:pPr algn="just"/>
            <a:r>
              <a:rPr lang="en-US" b="0" i="0" dirty="0">
                <a:solidFill>
                  <a:srgbClr val="000000"/>
                </a:solidFill>
                <a:effectLst/>
                <a:latin typeface="Nunito" pitchFamily="2" charset="0"/>
              </a:rPr>
              <a:t>Business requirements is a phase in Software development life cycle which felicitates the requirements of the end users as the very first task in order to guide the design of the future system. Business requirements are usually captured by business analysts or product owners who analyze business activities who in turn act as subject matter expertise (SME's).</a:t>
            </a:r>
          </a:p>
          <a:p>
            <a:r>
              <a:rPr lang="en-US" dirty="0"/>
              <a:t>describe why a project is needed, whom it will benefit, when and where it will take place</a:t>
            </a:r>
            <a:endParaRPr lang="en-US" dirty="0"/>
          </a:p>
        </p:txBody>
      </p:sp>
    </p:spTree>
    <p:extLst>
      <p:ext uri="{BB962C8B-B14F-4D97-AF65-F5344CB8AC3E}">
        <p14:creationId xmlns:p14="http://schemas.microsoft.com/office/powerpoint/2010/main" val="3705975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46DF-E025-7B07-EB98-EB21503ED978}"/>
              </a:ext>
            </a:extLst>
          </p:cNvPr>
          <p:cNvSpPr>
            <a:spLocks noGrp="1"/>
          </p:cNvSpPr>
          <p:nvPr>
            <p:ph type="title"/>
          </p:nvPr>
        </p:nvSpPr>
        <p:spPr/>
        <p:txBody>
          <a:bodyPr>
            <a:normAutofit fontScale="90000"/>
          </a:bodyPr>
          <a:lstStyle/>
          <a:p>
            <a:r>
              <a:rPr lang="en-US" b="0" i="0" dirty="0">
                <a:solidFill>
                  <a:srgbClr val="000000"/>
                </a:solidFill>
                <a:effectLst/>
                <a:latin typeface="Heebo" pitchFamily="2" charset="-79"/>
                <a:cs typeface="Heebo" pitchFamily="2" charset="-79"/>
              </a:rPr>
              <a:t/>
            </a:r>
            <a:br>
              <a:rPr lang="en-US" b="0" i="0" dirty="0">
                <a:solidFill>
                  <a:srgbClr val="000000"/>
                </a:solidFill>
                <a:effectLst/>
                <a:latin typeface="Heebo" pitchFamily="2" charset="-79"/>
                <a:cs typeface="Heebo" pitchFamily="2" charset="-79"/>
              </a:rPr>
            </a:br>
            <a:r>
              <a:rPr lang="en-US" b="0" i="0" dirty="0">
                <a:solidFill>
                  <a:srgbClr val="000000"/>
                </a:solidFill>
                <a:effectLst/>
                <a:latin typeface="Heebo" pitchFamily="2" charset="-79"/>
                <a:cs typeface="Heebo" pitchFamily="2" charset="-79"/>
              </a:rPr>
              <a:t>Contents of Business Requirements:</a:t>
            </a:r>
            <a:br>
              <a:rPr lang="en-US" b="0" i="0" dirty="0">
                <a:solidFill>
                  <a:srgbClr val="000000"/>
                </a:solidFill>
                <a:effectLst/>
                <a:latin typeface="Heebo" pitchFamily="2" charset="-79"/>
                <a:cs typeface="Heebo" pitchFamily="2" charset="-79"/>
              </a:rPr>
            </a:br>
            <a:endParaRPr lang="en-US" dirty="0"/>
          </a:p>
        </p:txBody>
      </p:sp>
      <p:sp>
        <p:nvSpPr>
          <p:cNvPr id="3" name="Content Placeholder 2">
            <a:extLst>
              <a:ext uri="{FF2B5EF4-FFF2-40B4-BE49-F238E27FC236}">
                <a16:creationId xmlns:a16="http://schemas.microsoft.com/office/drawing/2014/main" id="{2E6B72DF-4C2B-B67F-0A45-6958AC982A15}"/>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Nunito" pitchFamily="2" charset="0"/>
              </a:rPr>
              <a:t>Purpose, </a:t>
            </a:r>
            <a:r>
              <a:rPr lang="en-US" b="0" i="0" dirty="0" err="1">
                <a:solidFill>
                  <a:srgbClr val="000000"/>
                </a:solidFill>
                <a:effectLst/>
                <a:latin typeface="Nunito" pitchFamily="2" charset="0"/>
              </a:rPr>
              <a:t>Inscope</a:t>
            </a:r>
            <a:r>
              <a:rPr lang="en-US" b="0" i="0" dirty="0">
                <a:solidFill>
                  <a:srgbClr val="000000"/>
                </a:solidFill>
                <a:effectLst/>
                <a:latin typeface="Nunito" pitchFamily="2" charset="0"/>
              </a:rPr>
              <a:t>, Out of Scope, Targeted Audiences</a:t>
            </a:r>
          </a:p>
          <a:p>
            <a:pPr algn="just">
              <a:buFont typeface="Arial" panose="020B0604020202020204" pitchFamily="34" charset="0"/>
              <a:buChar char="•"/>
            </a:pPr>
            <a:r>
              <a:rPr lang="en-US" b="0" i="0" dirty="0">
                <a:solidFill>
                  <a:srgbClr val="000000"/>
                </a:solidFill>
                <a:effectLst/>
                <a:latin typeface="Nunito" pitchFamily="2" charset="0"/>
              </a:rPr>
              <a:t>Use Case diagrams</a:t>
            </a:r>
          </a:p>
          <a:p>
            <a:pPr algn="just">
              <a:buFont typeface="Arial" panose="020B0604020202020204" pitchFamily="34" charset="0"/>
              <a:buChar char="•"/>
            </a:pPr>
            <a:r>
              <a:rPr lang="en-US" b="0" i="0" dirty="0">
                <a:solidFill>
                  <a:srgbClr val="000000"/>
                </a:solidFill>
                <a:effectLst/>
                <a:latin typeface="Nunito" pitchFamily="2" charset="0"/>
              </a:rPr>
              <a:t>Data Requirements</a:t>
            </a:r>
          </a:p>
          <a:p>
            <a:pPr algn="just">
              <a:buFont typeface="Arial" panose="020B0604020202020204" pitchFamily="34" charset="0"/>
              <a:buChar char="•"/>
            </a:pPr>
            <a:r>
              <a:rPr lang="en-US" b="0" i="0" dirty="0">
                <a:solidFill>
                  <a:srgbClr val="000000"/>
                </a:solidFill>
                <a:effectLst/>
                <a:latin typeface="Nunito" pitchFamily="2" charset="0"/>
              </a:rPr>
              <a:t>Non Functional Requirements</a:t>
            </a:r>
          </a:p>
          <a:p>
            <a:pPr algn="just">
              <a:buFont typeface="Arial" panose="020B0604020202020204" pitchFamily="34" charset="0"/>
              <a:buChar char="•"/>
            </a:pPr>
            <a:r>
              <a:rPr lang="en-US" b="0" i="0" dirty="0">
                <a:solidFill>
                  <a:srgbClr val="000000"/>
                </a:solidFill>
                <a:effectLst/>
                <a:latin typeface="Nunito" pitchFamily="2" charset="0"/>
              </a:rPr>
              <a:t>Interface Requirements</a:t>
            </a:r>
          </a:p>
          <a:p>
            <a:pPr algn="just">
              <a:buFont typeface="Arial" panose="020B0604020202020204" pitchFamily="34" charset="0"/>
              <a:buChar char="•"/>
            </a:pPr>
            <a:r>
              <a:rPr lang="en-US" b="0" i="0" dirty="0">
                <a:solidFill>
                  <a:srgbClr val="000000"/>
                </a:solidFill>
                <a:effectLst/>
                <a:latin typeface="Nunito" pitchFamily="2" charset="0"/>
              </a:rPr>
              <a:t>Limitations</a:t>
            </a:r>
          </a:p>
          <a:p>
            <a:pPr algn="just">
              <a:buFont typeface="Arial" panose="020B0604020202020204" pitchFamily="34" charset="0"/>
              <a:buChar char="•"/>
            </a:pPr>
            <a:r>
              <a:rPr lang="en-US" b="0" i="0" dirty="0">
                <a:solidFill>
                  <a:srgbClr val="000000"/>
                </a:solidFill>
                <a:effectLst/>
                <a:latin typeface="Nunito" pitchFamily="2" charset="0"/>
              </a:rPr>
              <a:t>Risks</a:t>
            </a:r>
          </a:p>
          <a:p>
            <a:pPr algn="just">
              <a:buFont typeface="Arial" panose="020B0604020202020204" pitchFamily="34" charset="0"/>
              <a:buChar char="•"/>
            </a:pPr>
            <a:r>
              <a:rPr lang="en-US" b="0" i="0" dirty="0">
                <a:solidFill>
                  <a:srgbClr val="000000"/>
                </a:solidFill>
                <a:effectLst/>
                <a:latin typeface="Nunito" pitchFamily="2" charset="0"/>
              </a:rPr>
              <a:t>Assumptions</a:t>
            </a:r>
          </a:p>
          <a:p>
            <a:pPr algn="just">
              <a:buFont typeface="Arial" panose="020B0604020202020204" pitchFamily="34" charset="0"/>
              <a:buChar char="•"/>
            </a:pPr>
            <a:r>
              <a:rPr lang="en-US" b="0" i="0" dirty="0">
                <a:solidFill>
                  <a:srgbClr val="000000"/>
                </a:solidFill>
                <a:effectLst/>
                <a:latin typeface="Nunito" pitchFamily="2" charset="0"/>
              </a:rPr>
              <a:t>Reporting Requirements</a:t>
            </a:r>
          </a:p>
          <a:p>
            <a:pPr algn="just">
              <a:buFont typeface="Arial" panose="020B0604020202020204" pitchFamily="34" charset="0"/>
              <a:buChar char="•"/>
            </a:pPr>
            <a:r>
              <a:rPr lang="en-US" b="0" i="0" dirty="0">
                <a:solidFill>
                  <a:srgbClr val="000000"/>
                </a:solidFill>
                <a:effectLst/>
                <a:latin typeface="Nunito" pitchFamily="2" charset="0"/>
              </a:rPr>
              <a:t>Checklists</a:t>
            </a:r>
          </a:p>
          <a:p>
            <a:endParaRPr lang="en-US" dirty="0"/>
          </a:p>
        </p:txBody>
      </p:sp>
    </p:spTree>
    <p:extLst>
      <p:ext uri="{BB962C8B-B14F-4D97-AF65-F5344CB8AC3E}">
        <p14:creationId xmlns:p14="http://schemas.microsoft.com/office/powerpoint/2010/main" val="34396953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1B49-5FC3-6936-6F5E-3EAE65C83127}"/>
              </a:ext>
            </a:extLst>
          </p:cNvPr>
          <p:cNvSpPr>
            <a:spLocks noGrp="1"/>
          </p:cNvSpPr>
          <p:nvPr>
            <p:ph type="title"/>
          </p:nvPr>
        </p:nvSpPr>
        <p:spPr/>
        <p:txBody>
          <a:bodyPr/>
          <a:lstStyle/>
          <a:p>
            <a:r>
              <a:rPr lang="en-US" dirty="0"/>
              <a:t>Usage of Tools in RE Process</a:t>
            </a:r>
          </a:p>
        </p:txBody>
      </p:sp>
      <p:sp>
        <p:nvSpPr>
          <p:cNvPr id="3" name="Content Placeholder 2">
            <a:extLst>
              <a:ext uri="{FF2B5EF4-FFF2-40B4-BE49-F238E27FC236}">
                <a16:creationId xmlns:a16="http://schemas.microsoft.com/office/drawing/2014/main" id="{CB56D732-6C8A-3718-2242-D33F9F0147D5}"/>
              </a:ext>
            </a:extLst>
          </p:cNvPr>
          <p:cNvSpPr>
            <a:spLocks noGrp="1"/>
          </p:cNvSpPr>
          <p:nvPr>
            <p:ph idx="1"/>
          </p:nvPr>
        </p:nvSpPr>
        <p:spPr/>
        <p:txBody>
          <a:bodyPr/>
          <a:lstStyle/>
          <a:p>
            <a:pPr algn="just" fontAlgn="base"/>
            <a:r>
              <a:rPr lang="en-US" i="0" dirty="0">
                <a:effectLst/>
                <a:latin typeface="Open Sans" panose="020B0606030504020204" pitchFamily="34" charset="0"/>
              </a:rPr>
              <a:t>A big part of an engineering manager’s role is to create effective strategies, implement project plans, and make sure everything and everyone is on the right track. This is where </a:t>
            </a:r>
            <a:r>
              <a:rPr lang="en-US" i="0" strike="noStrike" dirty="0">
                <a:effectLst/>
                <a:latin typeface="Open Sans" panose="020B0606030504020204" pitchFamily="34" charset="0"/>
              </a:rPr>
              <a:t>requirements management</a:t>
            </a:r>
            <a:r>
              <a:rPr lang="en-US" i="0" dirty="0">
                <a:effectLst/>
                <a:latin typeface="Open Sans" panose="020B0606030504020204" pitchFamily="34" charset="0"/>
              </a:rPr>
              <a:t> comes into play. With the complex nature of projects and several teams to manage, engineering managers can become a nightmare to stay on top of things manually.</a:t>
            </a:r>
          </a:p>
          <a:p>
            <a:pPr algn="just" fontAlgn="base"/>
            <a:r>
              <a:rPr lang="en-US" i="0" dirty="0">
                <a:effectLst/>
                <a:latin typeface="Open Sans" panose="020B0606030504020204" pitchFamily="34" charset="0"/>
              </a:rPr>
              <a:t>Fortunately, there are some tools and software to help with the process. These tools, collectively referred to as requirements engineering tools, can make the lives of engineering managers a lot easier. Given the demanding nature of modern workplaces, it is essential for engineering managers to learn these tools, thus adding value to their work.</a:t>
            </a:r>
          </a:p>
          <a:p>
            <a:endParaRPr lang="en-US" dirty="0"/>
          </a:p>
        </p:txBody>
      </p:sp>
    </p:spTree>
    <p:extLst>
      <p:ext uri="{BB962C8B-B14F-4D97-AF65-F5344CB8AC3E}">
        <p14:creationId xmlns:p14="http://schemas.microsoft.com/office/powerpoint/2010/main" val="19203942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6894-73B5-EDBE-9791-857D8398B882}"/>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774AB50E-42A6-1E41-0E1D-966750C101BE}"/>
              </a:ext>
            </a:extLst>
          </p:cNvPr>
          <p:cNvSpPr>
            <a:spLocks noGrp="1"/>
          </p:cNvSpPr>
          <p:nvPr>
            <p:ph idx="1"/>
          </p:nvPr>
        </p:nvSpPr>
        <p:spPr/>
        <p:txBody>
          <a:bodyPr/>
          <a:lstStyle/>
          <a:p>
            <a:pPr algn="just" fontAlgn="base"/>
            <a:r>
              <a:rPr lang="en-US" b="0" i="0" strike="noStrike" dirty="0">
                <a:effectLst/>
                <a:latin typeface="Open Sans" panose="020B0606030504020204" pitchFamily="34" charset="0"/>
              </a:rPr>
              <a:t>Jira for requirements engineering</a:t>
            </a:r>
            <a:endParaRPr lang="en-US" b="0" i="0" dirty="0">
              <a:effectLst/>
              <a:latin typeface="Open Sans" panose="020B0606030504020204" pitchFamily="34" charset="0"/>
            </a:endParaRPr>
          </a:p>
          <a:p>
            <a:pPr algn="just" fontAlgn="base"/>
            <a:r>
              <a:rPr lang="en-US" b="0" i="0" strike="noStrike" dirty="0">
                <a:effectLst/>
                <a:latin typeface="Open Sans" panose="020B0606030504020204" pitchFamily="34" charset="0"/>
              </a:rPr>
              <a:t>Doc Sheets</a:t>
            </a:r>
            <a:endParaRPr lang="en-US" b="0" i="0" dirty="0">
              <a:effectLst/>
              <a:latin typeface="Open Sans" panose="020B0606030504020204" pitchFamily="34" charset="0"/>
            </a:endParaRPr>
          </a:p>
          <a:p>
            <a:pPr algn="just" fontAlgn="base"/>
            <a:r>
              <a:rPr lang="en-US" dirty="0" smtClean="0">
                <a:latin typeface="Open Sans" panose="020B0606030504020204" pitchFamily="34" charset="0"/>
              </a:rPr>
              <a:t>Requirements Hub</a:t>
            </a:r>
          </a:p>
          <a:p>
            <a:pPr algn="just" fontAlgn="base"/>
            <a:r>
              <a:rPr lang="en-US" dirty="0" smtClean="0">
                <a:latin typeface="Open Sans" panose="020B0606030504020204" pitchFamily="34" charset="0"/>
              </a:rPr>
              <a:t>SpiraTeam</a:t>
            </a:r>
            <a:endParaRPr lang="en-US" b="0" i="0" dirty="0">
              <a:effectLst/>
              <a:latin typeface="Open Sans" panose="020B0606030504020204" pitchFamily="34" charset="0"/>
            </a:endParaRPr>
          </a:p>
          <a:p>
            <a:pPr algn="just" fontAlgn="base"/>
            <a:r>
              <a:rPr lang="en-US" b="0" i="0" strike="noStrike" dirty="0">
                <a:effectLst/>
                <a:latin typeface="Open Sans" panose="020B0606030504020204" pitchFamily="34" charset="0"/>
              </a:rPr>
              <a:t>IBM Engineering Requirements Management DOORS Next</a:t>
            </a:r>
            <a:endParaRPr lang="en-US" b="0" i="0" dirty="0">
              <a:effectLst/>
              <a:latin typeface="Open Sans" panose="020B0606030504020204" pitchFamily="34" charset="0"/>
            </a:endParaRPr>
          </a:p>
          <a:p>
            <a:pPr algn="just" fontAlgn="base"/>
            <a:r>
              <a:rPr lang="en-US" b="0" i="0" strike="noStrike" dirty="0">
                <a:effectLst/>
                <a:latin typeface="Open Sans" panose="020B0606030504020204" pitchFamily="34" charset="0"/>
              </a:rPr>
              <a:t>ReqSuite</a:t>
            </a:r>
            <a:r>
              <a:rPr lang="en-US" b="0" i="0" strike="noStrike" baseline="30000" dirty="0">
                <a:effectLst/>
                <a:latin typeface="Open Sans" panose="020B0606030504020204" pitchFamily="34" charset="0"/>
              </a:rPr>
              <a:t>®</a:t>
            </a:r>
            <a:r>
              <a:rPr lang="en-US" b="0" i="0" strike="noStrike" dirty="0">
                <a:effectLst/>
                <a:latin typeface="Open Sans" panose="020B0606030504020204" pitchFamily="34" charset="0"/>
              </a:rPr>
              <a:t> RM</a:t>
            </a:r>
            <a:endParaRPr lang="en-US" b="0" i="0" dirty="0">
              <a:effectLst/>
              <a:latin typeface="Open Sans" panose="020B0606030504020204" pitchFamily="34" charset="0"/>
            </a:endParaRPr>
          </a:p>
          <a:p>
            <a:pPr algn="just" fontAlgn="base"/>
            <a:r>
              <a:rPr lang="en-US" b="0" i="0" strike="noStrike" dirty="0">
                <a:effectLst/>
                <a:latin typeface="Open Sans" panose="020B0606030504020204" pitchFamily="34" charset="0"/>
              </a:rPr>
              <a:t>Modern Requirements</a:t>
            </a:r>
            <a:endParaRPr lang="en-US" b="0" i="0" dirty="0">
              <a:effectLst/>
              <a:latin typeface="Open Sans" panose="020B0606030504020204" pitchFamily="34" charset="0"/>
            </a:endParaRPr>
          </a:p>
          <a:p>
            <a:endParaRPr lang="en-US" dirty="0"/>
          </a:p>
        </p:txBody>
      </p:sp>
    </p:spTree>
    <p:extLst>
      <p:ext uri="{BB962C8B-B14F-4D97-AF65-F5344CB8AC3E}">
        <p14:creationId xmlns:p14="http://schemas.microsoft.com/office/powerpoint/2010/main" val="18028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E14D-CE1D-4357-8465-8971F0454B55}"/>
              </a:ext>
            </a:extLst>
          </p:cNvPr>
          <p:cNvSpPr>
            <a:spLocks noGrp="1"/>
          </p:cNvSpPr>
          <p:nvPr>
            <p:ph type="title"/>
          </p:nvPr>
        </p:nvSpPr>
        <p:spPr/>
        <p:txBody>
          <a:bodyPr/>
          <a:lstStyle/>
          <a:p>
            <a:r>
              <a:rPr lang="en-US" dirty="0"/>
              <a:t>Overview</a:t>
            </a:r>
            <a:endParaRPr lang="en-PK" dirty="0"/>
          </a:p>
        </p:txBody>
      </p:sp>
      <p:sp>
        <p:nvSpPr>
          <p:cNvPr id="3" name="Content Placeholder 2">
            <a:extLst>
              <a:ext uri="{FF2B5EF4-FFF2-40B4-BE49-F238E27FC236}">
                <a16:creationId xmlns:a16="http://schemas.microsoft.com/office/drawing/2014/main" id="{5BF0A4A6-91C3-4AB4-9325-508143BCA0BC}"/>
              </a:ext>
            </a:extLst>
          </p:cNvPr>
          <p:cNvSpPr>
            <a:spLocks noGrp="1"/>
          </p:cNvSpPr>
          <p:nvPr>
            <p:ph idx="1"/>
          </p:nvPr>
        </p:nvSpPr>
        <p:spPr/>
        <p:txBody>
          <a:bodyPr>
            <a:normAutofit/>
          </a:bodyPr>
          <a:lstStyle/>
          <a:p>
            <a:pPr algn="just"/>
            <a:r>
              <a:rPr lang="en-US" b="0" i="0" dirty="0">
                <a:solidFill>
                  <a:srgbClr val="000000"/>
                </a:solidFill>
                <a:effectLst/>
                <a:latin typeface="Nunito" panose="020B0604020202020204" pitchFamily="2" charset="0"/>
              </a:rPr>
              <a:t>The process to gather the software requirements from client, analyze and document them is known as </a:t>
            </a:r>
            <a:r>
              <a:rPr lang="en-US" b="1" i="0" dirty="0">
                <a:solidFill>
                  <a:srgbClr val="000000"/>
                </a:solidFill>
                <a:effectLst/>
                <a:latin typeface="Nunito" panose="020B0604020202020204" pitchFamily="2" charset="0"/>
              </a:rPr>
              <a:t>requirement engineering</a:t>
            </a:r>
            <a:r>
              <a:rPr lang="en-US" b="0" i="0" dirty="0">
                <a:solidFill>
                  <a:srgbClr val="000000"/>
                </a:solidFill>
                <a:effectLst/>
                <a:latin typeface="Nunito" panose="020B0604020202020204" pitchFamily="2" charset="0"/>
              </a:rPr>
              <a:t>.</a:t>
            </a:r>
          </a:p>
          <a:p>
            <a:pPr lvl="1" algn="just"/>
            <a:r>
              <a:rPr lang="en-US" dirty="0">
                <a:solidFill>
                  <a:srgbClr val="000000"/>
                </a:solidFill>
                <a:latin typeface="Nunito" panose="020B0604020202020204" pitchFamily="2" charset="0"/>
              </a:rPr>
              <a:t>The basis of all Software Product</a:t>
            </a:r>
          </a:p>
          <a:p>
            <a:pPr lvl="1" algn="just"/>
            <a:r>
              <a:rPr lang="en-US" b="0" i="0" dirty="0">
                <a:solidFill>
                  <a:srgbClr val="000000"/>
                </a:solidFill>
                <a:effectLst/>
                <a:latin typeface="Nunito" panose="020B0604020202020204" pitchFamily="2" charset="0"/>
              </a:rPr>
              <a:t>What system will do without describing how  it </a:t>
            </a:r>
            <a:r>
              <a:rPr lang="en-US" dirty="0">
                <a:solidFill>
                  <a:srgbClr val="000000"/>
                </a:solidFill>
                <a:latin typeface="Nunito" panose="020B0604020202020204" pitchFamily="2" charset="0"/>
              </a:rPr>
              <a:t>will do it.</a:t>
            </a:r>
          </a:p>
          <a:p>
            <a:pPr lvl="1" algn="just"/>
            <a:r>
              <a:rPr lang="en-US" b="0" i="0" dirty="0">
                <a:solidFill>
                  <a:srgbClr val="000000"/>
                </a:solidFill>
                <a:effectLst/>
                <a:latin typeface="Nunito" panose="020B0604020202020204" pitchFamily="2" charset="0"/>
              </a:rPr>
              <a:t>SR final the external behavior of the software product</a:t>
            </a:r>
          </a:p>
          <a:p>
            <a:pPr algn="just"/>
            <a:r>
              <a:rPr lang="en-US" b="0" i="0" dirty="0">
                <a:solidFill>
                  <a:srgbClr val="000000"/>
                </a:solidFill>
                <a:effectLst/>
                <a:latin typeface="Nunito" panose="020B0604020202020204" pitchFamily="2" charset="0"/>
              </a:rPr>
              <a:t>The goal of requirement engineering is to develop and maintain sophisticated and descriptive ‘System Requirements Specification’ document.</a:t>
            </a:r>
          </a:p>
          <a:p>
            <a:pPr marL="0" indent="0" algn="just">
              <a:buNone/>
            </a:pPr>
            <a:endParaRPr lang="en-PK" dirty="0"/>
          </a:p>
        </p:txBody>
      </p:sp>
    </p:spTree>
    <p:extLst>
      <p:ext uri="{BB962C8B-B14F-4D97-AF65-F5344CB8AC3E}">
        <p14:creationId xmlns:p14="http://schemas.microsoft.com/office/powerpoint/2010/main" val="342278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B217C-170E-2FBD-912A-8CBCCB291F4D}"/>
              </a:ext>
            </a:extLst>
          </p:cNvPr>
          <p:cNvSpPr>
            <a:spLocks noGrp="1"/>
          </p:cNvSpPr>
          <p:nvPr>
            <p:ph type="title"/>
          </p:nvPr>
        </p:nvSpPr>
        <p:spPr/>
        <p:txBody>
          <a:bodyPr/>
          <a:lstStyle/>
          <a:p>
            <a:r>
              <a:rPr lang="en-US" dirty="0"/>
              <a:t>Software Requirements</a:t>
            </a:r>
          </a:p>
        </p:txBody>
      </p:sp>
      <p:sp>
        <p:nvSpPr>
          <p:cNvPr id="3" name="Content Placeholder 2">
            <a:extLst>
              <a:ext uri="{FF2B5EF4-FFF2-40B4-BE49-F238E27FC236}">
                <a16:creationId xmlns:a16="http://schemas.microsoft.com/office/drawing/2014/main" id="{0A907FA6-8FC6-D0D6-4C6F-326461A514B8}"/>
              </a:ext>
            </a:extLst>
          </p:cNvPr>
          <p:cNvSpPr>
            <a:spLocks noGrp="1"/>
          </p:cNvSpPr>
          <p:nvPr>
            <p:ph sz="half" idx="1"/>
          </p:nvPr>
        </p:nvSpPr>
        <p:spPr>
          <a:xfrm>
            <a:off x="1069848" y="2194560"/>
            <a:ext cx="9258716" cy="3977640"/>
          </a:xfrm>
        </p:spPr>
        <p:txBody>
          <a:bodyPr/>
          <a:lstStyle/>
          <a:p>
            <a:pPr marL="0" indent="0">
              <a:buNone/>
            </a:pPr>
            <a:r>
              <a:rPr lang="en-US" dirty="0"/>
              <a:t>May be:</a:t>
            </a:r>
          </a:p>
          <a:p>
            <a:r>
              <a:rPr lang="en-US" dirty="0"/>
              <a:t>Abstract statements of services/ or constraints.</a:t>
            </a:r>
          </a:p>
          <a:p>
            <a:r>
              <a:rPr lang="en-US" dirty="0"/>
              <a:t>Detailed mathematical functions.</a:t>
            </a:r>
          </a:p>
          <a:p>
            <a:r>
              <a:rPr lang="en-US" dirty="0"/>
              <a:t> The contract itself.</a:t>
            </a:r>
          </a:p>
          <a:p>
            <a:r>
              <a:rPr lang="en-US" dirty="0"/>
              <a:t>Part of technical document </a:t>
            </a:r>
          </a:p>
        </p:txBody>
      </p:sp>
    </p:spTree>
    <p:extLst>
      <p:ext uri="{BB962C8B-B14F-4D97-AF65-F5344CB8AC3E}">
        <p14:creationId xmlns:p14="http://schemas.microsoft.com/office/powerpoint/2010/main" val="339635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117E-2079-BF3B-D369-905E384ECDD4}"/>
              </a:ext>
            </a:extLst>
          </p:cNvPr>
          <p:cNvSpPr>
            <a:spLocks noGrp="1"/>
          </p:cNvSpPr>
          <p:nvPr>
            <p:ph type="title"/>
          </p:nvPr>
        </p:nvSpPr>
        <p:spPr/>
        <p:txBody>
          <a:bodyPr/>
          <a:lstStyle/>
          <a:p>
            <a:r>
              <a:rPr lang="en-US" dirty="0"/>
              <a:t>Sources of SR</a:t>
            </a:r>
          </a:p>
        </p:txBody>
      </p:sp>
      <p:sp>
        <p:nvSpPr>
          <p:cNvPr id="3" name="Content Placeholder 2">
            <a:extLst>
              <a:ext uri="{FF2B5EF4-FFF2-40B4-BE49-F238E27FC236}">
                <a16:creationId xmlns:a16="http://schemas.microsoft.com/office/drawing/2014/main" id="{886612A4-D437-CF93-4B41-A57C784BD475}"/>
              </a:ext>
            </a:extLst>
          </p:cNvPr>
          <p:cNvSpPr>
            <a:spLocks noGrp="1"/>
          </p:cNvSpPr>
          <p:nvPr>
            <p:ph idx="1"/>
          </p:nvPr>
        </p:nvSpPr>
        <p:spPr/>
        <p:txBody>
          <a:bodyPr/>
          <a:lstStyle/>
          <a:p>
            <a:r>
              <a:rPr lang="en-US" dirty="0"/>
              <a:t>Stakeholders</a:t>
            </a:r>
          </a:p>
          <a:p>
            <a:pPr lvl="1"/>
            <a:r>
              <a:rPr lang="en-US" dirty="0"/>
              <a:t>People affected someway by the system</a:t>
            </a:r>
          </a:p>
          <a:p>
            <a:r>
              <a:rPr lang="en-US" dirty="0"/>
              <a:t>Documents</a:t>
            </a:r>
          </a:p>
          <a:p>
            <a:r>
              <a:rPr lang="en-US" dirty="0"/>
              <a:t>Existing System</a:t>
            </a:r>
          </a:p>
          <a:p>
            <a:r>
              <a:rPr lang="en-US" dirty="0"/>
              <a:t>Domain/Business area</a:t>
            </a:r>
          </a:p>
        </p:txBody>
      </p:sp>
    </p:spTree>
    <p:extLst>
      <p:ext uri="{BB962C8B-B14F-4D97-AF65-F5344CB8AC3E}">
        <p14:creationId xmlns:p14="http://schemas.microsoft.com/office/powerpoint/2010/main" val="145269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3499-E165-5391-B017-5784CC23D161}"/>
              </a:ext>
            </a:extLst>
          </p:cNvPr>
          <p:cNvSpPr>
            <a:spLocks noGrp="1"/>
          </p:cNvSpPr>
          <p:nvPr>
            <p:ph type="title"/>
          </p:nvPr>
        </p:nvSpPr>
        <p:spPr/>
        <p:txBody>
          <a:bodyPr/>
          <a:lstStyle/>
          <a:p>
            <a:r>
              <a:rPr lang="en-US" dirty="0"/>
              <a:t>Level of software requirements</a:t>
            </a:r>
          </a:p>
        </p:txBody>
      </p:sp>
      <p:pic>
        <p:nvPicPr>
          <p:cNvPr id="5" name="Content Placeholder 4">
            <a:extLst>
              <a:ext uri="{FF2B5EF4-FFF2-40B4-BE49-F238E27FC236}">
                <a16:creationId xmlns:a16="http://schemas.microsoft.com/office/drawing/2014/main" id="{E3A5B022-4BA3-B9AC-5562-EBFB594F4454}"/>
              </a:ext>
            </a:extLst>
          </p:cNvPr>
          <p:cNvPicPr>
            <a:picLocks noGrp="1" noChangeAspect="1"/>
          </p:cNvPicPr>
          <p:nvPr>
            <p:ph idx="1"/>
          </p:nvPr>
        </p:nvPicPr>
        <p:blipFill>
          <a:blip r:embed="rId2"/>
          <a:stretch>
            <a:fillRect/>
          </a:stretch>
        </p:blipFill>
        <p:spPr>
          <a:xfrm>
            <a:off x="1158222" y="3074828"/>
            <a:ext cx="9881652" cy="2020310"/>
          </a:xfrm>
        </p:spPr>
      </p:pic>
    </p:spTree>
    <p:extLst>
      <p:ext uri="{BB962C8B-B14F-4D97-AF65-F5344CB8AC3E}">
        <p14:creationId xmlns:p14="http://schemas.microsoft.com/office/powerpoint/2010/main" val="88450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4283-8E79-D86F-88A4-DC0534B38D53}"/>
              </a:ext>
            </a:extLst>
          </p:cNvPr>
          <p:cNvSpPr>
            <a:spLocks noGrp="1"/>
          </p:cNvSpPr>
          <p:nvPr>
            <p:ph type="title"/>
          </p:nvPr>
        </p:nvSpPr>
        <p:spPr>
          <a:xfrm>
            <a:off x="1818595" y="656911"/>
            <a:ext cx="8564483" cy="1609344"/>
          </a:xfrm>
        </p:spPr>
        <p:txBody>
          <a:bodyPr/>
          <a:lstStyle/>
          <a:p>
            <a:r>
              <a:rPr lang="en-US" dirty="0"/>
              <a:t>Importance of Software requirements</a:t>
            </a:r>
          </a:p>
        </p:txBody>
      </p:sp>
      <p:pic>
        <p:nvPicPr>
          <p:cNvPr id="5" name="Content Placeholder 4">
            <a:extLst>
              <a:ext uri="{FF2B5EF4-FFF2-40B4-BE49-F238E27FC236}">
                <a16:creationId xmlns:a16="http://schemas.microsoft.com/office/drawing/2014/main" id="{7A308FC4-CC4E-0B61-96E7-E2AFB9D98BDA}"/>
              </a:ext>
            </a:extLst>
          </p:cNvPr>
          <p:cNvPicPr>
            <a:picLocks noGrp="1" noChangeAspect="1"/>
          </p:cNvPicPr>
          <p:nvPr>
            <p:ph idx="1"/>
          </p:nvPr>
        </p:nvPicPr>
        <p:blipFill>
          <a:blip r:embed="rId2"/>
          <a:stretch>
            <a:fillRect/>
          </a:stretch>
        </p:blipFill>
        <p:spPr>
          <a:xfrm>
            <a:off x="1142735" y="2872281"/>
            <a:ext cx="10108265" cy="2041092"/>
          </a:xfrm>
        </p:spPr>
      </p:pic>
    </p:spTree>
    <p:extLst>
      <p:ext uri="{BB962C8B-B14F-4D97-AF65-F5344CB8AC3E}">
        <p14:creationId xmlns:p14="http://schemas.microsoft.com/office/powerpoint/2010/main" val="541029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4BE05-C175-FE5A-BC44-4D9BAFB9EB3C}"/>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D41958D4-FD8C-70B6-4D1E-BFC931E951F0}"/>
              </a:ext>
            </a:extLst>
          </p:cNvPr>
          <p:cNvSpPr>
            <a:spLocks noGrp="1"/>
          </p:cNvSpPr>
          <p:nvPr>
            <p:ph idx="1"/>
          </p:nvPr>
        </p:nvSpPr>
        <p:spPr/>
        <p:txBody>
          <a:bodyPr/>
          <a:lstStyle/>
          <a:p>
            <a:r>
              <a:rPr lang="en-US" dirty="0"/>
              <a:t>The system shall maintain records of all payments made to employees on accounts of salaries, bonuses, travel/ daily allowances, etc.</a:t>
            </a:r>
          </a:p>
          <a:p>
            <a:r>
              <a:rPr lang="en-US" dirty="0"/>
              <a:t>The system shall support at least 20 transactions per day.</a:t>
            </a:r>
          </a:p>
          <a:p>
            <a:endParaRPr lang="en-US" dirty="0"/>
          </a:p>
        </p:txBody>
      </p:sp>
    </p:spTree>
    <p:extLst>
      <p:ext uri="{BB962C8B-B14F-4D97-AF65-F5344CB8AC3E}">
        <p14:creationId xmlns:p14="http://schemas.microsoft.com/office/powerpoint/2010/main" val="328624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DE7C7-B215-920F-B4AF-FF6F49571FDC}"/>
              </a:ext>
            </a:extLst>
          </p:cNvPr>
          <p:cNvSpPr>
            <a:spLocks noGrp="1"/>
          </p:cNvSpPr>
          <p:nvPr>
            <p:ph type="title"/>
          </p:nvPr>
        </p:nvSpPr>
        <p:spPr/>
        <p:txBody>
          <a:bodyPr>
            <a:normAutofit fontScale="90000"/>
          </a:bodyPr>
          <a:lstStyle/>
          <a:p>
            <a:r>
              <a:rPr lang="en-US" b="0" i="0" dirty="0">
                <a:solidFill>
                  <a:srgbClr val="000000"/>
                </a:solidFill>
                <a:effectLst/>
                <a:latin typeface="Heebo" panose="020B0604020202020204" pitchFamily="2" charset="-79"/>
                <a:cs typeface="Heebo" panose="020B0604020202020204" pitchFamily="2" charset="-79"/>
              </a:rPr>
              <a:t/>
            </a:r>
            <a:br>
              <a:rPr lang="en-US" b="0" i="0" dirty="0">
                <a:solidFill>
                  <a:srgbClr val="000000"/>
                </a:solidFill>
                <a:effectLst/>
                <a:latin typeface="Heebo" panose="020B0604020202020204" pitchFamily="2" charset="-79"/>
                <a:cs typeface="Heebo" panose="020B0604020202020204" pitchFamily="2" charset="-79"/>
              </a:rPr>
            </a:br>
            <a:r>
              <a:rPr lang="en-US" b="0" i="0" dirty="0">
                <a:solidFill>
                  <a:srgbClr val="000000"/>
                </a:solidFill>
                <a:effectLst/>
                <a:latin typeface="Heebo" panose="020B0604020202020204" pitchFamily="2" charset="-79"/>
                <a:cs typeface="Heebo" panose="020B0604020202020204" pitchFamily="2" charset="-79"/>
              </a:rPr>
              <a:t>Requirement Engineering Process</a:t>
            </a:r>
            <a:br>
              <a:rPr lang="en-US" b="0" i="0" dirty="0">
                <a:solidFill>
                  <a:srgbClr val="000000"/>
                </a:solidFill>
                <a:effectLst/>
                <a:latin typeface="Heebo" panose="020B0604020202020204" pitchFamily="2" charset="-79"/>
                <a:cs typeface="Heebo" panose="020B0604020202020204" pitchFamily="2" charset="-79"/>
              </a:rPr>
            </a:br>
            <a:endParaRPr lang="en-US" dirty="0"/>
          </a:p>
        </p:txBody>
      </p:sp>
      <p:sp>
        <p:nvSpPr>
          <p:cNvPr id="7" name="Content Placeholder 2">
            <a:extLst>
              <a:ext uri="{FF2B5EF4-FFF2-40B4-BE49-F238E27FC236}">
                <a16:creationId xmlns:a16="http://schemas.microsoft.com/office/drawing/2014/main" id="{D2BB5232-EFAE-03D0-2C65-C607AAEDC3BF}"/>
              </a:ext>
            </a:extLst>
          </p:cNvPr>
          <p:cNvSpPr>
            <a:spLocks noGrp="1"/>
          </p:cNvSpPr>
          <p:nvPr>
            <p:ph idx="1"/>
          </p:nvPr>
        </p:nvSpPr>
        <p:spPr>
          <a:xfrm>
            <a:off x="1069975" y="2120900"/>
            <a:ext cx="10058400" cy="4051300"/>
          </a:xfrm>
        </p:spPr>
        <p:txBody>
          <a:bodyPr/>
          <a:lstStyle/>
          <a:p>
            <a:pPr marL="0" indent="0" algn="just">
              <a:buNone/>
            </a:pPr>
            <a:r>
              <a:rPr lang="en-US" b="0" i="0" dirty="0">
                <a:solidFill>
                  <a:srgbClr val="000000"/>
                </a:solidFill>
                <a:effectLst/>
                <a:latin typeface="Nunito" pitchFamily="2" charset="0"/>
              </a:rPr>
              <a:t>It is a four-step process, which includes –</a:t>
            </a:r>
          </a:p>
          <a:p>
            <a:pPr algn="l">
              <a:buFont typeface="Arial" panose="020B0604020202020204" pitchFamily="34" charset="0"/>
              <a:buChar char="•"/>
            </a:pPr>
            <a:r>
              <a:rPr lang="en-US" b="0" i="0" dirty="0">
                <a:solidFill>
                  <a:srgbClr val="000000"/>
                </a:solidFill>
                <a:effectLst/>
                <a:latin typeface="Nunito" pitchFamily="2" charset="0"/>
              </a:rPr>
              <a:t>Feasibility Study</a:t>
            </a:r>
          </a:p>
          <a:p>
            <a:pPr algn="l">
              <a:buFont typeface="Arial" panose="020B0604020202020204" pitchFamily="34" charset="0"/>
              <a:buChar char="•"/>
            </a:pPr>
            <a:r>
              <a:rPr lang="en-US" b="0" i="0" dirty="0">
                <a:solidFill>
                  <a:srgbClr val="000000"/>
                </a:solidFill>
                <a:effectLst/>
                <a:latin typeface="Nunito" pitchFamily="2" charset="0"/>
              </a:rPr>
              <a:t>Requirement Gathering</a:t>
            </a:r>
          </a:p>
          <a:p>
            <a:pPr algn="l">
              <a:buFont typeface="Arial" panose="020B0604020202020204" pitchFamily="34" charset="0"/>
              <a:buChar char="•"/>
            </a:pPr>
            <a:r>
              <a:rPr lang="en-US" b="0" i="0" dirty="0">
                <a:solidFill>
                  <a:srgbClr val="000000"/>
                </a:solidFill>
                <a:effectLst/>
                <a:latin typeface="Nunito" pitchFamily="2" charset="0"/>
              </a:rPr>
              <a:t>Software Requirement Specification</a:t>
            </a:r>
          </a:p>
          <a:p>
            <a:pPr algn="l">
              <a:buFont typeface="Arial" panose="020B0604020202020204" pitchFamily="34" charset="0"/>
              <a:buChar char="•"/>
            </a:pPr>
            <a:r>
              <a:rPr lang="en-US" b="0" i="0" dirty="0">
                <a:solidFill>
                  <a:srgbClr val="000000"/>
                </a:solidFill>
                <a:effectLst/>
                <a:latin typeface="Nunito" pitchFamily="2" charset="0"/>
              </a:rPr>
              <a:t>Software Requirement Validation</a:t>
            </a:r>
          </a:p>
          <a:p>
            <a:endParaRPr lang="en-US" dirty="0"/>
          </a:p>
        </p:txBody>
      </p:sp>
    </p:spTree>
    <p:extLst>
      <p:ext uri="{BB962C8B-B14F-4D97-AF65-F5344CB8AC3E}">
        <p14:creationId xmlns:p14="http://schemas.microsoft.com/office/powerpoint/2010/main" val="40597108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475</TotalTime>
  <Words>1557</Words>
  <Application>Microsoft Office PowerPoint</Application>
  <PresentationFormat>Widescreen</PresentationFormat>
  <Paragraphs>124</Paragraphs>
  <Slides>29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Arial</vt:lpstr>
      <vt:lpstr>Calibri</vt:lpstr>
      <vt:lpstr>Century Gothic</vt:lpstr>
      <vt:lpstr>Georgia</vt:lpstr>
      <vt:lpstr>Heebo</vt:lpstr>
      <vt:lpstr>Nunito</vt:lpstr>
      <vt:lpstr>Open Sans</vt:lpstr>
      <vt:lpstr>Rockwell</vt:lpstr>
      <vt:lpstr>Rockwell Condensed</vt:lpstr>
      <vt:lpstr>Times New Roman</vt:lpstr>
      <vt:lpstr>Wingdings</vt:lpstr>
      <vt:lpstr>Wood Type</vt:lpstr>
      <vt:lpstr>PowerPoint Presentation</vt:lpstr>
      <vt:lpstr>Outline</vt:lpstr>
      <vt:lpstr>Overview</vt:lpstr>
      <vt:lpstr>Software Requirements</vt:lpstr>
      <vt:lpstr>Sources of SR</vt:lpstr>
      <vt:lpstr>Level of software requirements</vt:lpstr>
      <vt:lpstr>Importance of Software requirements</vt:lpstr>
      <vt:lpstr>Examples</vt:lpstr>
      <vt:lpstr> Requirement Engineering Process </vt:lpstr>
      <vt:lpstr> Feasibility study </vt:lpstr>
      <vt:lpstr> Requirement Gathering </vt:lpstr>
      <vt:lpstr> Software Requirement Specification </vt:lpstr>
      <vt:lpstr>PowerPoint Presentation</vt:lpstr>
      <vt:lpstr> Software Requirement Validation </vt:lpstr>
      <vt:lpstr> Requirement Elicitation Process </vt:lpstr>
      <vt:lpstr>PowerPoint Presentation</vt:lpstr>
      <vt:lpstr> Requirement Elicitation Techniques </vt:lpstr>
      <vt:lpstr> 1-Interviews </vt:lpstr>
      <vt:lpstr>2-Surveys</vt:lpstr>
      <vt:lpstr> 3-Questionnaires </vt:lpstr>
      <vt:lpstr> 4-Task analysis </vt:lpstr>
      <vt:lpstr>  5-Domain Analysis  </vt:lpstr>
      <vt:lpstr> 6-Brainstorming </vt:lpstr>
      <vt:lpstr> 7-Prototyping </vt:lpstr>
      <vt:lpstr> 8-Observation </vt:lpstr>
      <vt:lpstr> What is Business Requirements? </vt:lpstr>
      <vt:lpstr> Contents of Business Requirements: </vt:lpstr>
      <vt:lpstr>Usage of Tools in RE Process</vt:lpstr>
      <vt:lpstr>Tools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management</dc:title>
  <dc:creator>Neeli Khan</dc:creator>
  <cp:lastModifiedBy>Laiba binta tahir</cp:lastModifiedBy>
  <cp:revision>93</cp:revision>
  <dcterms:created xsi:type="dcterms:W3CDTF">2022-03-04T14:44:43Z</dcterms:created>
  <dcterms:modified xsi:type="dcterms:W3CDTF">2024-01-14T08:20:35Z</dcterms:modified>
</cp:coreProperties>
</file>