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18"/>
  </p:notesMasterIdLst>
  <p:sldIdLst>
    <p:sldId id="270" r:id="rId2"/>
    <p:sldId id="257" r:id="rId3"/>
    <p:sldId id="326" r:id="rId4"/>
    <p:sldId id="323" r:id="rId5"/>
    <p:sldId id="325" r:id="rId6"/>
    <p:sldId id="320" r:id="rId7"/>
    <p:sldId id="321" r:id="rId8"/>
    <p:sldId id="322" r:id="rId9"/>
    <p:sldId id="310" r:id="rId10"/>
    <p:sldId id="314" r:id="rId11"/>
    <p:sldId id="328" r:id="rId12"/>
    <p:sldId id="315" r:id="rId13"/>
    <p:sldId id="316" r:id="rId14"/>
    <p:sldId id="313" r:id="rId15"/>
    <p:sldId id="311" r:id="rId16"/>
    <p:sldId id="32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9" autoAdjust="0"/>
    <p:restoredTop sz="93634" autoAdjust="0"/>
  </p:normalViewPr>
  <p:slideViewPr>
    <p:cSldViewPr snapToGrid="0">
      <p:cViewPr varScale="1">
        <p:scale>
          <a:sx n="96" d="100"/>
          <a:sy n="96" d="100"/>
        </p:scale>
        <p:origin x="5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4C28D-CB48-4D3E-BAB4-DBF2D1751DC9}" type="datetimeFigureOut">
              <a:rPr lang="en-PK" smtClean="0"/>
              <a:t>01/14/2024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A70F3-DBD4-4AD6-B183-71DA77992966}" type="slidenum">
              <a:rPr lang="en-PK" smtClean="0"/>
              <a:t>‹#›</a:t>
            </a:fld>
            <a:endParaRPr lang="en-PK"/>
          </a:p>
        </p:txBody>
      </p:sp>
    </p:spTree>
    <p:extLst>
      <p:ext uri="{BB962C8B-B14F-4D97-AF65-F5344CB8AC3E}">
        <p14:creationId xmlns:p14="http://schemas.microsoft.com/office/powerpoint/2010/main" val="27461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946214-9B05-41F3-AF90-C1754DD84711}"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563274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5920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237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17250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COMSATS University Islamabad, Abbottabad Campus</a:t>
            </a:r>
          </a:p>
        </p:txBody>
      </p:sp>
      <p:sp>
        <p:nvSpPr>
          <p:cNvPr id="5" name="Rectangle 6"/>
          <p:cNvSpPr>
            <a:spLocks noGrp="1" noChangeArrowheads="1"/>
          </p:cNvSpPr>
          <p:nvPr>
            <p:ph type="sldNum" sz="quarter" idx="12"/>
          </p:nvPr>
        </p:nvSpPr>
        <p:spPr>
          <a:ln/>
        </p:spPr>
        <p:txBody>
          <a:bodyPr/>
          <a:lstStyle>
            <a:lvl1pPr>
              <a:defRPr/>
            </a:lvl1pPr>
          </a:lstStyle>
          <a:p>
            <a:pPr>
              <a:defRPr/>
            </a:pPr>
            <a:fld id="{0030A359-2702-42F6-B8CF-17266FAFE905}" type="slidenum">
              <a:rPr lang="en-US"/>
              <a:pPr>
                <a:defRPr/>
              </a:pPr>
              <a:t>‹#›</a:t>
            </a:fld>
            <a:endParaRPr lang="en-US"/>
          </a:p>
        </p:txBody>
      </p:sp>
    </p:spTree>
    <p:extLst>
      <p:ext uri="{BB962C8B-B14F-4D97-AF65-F5344CB8AC3E}">
        <p14:creationId xmlns:p14="http://schemas.microsoft.com/office/powerpoint/2010/main" val="1100335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371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889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6869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8631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99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517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199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260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03766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4686300" y="2459832"/>
            <a:ext cx="60579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defTabSz="914400" eaLnBrk="0" fontAlgn="base" hangingPunct="0">
              <a:spcBef>
                <a:spcPct val="0"/>
              </a:spcBef>
              <a:spcAft>
                <a:spcPct val="0"/>
              </a:spcAft>
            </a:pPr>
            <a:r>
              <a:rPr kumimoji="1" lang="en-US" sz="4400" dirty="0">
                <a:solidFill>
                  <a:prstClr val="black">
                    <a:lumMod val="95000"/>
                    <a:lumOff val="5000"/>
                  </a:prstClr>
                </a:solidFill>
                <a:latin typeface="Georgia" pitchFamily="18" charset="0"/>
                <a:cs typeface="Arial" pitchFamily="34" charset="0"/>
              </a:rPr>
              <a:t>SRE</a:t>
            </a:r>
          </a:p>
        </p:txBody>
      </p:sp>
      <p:sp>
        <p:nvSpPr>
          <p:cNvPr id="12" name="TextBox 11"/>
          <p:cNvSpPr txBox="1"/>
          <p:nvPr/>
        </p:nvSpPr>
        <p:spPr>
          <a:xfrm>
            <a:off x="6629401" y="3161281"/>
            <a:ext cx="4109357" cy="830997"/>
          </a:xfrm>
          <a:prstGeom prst="rect">
            <a:avLst/>
          </a:prstGeom>
          <a:noFill/>
        </p:spPr>
        <p:txBody>
          <a:bodyPr wrap="square">
            <a:spAutoFit/>
          </a:bodyPr>
          <a:lstStyle/>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2</a:t>
            </a:r>
          </a:p>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Fundamentals of RE </a:t>
            </a:r>
          </a:p>
        </p:txBody>
      </p:sp>
      <p:sp>
        <p:nvSpPr>
          <p:cNvPr id="2054" name="TextBox 40"/>
          <p:cNvSpPr txBox="1">
            <a:spLocks noChangeArrowheads="1"/>
          </p:cNvSpPr>
          <p:nvPr/>
        </p:nvSpPr>
        <p:spPr bwMode="auto">
          <a:xfrm>
            <a:off x="1066800" y="1277144"/>
            <a:ext cx="723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defTabSz="914400" eaLnBrk="1" fontAlgn="base" hangingPunct="1">
              <a:spcBef>
                <a:spcPct val="0"/>
              </a:spcBef>
              <a:spcAft>
                <a:spcPct val="0"/>
              </a:spcAft>
            </a:pPr>
            <a:r>
              <a:rPr lang="en-US" dirty="0">
                <a:solidFill>
                  <a:prstClr val="black">
                    <a:lumMod val="95000"/>
                    <a:lumOff val="5000"/>
                  </a:prstClr>
                </a:solidFill>
                <a:latin typeface="Georgia" pitchFamily="18" charset="0"/>
              </a:rPr>
              <a:t>Department of Computer Science</a:t>
            </a:r>
          </a:p>
        </p:txBody>
      </p:sp>
      <p:cxnSp>
        <p:nvCxnSpPr>
          <p:cNvPr id="43" name="Straight Connector 42"/>
          <p:cNvCxnSpPr/>
          <p:nvPr/>
        </p:nvCxnSpPr>
        <p:spPr>
          <a:xfrm>
            <a:off x="1181100" y="1199939"/>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2362200" y="76200"/>
            <a:ext cx="7162800" cy="92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defTabSz="914400" eaLnBrk="0" fontAlgn="base" hangingPunct="0">
              <a:spcBef>
                <a:spcPct val="0"/>
              </a:spcBef>
              <a:spcAft>
                <a:spcPct val="0"/>
              </a:spcAft>
            </a:pPr>
            <a:r>
              <a:rPr kumimoji="1" lang="en-US" sz="4800" dirty="0">
                <a:solidFill>
                  <a:prstClr val="black">
                    <a:lumMod val="95000"/>
                    <a:lumOff val="5000"/>
                  </a:prstClr>
                </a:solidFill>
                <a:latin typeface="Georgia" pitchFamily="18" charset="0"/>
                <a:cs typeface="Arial" pitchFamily="34" charset="0"/>
              </a:rPr>
              <a:t>CUI Abbottabad</a:t>
            </a:r>
          </a:p>
        </p:txBody>
      </p:sp>
      <p:sp>
        <p:nvSpPr>
          <p:cNvPr id="2" name="Footer Placeholder 1"/>
          <p:cNvSpPr>
            <a:spLocks noGrp="1"/>
          </p:cNvSpPr>
          <p:nvPr>
            <p:ph type="ftr" sz="quarter" idx="11"/>
          </p:nvPr>
        </p:nvSpPr>
        <p:spPr>
          <a:xfrm>
            <a:off x="1522476" y="6221984"/>
            <a:ext cx="6327648" cy="365125"/>
          </a:xfrm>
        </p:spPr>
        <p:txBody>
          <a:bodyPr/>
          <a:lstStyle/>
          <a:p>
            <a:pPr defTabSz="914400" fontAlgn="base">
              <a:spcBef>
                <a:spcPct val="0"/>
              </a:spcBef>
              <a:spcAft>
                <a:spcPct val="0"/>
              </a:spcAft>
              <a:defRPr/>
            </a:pPr>
            <a:r>
              <a:rPr lang="en-US" sz="1400" b="1" dirty="0">
                <a:solidFill>
                  <a:prstClr val="black">
                    <a:lumMod val="95000"/>
                    <a:lumOff val="5000"/>
                  </a:prstClr>
                </a:solidFill>
                <a:latin typeface="Century Gothic" panose="020B0502020202020204"/>
              </a:rPr>
              <a:t>COMSATS University Islamabad, Abbottabad Campus</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143000" y="76200"/>
            <a:ext cx="1230086" cy="1079500"/>
          </a:xfrm>
          <a:prstGeom prst="rect">
            <a:avLst/>
          </a:prstGeom>
          <a:effectLst>
            <a:outerShdw blurRad="50800" dist="50800" dir="5400000" sx="1000" sy="1000" algn="ctr" rotWithShape="0">
              <a:srgbClr val="000000"/>
            </a:outerShdw>
            <a:softEdge rad="1778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12F4F-FC6D-1B30-EE43-B1AADB284F91}"/>
              </a:ext>
            </a:extLst>
          </p:cNvPr>
          <p:cNvSpPr txBox="1"/>
          <p:nvPr/>
        </p:nvSpPr>
        <p:spPr>
          <a:xfrm>
            <a:off x="1263048" y="1419233"/>
            <a:ext cx="9488372" cy="3754874"/>
          </a:xfrm>
          <a:prstGeom prst="rect">
            <a:avLst/>
          </a:prstGeom>
          <a:noFill/>
          <a:ln>
            <a:solidFill>
              <a:schemeClr val="accent1"/>
            </a:solidFill>
          </a:ln>
        </p:spPr>
        <p:txBody>
          <a:bodyPr wrap="square">
            <a:spAutoFit/>
          </a:bodyPr>
          <a:lstStyle/>
          <a:p>
            <a:pPr algn="just"/>
            <a:r>
              <a:rPr lang="en-US" sz="2000" b="1" i="1" dirty="0">
                <a:solidFill>
                  <a:srgbClr val="242021"/>
                </a:solidFill>
                <a:effectLst/>
                <a:latin typeface="Bahnschrift Light SemiCondensed" panose="020B0502040204020203" pitchFamily="34" charset="0"/>
              </a:rPr>
              <a:t>Business requirements </a:t>
            </a:r>
            <a:endParaRPr lang="en-US" sz="2000" b="1" i="1" dirty="0" smtClean="0">
              <a:solidFill>
                <a:srgbClr val="242021"/>
              </a:solidFill>
              <a:effectLst/>
              <a:latin typeface="Bahnschrift Light SemiCondensed" panose="020B0502040204020203" pitchFamily="34" charset="0"/>
            </a:endParaRPr>
          </a:p>
          <a:p>
            <a:pPr algn="just"/>
            <a:r>
              <a:rPr lang="en-US" sz="2000" b="0" i="0" dirty="0" smtClean="0">
                <a:solidFill>
                  <a:srgbClr val="242021"/>
                </a:solidFill>
                <a:effectLst/>
                <a:latin typeface="Bahnschrift Light SemiCondensed" panose="020B0502040204020203" pitchFamily="34" charset="0"/>
              </a:rPr>
              <a:t>describe </a:t>
            </a:r>
            <a:r>
              <a:rPr lang="en-US" sz="2000" b="0" i="1" dirty="0">
                <a:solidFill>
                  <a:srgbClr val="242021"/>
                </a:solidFill>
                <a:effectLst/>
                <a:latin typeface="Bahnschrift Light SemiCondensed" panose="020B0502040204020203" pitchFamily="34" charset="0"/>
              </a:rPr>
              <a:t>why </a:t>
            </a:r>
            <a:r>
              <a:rPr lang="en-US" sz="2000" b="0" i="0" dirty="0">
                <a:solidFill>
                  <a:srgbClr val="242021"/>
                </a:solidFill>
                <a:effectLst/>
                <a:latin typeface="Bahnschrift Light SemiCondensed" panose="020B0502040204020203" pitchFamily="34" charset="0"/>
              </a:rPr>
              <a:t>the organization is implementing the system—the business benefits the organization hopes to achieve. The focus is on the business objectives of the organization or the customer who requests the system. Suppose an airline wants to reduce airport counter staff costs by 25 percent. This goal might lead to the idea of building a kiosk that passengers can use to check in for their flights at the airport. </a:t>
            </a:r>
            <a:r>
              <a:rPr lang="en-US" sz="2000" b="0" i="0" dirty="0">
                <a:solidFill>
                  <a:srgbClr val="FF0000"/>
                </a:solidFill>
                <a:effectLst/>
                <a:latin typeface="Bahnschrift Light SemiCondensed" panose="020B0502040204020203" pitchFamily="34" charset="0"/>
              </a:rPr>
              <a:t>Business requirements typically come from the funding sponsor for a project, the acquiring customer, the manager of the actual users, the marketing department, or a product visionary. We like to record the business requirements in a </a:t>
            </a:r>
            <a:r>
              <a:rPr lang="en-US" sz="2000" b="0" i="1" dirty="0">
                <a:solidFill>
                  <a:srgbClr val="FF0000"/>
                </a:solidFill>
                <a:effectLst/>
                <a:latin typeface="Bahnschrift Light SemiCondensed" panose="020B0502040204020203" pitchFamily="34" charset="0"/>
              </a:rPr>
              <a:t>vision and scope document.</a:t>
            </a:r>
            <a:r>
              <a:rPr lang="en-US" sz="2000" b="0" i="1" dirty="0">
                <a:solidFill>
                  <a:srgbClr val="242021"/>
                </a:solidFill>
                <a:effectLst/>
                <a:latin typeface="Bahnschrift Light SemiCondensed" panose="020B0502040204020203" pitchFamily="34" charset="0"/>
              </a:rPr>
              <a:t> </a:t>
            </a:r>
            <a:r>
              <a:rPr lang="en-US" sz="2000" b="0" i="0" dirty="0">
                <a:solidFill>
                  <a:srgbClr val="242021"/>
                </a:solidFill>
                <a:effectLst/>
                <a:latin typeface="Bahnschrift Light SemiCondensed" panose="020B0502040204020203" pitchFamily="34" charset="0"/>
              </a:rPr>
              <a:t>Other strategic guiding documents sometimes used for this purpose include a project charter, business case, and market (or marketing) requirements document. </a:t>
            </a:r>
            <a:r>
              <a:rPr lang="en-US" sz="2000" dirty="0">
                <a:latin typeface="Bahnschrift Light SemiCondensed" panose="020B0502040204020203" pitchFamily="34" charset="0"/>
              </a:rPr>
              <a:t/>
            </a:r>
            <a:br>
              <a:rPr lang="en-US" sz="2000" dirty="0">
                <a:latin typeface="Bahnschrift Light SemiCondensed" panose="020B0502040204020203" pitchFamily="34" charset="0"/>
              </a:rPr>
            </a:br>
            <a:endParaRPr lang="en-US" sz="2000" dirty="0">
              <a:latin typeface="Bahnschrift Light SemiCondensed" panose="020B0502040204020203" pitchFamily="34" charset="0"/>
            </a:endParaRPr>
          </a:p>
        </p:txBody>
      </p:sp>
    </p:spTree>
    <p:extLst>
      <p:ext uri="{BB962C8B-B14F-4D97-AF65-F5344CB8AC3E}">
        <p14:creationId xmlns:p14="http://schemas.microsoft.com/office/powerpoint/2010/main" val="182196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05508-28D2-F5EF-E684-EB30572D8DD6}"/>
              </a:ext>
            </a:extLst>
          </p:cNvPr>
          <p:cNvSpPr txBox="1"/>
          <p:nvPr/>
        </p:nvSpPr>
        <p:spPr>
          <a:xfrm>
            <a:off x="1916499" y="1678409"/>
            <a:ext cx="7959022" cy="3231654"/>
          </a:xfrm>
          <a:prstGeom prst="rect">
            <a:avLst/>
          </a:prstGeom>
          <a:noFill/>
        </p:spPr>
        <p:txBody>
          <a:bodyPr wrap="square">
            <a:spAutoFit/>
          </a:bodyPr>
          <a:lstStyle/>
          <a:p>
            <a:r>
              <a:rPr lang="en-US" sz="2400" b="1" i="1" dirty="0">
                <a:solidFill>
                  <a:srgbClr val="242021"/>
                </a:solidFill>
                <a:effectLst/>
                <a:latin typeface="Segoe-Italic"/>
              </a:rPr>
              <a:t>Business rules </a:t>
            </a:r>
            <a:r>
              <a:rPr lang="en-US" sz="1800" b="0" i="0" dirty="0">
                <a:solidFill>
                  <a:srgbClr val="242021"/>
                </a:solidFill>
                <a:effectLst/>
                <a:latin typeface="Segoe"/>
              </a:rPr>
              <a:t>include corporate policies, government regulations, industry standards, and computational algorithms, business rules are not themselves software requirements because they have an existence beyond the boundaries of any specific software application. However, they often dictate that the system must contain functionality to comply with the pertinent rules. Sometimes, as with corporate security policies, business rules are the origin of specific quality attributes that are then implemented in functionality. Therefore, you can</a:t>
            </a:r>
            <a:br>
              <a:rPr lang="en-US" sz="1800" b="0" i="0" dirty="0">
                <a:solidFill>
                  <a:srgbClr val="242021"/>
                </a:solidFill>
                <a:effectLst/>
                <a:latin typeface="Segoe"/>
              </a:rPr>
            </a:br>
            <a:r>
              <a:rPr lang="en-US" sz="1800" b="0" i="0" dirty="0">
                <a:solidFill>
                  <a:srgbClr val="242021"/>
                </a:solidFill>
                <a:effectLst/>
                <a:latin typeface="Segoe"/>
              </a:rPr>
              <a:t>trace the genesis of certain functional requirements back to a particular business rule.</a:t>
            </a:r>
            <a:r>
              <a:rPr lang="en-US" dirty="0"/>
              <a:t> </a:t>
            </a:r>
            <a:br>
              <a:rPr lang="en-US" dirty="0"/>
            </a:br>
            <a:endParaRPr lang="en-US" dirty="0"/>
          </a:p>
        </p:txBody>
      </p:sp>
    </p:spTree>
    <p:extLst>
      <p:ext uri="{BB962C8B-B14F-4D97-AF65-F5344CB8AC3E}">
        <p14:creationId xmlns:p14="http://schemas.microsoft.com/office/powerpoint/2010/main" val="402014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3B3EC2-1AAE-8AC8-BFD5-D502DB272509}"/>
              </a:ext>
            </a:extLst>
          </p:cNvPr>
          <p:cNvSpPr txBox="1"/>
          <p:nvPr/>
        </p:nvSpPr>
        <p:spPr>
          <a:xfrm>
            <a:off x="1497976" y="1338661"/>
            <a:ext cx="9070563" cy="4062651"/>
          </a:xfrm>
          <a:prstGeom prst="rect">
            <a:avLst/>
          </a:prstGeom>
          <a:noFill/>
        </p:spPr>
        <p:txBody>
          <a:bodyPr wrap="square">
            <a:spAutoFit/>
          </a:bodyPr>
          <a:lstStyle/>
          <a:p>
            <a:pPr algn="just"/>
            <a:r>
              <a:rPr lang="en-US" sz="2400" b="1" i="1" dirty="0">
                <a:solidFill>
                  <a:srgbClr val="242021"/>
                </a:solidFill>
                <a:effectLst/>
                <a:latin typeface="Segoe-Italic"/>
              </a:rPr>
              <a:t>User requirements </a:t>
            </a:r>
            <a:r>
              <a:rPr lang="en-US" sz="1800" b="0" i="0" dirty="0">
                <a:solidFill>
                  <a:srgbClr val="242021"/>
                </a:solidFill>
                <a:effectLst/>
                <a:latin typeface="Segoe"/>
              </a:rPr>
              <a:t>describe goals or tasks the users must be able to perform with the product that will provide value to someone. The domain of user requirements also includes descriptions of product attributes or characteristics that are important to user satisfaction. Ways to represent user requirements include use cases (Kulak and Guiney 2004), user stories (Cohn 2004), and event-response tables. Ideally, actual user representatives will provide this information. User requirements describe </a:t>
            </a:r>
            <a:r>
              <a:rPr lang="en-US" sz="1800" b="0" i="1" dirty="0">
                <a:solidFill>
                  <a:srgbClr val="242021"/>
                </a:solidFill>
                <a:effectLst/>
                <a:latin typeface="Segoe-Italic"/>
              </a:rPr>
              <a:t>what </a:t>
            </a:r>
            <a:r>
              <a:rPr lang="en-US" sz="1800" b="0" i="0" dirty="0">
                <a:solidFill>
                  <a:srgbClr val="242021"/>
                </a:solidFill>
                <a:effectLst/>
                <a:latin typeface="Segoe"/>
              </a:rPr>
              <a:t>the user will be able to do with the system. </a:t>
            </a:r>
          </a:p>
          <a:p>
            <a:pPr algn="just"/>
            <a:endParaRPr lang="en-US" dirty="0">
              <a:solidFill>
                <a:srgbClr val="242021"/>
              </a:solidFill>
              <a:latin typeface="Segoe"/>
            </a:endParaRPr>
          </a:p>
          <a:p>
            <a:r>
              <a:rPr lang="en-US" sz="1800" b="0" i="0" dirty="0">
                <a:solidFill>
                  <a:srgbClr val="242021"/>
                </a:solidFill>
                <a:effectLst/>
                <a:latin typeface="Segoe"/>
              </a:rPr>
              <a:t>An example of a use case is “Check in for a flight” using an airline’s website or a kiosk at the airport. Written as a user story, the same user requirement might read: “As a passenger, I want to check in for a flight so I can board my airplane.” It’s important to remember that most projects have multiple user classes, as well as other stakeholders whose needs also must be elicited.</a:t>
            </a:r>
            <a:r>
              <a:rPr lang="en-US" dirty="0"/>
              <a:t> </a:t>
            </a:r>
            <a:br>
              <a:rPr lang="en-US" dirty="0"/>
            </a:br>
            <a:endParaRPr lang="en-US" dirty="0"/>
          </a:p>
        </p:txBody>
      </p:sp>
    </p:spTree>
    <p:extLst>
      <p:ext uri="{BB962C8B-B14F-4D97-AF65-F5344CB8AC3E}">
        <p14:creationId xmlns:p14="http://schemas.microsoft.com/office/powerpoint/2010/main" val="309419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C9DCF-8832-44B4-E170-434172BFC3C1}"/>
              </a:ext>
            </a:extLst>
          </p:cNvPr>
          <p:cNvSpPr txBox="1"/>
          <p:nvPr/>
        </p:nvSpPr>
        <p:spPr>
          <a:xfrm>
            <a:off x="1474092" y="612326"/>
            <a:ext cx="9017446" cy="5355312"/>
          </a:xfrm>
          <a:prstGeom prst="rect">
            <a:avLst/>
          </a:prstGeom>
          <a:noFill/>
        </p:spPr>
        <p:txBody>
          <a:bodyPr wrap="square">
            <a:spAutoFit/>
          </a:bodyPr>
          <a:lstStyle/>
          <a:p>
            <a:pPr algn="just"/>
            <a:r>
              <a:rPr lang="en-US" sz="2400" b="1" i="1" dirty="0">
                <a:solidFill>
                  <a:srgbClr val="242021"/>
                </a:solidFill>
                <a:effectLst/>
                <a:latin typeface="Segoe-Italic"/>
              </a:rPr>
              <a:t>Functional requirements </a:t>
            </a:r>
            <a:r>
              <a:rPr lang="en-US" sz="1800" b="0" i="0" dirty="0">
                <a:solidFill>
                  <a:srgbClr val="242021"/>
                </a:solidFill>
                <a:effectLst/>
                <a:latin typeface="Segoe"/>
              </a:rPr>
              <a:t>specify the behaviors the product will exhibit under specific </a:t>
            </a:r>
            <a:r>
              <a:rPr lang="en-US" sz="1800" b="0" i="0" dirty="0" smtClean="0">
                <a:solidFill>
                  <a:srgbClr val="242021"/>
                </a:solidFill>
                <a:effectLst/>
                <a:latin typeface="Segoe"/>
              </a:rPr>
              <a:t>conditions. They </a:t>
            </a:r>
            <a:r>
              <a:rPr lang="en-US" sz="1800" b="0" i="0" dirty="0">
                <a:solidFill>
                  <a:srgbClr val="242021"/>
                </a:solidFill>
                <a:effectLst/>
                <a:latin typeface="Segoe"/>
              </a:rPr>
              <a:t>describe </a:t>
            </a:r>
            <a:r>
              <a:rPr lang="en-US" sz="1800" b="0" i="1" dirty="0">
                <a:solidFill>
                  <a:srgbClr val="242021"/>
                </a:solidFill>
                <a:effectLst/>
                <a:latin typeface="Segoe-Italic"/>
              </a:rPr>
              <a:t>what </a:t>
            </a:r>
            <a:r>
              <a:rPr lang="en-US" sz="1800" b="0" i="0" dirty="0">
                <a:solidFill>
                  <a:srgbClr val="242021"/>
                </a:solidFill>
                <a:effectLst/>
                <a:latin typeface="Segoe"/>
              </a:rPr>
              <a:t>the developers must implement to enable users to accomplish their tasks (user requirements), thereby satisfying the business requirements. This alignment among the three levels of requirements is essential for project success. Functional requirements often are written in the form of the traditional “shall” statements: “The Passenger shall be able to print boarding passes for all flight segments for which he has checked in” or “If the Passenger’s profile does not indicate a seating preference, the reservation system shall assign a seat.</a:t>
            </a:r>
          </a:p>
          <a:p>
            <a:pPr algn="just"/>
            <a:endParaRPr lang="en-US" sz="2400" b="1" dirty="0">
              <a:solidFill>
                <a:srgbClr val="242021"/>
              </a:solidFill>
              <a:latin typeface="Segoe"/>
            </a:endParaRPr>
          </a:p>
          <a:p>
            <a:r>
              <a:rPr lang="en-US" sz="2400" b="1" dirty="0">
                <a:solidFill>
                  <a:srgbClr val="242021"/>
                </a:solidFill>
                <a:latin typeface="Segoe"/>
              </a:rPr>
              <a:t>N</a:t>
            </a:r>
            <a:r>
              <a:rPr lang="en-US" sz="2400" b="1" i="0" dirty="0">
                <a:solidFill>
                  <a:srgbClr val="242021"/>
                </a:solidFill>
                <a:effectLst/>
                <a:latin typeface="Segoe"/>
              </a:rPr>
              <a:t>onfunctional requirements </a:t>
            </a:r>
            <a:r>
              <a:rPr lang="en-US" sz="1800" b="0" i="0" dirty="0">
                <a:solidFill>
                  <a:srgbClr val="242021"/>
                </a:solidFill>
                <a:effectLst/>
                <a:latin typeface="Segoe"/>
              </a:rPr>
              <a:t>address the environment in which the system</a:t>
            </a:r>
            <a:br>
              <a:rPr lang="en-US" sz="1800" b="0" i="0" dirty="0">
                <a:solidFill>
                  <a:srgbClr val="242021"/>
                </a:solidFill>
                <a:effectLst/>
                <a:latin typeface="Segoe"/>
              </a:rPr>
            </a:br>
            <a:r>
              <a:rPr lang="en-US" sz="1800" b="0" i="0" dirty="0">
                <a:solidFill>
                  <a:srgbClr val="242021"/>
                </a:solidFill>
                <a:effectLst/>
                <a:latin typeface="Segoe"/>
              </a:rPr>
              <a:t>operates, such as platform, portability, compatibility, and constraints. Many products are </a:t>
            </a:r>
            <a:r>
              <a:rPr lang="en-US" sz="1800" b="0" i="0" dirty="0" smtClean="0">
                <a:solidFill>
                  <a:srgbClr val="242021"/>
                </a:solidFill>
                <a:effectLst/>
                <a:latin typeface="Segoe"/>
              </a:rPr>
              <a:t>also affected </a:t>
            </a:r>
            <a:r>
              <a:rPr lang="en-US" sz="1800" b="0" i="0" dirty="0">
                <a:solidFill>
                  <a:srgbClr val="242021"/>
                </a:solidFill>
                <a:effectLst/>
                <a:latin typeface="Segoe"/>
              </a:rPr>
              <a:t>by compliance, regulatory, and certification requirements. There could be </a:t>
            </a:r>
            <a:r>
              <a:rPr lang="en-US" sz="1800" b="0" i="0" dirty="0" smtClean="0">
                <a:solidFill>
                  <a:srgbClr val="242021"/>
                </a:solidFill>
                <a:effectLst/>
                <a:latin typeface="Segoe"/>
              </a:rPr>
              <a:t>localization requirements </a:t>
            </a:r>
            <a:r>
              <a:rPr lang="en-US" sz="1800" b="0" i="0" dirty="0">
                <a:solidFill>
                  <a:srgbClr val="242021"/>
                </a:solidFill>
                <a:effectLst/>
                <a:latin typeface="Segoe"/>
              </a:rPr>
              <a:t>for products that must take into account the cultures, languages, laws, </a:t>
            </a:r>
            <a:r>
              <a:rPr lang="en-US" sz="1800" b="0" i="0" dirty="0" smtClean="0">
                <a:solidFill>
                  <a:srgbClr val="242021"/>
                </a:solidFill>
                <a:effectLst/>
                <a:latin typeface="Segoe"/>
              </a:rPr>
              <a:t>currencies, terminology</a:t>
            </a:r>
            <a:r>
              <a:rPr lang="en-US" sz="1800" b="0" i="0" dirty="0">
                <a:solidFill>
                  <a:srgbClr val="242021"/>
                </a:solidFill>
                <a:effectLst/>
                <a:latin typeface="Segoe"/>
              </a:rPr>
              <a:t>, spelling, and other characteristics of users. </a:t>
            </a:r>
            <a:r>
              <a:rPr lang="en-US" dirty="0"/>
              <a:t/>
            </a:r>
            <a:br>
              <a:rPr lang="en-US" dirty="0"/>
            </a:br>
            <a:endParaRPr lang="en-US" dirty="0">
              <a:solidFill>
                <a:srgbClr val="242021"/>
              </a:solidFill>
              <a:latin typeface="Segoe"/>
            </a:endParaRPr>
          </a:p>
          <a:p>
            <a:pPr algn="just"/>
            <a:endParaRPr lang="en-US" dirty="0">
              <a:solidFill>
                <a:srgbClr val="242021"/>
              </a:solidFill>
              <a:latin typeface="Segoe"/>
            </a:endParaRPr>
          </a:p>
          <a:p>
            <a:pPr algn="just"/>
            <a:r>
              <a:rPr lang="en-US" dirty="0"/>
              <a:t> </a:t>
            </a:r>
            <a:br>
              <a:rPr lang="en-US" dirty="0"/>
            </a:br>
            <a:endParaRPr lang="en-US" dirty="0"/>
          </a:p>
        </p:txBody>
      </p:sp>
    </p:spTree>
    <p:extLst>
      <p:ext uri="{BB962C8B-B14F-4D97-AF65-F5344CB8AC3E}">
        <p14:creationId xmlns:p14="http://schemas.microsoft.com/office/powerpoint/2010/main" val="424794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8CA29-5246-1A98-CDE0-AFED4EE61063}"/>
              </a:ext>
            </a:extLst>
          </p:cNvPr>
          <p:cNvSpPr>
            <a:spLocks noGrp="1"/>
          </p:cNvSpPr>
          <p:nvPr>
            <p:ph idx="1"/>
          </p:nvPr>
        </p:nvSpPr>
        <p:spPr>
          <a:xfrm>
            <a:off x="1108171" y="1157276"/>
            <a:ext cx="10538398" cy="5075259"/>
          </a:xfrm>
        </p:spPr>
        <p:txBody>
          <a:bodyPr/>
          <a:lstStyle/>
          <a:p>
            <a:r>
              <a:rPr lang="en-US" sz="1800" b="0" i="0" dirty="0">
                <a:solidFill>
                  <a:srgbClr val="242021"/>
                </a:solidFill>
                <a:effectLst/>
                <a:latin typeface="Segoe"/>
              </a:rPr>
              <a:t>Software requirements include three distinct levels: business requirements, user requirements, and</a:t>
            </a:r>
            <a:br>
              <a:rPr lang="en-US" sz="1800" b="0" i="0" dirty="0">
                <a:solidFill>
                  <a:srgbClr val="242021"/>
                </a:solidFill>
                <a:effectLst/>
                <a:latin typeface="Segoe"/>
              </a:rPr>
            </a:br>
            <a:r>
              <a:rPr lang="en-US" sz="1800" b="0" i="0" dirty="0">
                <a:solidFill>
                  <a:srgbClr val="242021"/>
                </a:solidFill>
                <a:effectLst/>
                <a:latin typeface="Segoe"/>
              </a:rPr>
              <a:t>functional requirements. In addition, every system has an assortment of nonfunctional requirements.</a:t>
            </a:r>
            <a:br>
              <a:rPr lang="en-US" sz="1800" b="0" i="0" dirty="0">
                <a:solidFill>
                  <a:srgbClr val="242021"/>
                </a:solidFill>
                <a:effectLst/>
                <a:latin typeface="Segoe"/>
              </a:rPr>
            </a:br>
            <a:r>
              <a:rPr lang="en-US" sz="1800" b="0" i="0" dirty="0">
                <a:solidFill>
                  <a:srgbClr val="242021"/>
                </a:solidFill>
                <a:effectLst/>
                <a:latin typeface="Segoe"/>
              </a:rPr>
              <a:t>The model in Figure 1-1 illustrates a way to think about these diverse types of requirements.</a:t>
            </a:r>
            <a:r>
              <a:rPr lang="en-US" dirty="0"/>
              <a:t> </a:t>
            </a:r>
            <a:br>
              <a:rPr lang="en-US" dirty="0"/>
            </a:br>
            <a:endParaRPr lang="en-US" dirty="0"/>
          </a:p>
          <a:p>
            <a:r>
              <a:rPr lang="en-US" sz="1800" b="0" i="0" dirty="0">
                <a:solidFill>
                  <a:srgbClr val="242021"/>
                </a:solidFill>
                <a:effectLst/>
                <a:latin typeface="Segoe"/>
              </a:rPr>
              <a:t>The ovals in Figure 1-1 represent types of requirements information, and the rectangles indicate</a:t>
            </a:r>
            <a:br>
              <a:rPr lang="en-US" sz="1800" b="0" i="0" dirty="0">
                <a:solidFill>
                  <a:srgbClr val="242021"/>
                </a:solidFill>
                <a:effectLst/>
                <a:latin typeface="Segoe"/>
              </a:rPr>
            </a:br>
            <a:r>
              <a:rPr lang="en-US" sz="1800" b="0" i="0" dirty="0">
                <a:solidFill>
                  <a:srgbClr val="242021"/>
                </a:solidFill>
                <a:effectLst/>
                <a:latin typeface="Segoe"/>
              </a:rPr>
              <a:t>documents in which to store that information. The solid arrows indicate that a certain type of</a:t>
            </a:r>
            <a:br>
              <a:rPr lang="en-US" sz="1800" b="0" i="0" dirty="0">
                <a:solidFill>
                  <a:srgbClr val="242021"/>
                </a:solidFill>
                <a:effectLst/>
                <a:latin typeface="Segoe"/>
              </a:rPr>
            </a:br>
            <a:r>
              <a:rPr lang="en-US" sz="1800" b="0" i="0" dirty="0">
                <a:solidFill>
                  <a:srgbClr val="242021"/>
                </a:solidFill>
                <a:effectLst/>
                <a:latin typeface="Segoe"/>
              </a:rPr>
              <a:t>information typically is stored in the indicated document. (Business rules and system requirements</a:t>
            </a:r>
            <a:br>
              <a:rPr lang="en-US" sz="1800" b="0" i="0" dirty="0">
                <a:solidFill>
                  <a:srgbClr val="242021"/>
                </a:solidFill>
                <a:effectLst/>
                <a:latin typeface="Segoe"/>
              </a:rPr>
            </a:br>
            <a:r>
              <a:rPr lang="en-US" sz="1800" b="0" i="0" dirty="0">
                <a:solidFill>
                  <a:srgbClr val="242021"/>
                </a:solidFill>
                <a:effectLst/>
                <a:latin typeface="Segoe"/>
              </a:rPr>
              <a:t>are stored separately from software requirements, such as in a business rules catalog or a system</a:t>
            </a:r>
            <a:br>
              <a:rPr lang="en-US" sz="1800" b="0" i="0" dirty="0">
                <a:solidFill>
                  <a:srgbClr val="242021"/>
                </a:solidFill>
                <a:effectLst/>
                <a:latin typeface="Segoe"/>
              </a:rPr>
            </a:br>
            <a:r>
              <a:rPr lang="en-US" sz="1800" b="0" i="0" dirty="0">
                <a:solidFill>
                  <a:srgbClr val="242021"/>
                </a:solidFill>
                <a:effectLst/>
                <a:latin typeface="Segoe"/>
              </a:rPr>
              <a:t>requirements specification, respectively.) The dotted arrows indicate that one type of information is</a:t>
            </a:r>
            <a:br>
              <a:rPr lang="en-US" sz="1800" b="0" i="0" dirty="0">
                <a:solidFill>
                  <a:srgbClr val="242021"/>
                </a:solidFill>
                <a:effectLst/>
                <a:latin typeface="Segoe"/>
              </a:rPr>
            </a:br>
            <a:r>
              <a:rPr lang="en-US" sz="1800" b="0" i="0" dirty="0">
                <a:solidFill>
                  <a:srgbClr val="242021"/>
                </a:solidFill>
                <a:effectLst/>
                <a:latin typeface="Segoe"/>
              </a:rPr>
              <a:t>the origin of or influences another type of requirement. Data requirements are not shown explicitly</a:t>
            </a:r>
            <a:br>
              <a:rPr lang="en-US" sz="1800" b="0" i="0" dirty="0">
                <a:solidFill>
                  <a:srgbClr val="242021"/>
                </a:solidFill>
                <a:effectLst/>
                <a:latin typeface="Segoe"/>
              </a:rPr>
            </a:br>
            <a:r>
              <a:rPr lang="en-US" sz="1800" b="0" i="0" dirty="0">
                <a:solidFill>
                  <a:srgbClr val="242021"/>
                </a:solidFill>
                <a:effectLst/>
                <a:latin typeface="Segoe"/>
              </a:rPr>
              <a:t>in this diagram. Functions manipulate data, so data requirements can appear throughout the three</a:t>
            </a:r>
            <a:br>
              <a:rPr lang="en-US" sz="1800" b="0" i="0" dirty="0">
                <a:solidFill>
                  <a:srgbClr val="242021"/>
                </a:solidFill>
                <a:effectLst/>
                <a:latin typeface="Segoe"/>
              </a:rPr>
            </a:br>
            <a:r>
              <a:rPr lang="en-US" sz="1800" b="0" i="0" dirty="0">
                <a:solidFill>
                  <a:srgbClr val="242021"/>
                </a:solidFill>
                <a:effectLst/>
                <a:latin typeface="Segoe"/>
              </a:rPr>
              <a:t>levels.</a:t>
            </a:r>
            <a:r>
              <a:rPr lang="en-US" dirty="0"/>
              <a:t> </a:t>
            </a:r>
            <a:br>
              <a:rPr lang="en-US" dirty="0"/>
            </a:br>
            <a:endParaRPr lang="en-US" dirty="0"/>
          </a:p>
        </p:txBody>
      </p:sp>
    </p:spTree>
    <p:extLst>
      <p:ext uri="{BB962C8B-B14F-4D97-AF65-F5344CB8AC3E}">
        <p14:creationId xmlns:p14="http://schemas.microsoft.com/office/powerpoint/2010/main" val="407306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C18AD-79FB-69D7-1D52-BE562106B1FF}"/>
              </a:ext>
            </a:extLst>
          </p:cNvPr>
          <p:cNvPicPr>
            <a:picLocks noChangeAspect="1"/>
          </p:cNvPicPr>
          <p:nvPr/>
        </p:nvPicPr>
        <p:blipFill>
          <a:blip r:embed="rId2"/>
          <a:stretch>
            <a:fillRect/>
          </a:stretch>
        </p:blipFill>
        <p:spPr>
          <a:xfrm>
            <a:off x="428095" y="224896"/>
            <a:ext cx="9901238" cy="6521015"/>
          </a:xfrm>
          <a:prstGeom prst="rect">
            <a:avLst/>
          </a:prstGeom>
        </p:spPr>
      </p:pic>
    </p:spTree>
    <p:extLst>
      <p:ext uri="{BB962C8B-B14F-4D97-AF65-F5344CB8AC3E}">
        <p14:creationId xmlns:p14="http://schemas.microsoft.com/office/powerpoint/2010/main" val="461499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3E081-723A-B6B3-D572-7AE4DE1E595D}"/>
              </a:ext>
            </a:extLst>
          </p:cNvPr>
          <p:cNvPicPr>
            <a:picLocks noChangeAspect="1"/>
          </p:cNvPicPr>
          <p:nvPr/>
        </p:nvPicPr>
        <p:blipFill rotWithShape="1">
          <a:blip r:embed="rId2"/>
          <a:srcRect l="1" r="310"/>
          <a:stretch/>
        </p:blipFill>
        <p:spPr>
          <a:xfrm>
            <a:off x="1855419" y="306133"/>
            <a:ext cx="7341589" cy="6486303"/>
          </a:xfrm>
          <a:prstGeom prst="rect">
            <a:avLst/>
          </a:prstGeom>
        </p:spPr>
      </p:pic>
    </p:spTree>
    <p:extLst>
      <p:ext uri="{BB962C8B-B14F-4D97-AF65-F5344CB8AC3E}">
        <p14:creationId xmlns:p14="http://schemas.microsoft.com/office/powerpoint/2010/main" val="345271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D7CC-41CE-4ED1-A998-9DBB8DC8E5AB}"/>
              </a:ext>
            </a:extLst>
          </p:cNvPr>
          <p:cNvSpPr>
            <a:spLocks noGrp="1"/>
          </p:cNvSpPr>
          <p:nvPr>
            <p:ph type="title"/>
          </p:nvPr>
        </p:nvSpPr>
        <p:spPr/>
        <p:txBody>
          <a:bodyPr/>
          <a:lstStyle/>
          <a:p>
            <a:r>
              <a:rPr lang="en-US" dirty="0"/>
              <a:t>Outline</a:t>
            </a:r>
            <a:endParaRPr lang="en-PK" dirty="0"/>
          </a:p>
        </p:txBody>
      </p:sp>
      <p:sp>
        <p:nvSpPr>
          <p:cNvPr id="3" name="Content Placeholder 2">
            <a:extLst>
              <a:ext uri="{FF2B5EF4-FFF2-40B4-BE49-F238E27FC236}">
                <a16:creationId xmlns:a16="http://schemas.microsoft.com/office/drawing/2014/main" id="{3328AF1E-822A-4771-B555-D8402AE3F96A}"/>
              </a:ext>
            </a:extLst>
          </p:cNvPr>
          <p:cNvSpPr>
            <a:spLocks noGrp="1"/>
          </p:cNvSpPr>
          <p:nvPr>
            <p:ph idx="1"/>
          </p:nvPr>
        </p:nvSpPr>
        <p:spPr/>
        <p:txBody>
          <a:bodyPr>
            <a:normAutofit/>
          </a:bodyPr>
          <a:lstStyle/>
          <a:p>
            <a:pPr marL="0" marR="0">
              <a:lnSpc>
                <a:spcPct val="107000"/>
              </a:lnSpc>
              <a:spcBef>
                <a:spcPts val="0"/>
              </a:spcBef>
              <a:spcAft>
                <a:spcPts val="0"/>
              </a:spcAft>
            </a:pPr>
            <a:r>
              <a:rPr lang="en-US" sz="2000" dirty="0">
                <a:effectLst/>
              </a:rPr>
              <a:t>Fundamentals of SRE</a:t>
            </a:r>
          </a:p>
          <a:p>
            <a:pPr marL="0" marR="0">
              <a:lnSpc>
                <a:spcPct val="107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Requirements definitio</a:t>
            </a:r>
            <a:r>
              <a:rPr lang="en-US" dirty="0">
                <a:ea typeface="Calibri" panose="020F0502020204030204" pitchFamily="34" charset="0"/>
                <a:cs typeface="Times New Roman" panose="02020603050405020304" pitchFamily="18" charset="0"/>
              </a:rPr>
              <a:t>n</a:t>
            </a:r>
          </a:p>
          <a:p>
            <a:pPr marL="0" marR="0">
              <a:lnSpc>
                <a:spcPct val="107000"/>
              </a:lnSpc>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Types of Requirement</a:t>
            </a:r>
          </a:p>
          <a:p>
            <a:endParaRPr lang="en-US" dirty="0"/>
          </a:p>
          <a:p>
            <a:endParaRPr lang="en-US" dirty="0"/>
          </a:p>
        </p:txBody>
      </p:sp>
    </p:spTree>
    <p:extLst>
      <p:ext uri="{BB962C8B-B14F-4D97-AF65-F5344CB8AC3E}">
        <p14:creationId xmlns:p14="http://schemas.microsoft.com/office/powerpoint/2010/main" val="302186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6A3E91-6081-A603-6693-5086DEA9390D}"/>
              </a:ext>
            </a:extLst>
          </p:cNvPr>
          <p:cNvPicPr>
            <a:picLocks noChangeAspect="1"/>
          </p:cNvPicPr>
          <p:nvPr/>
        </p:nvPicPr>
        <p:blipFill>
          <a:blip r:embed="rId2"/>
          <a:stretch>
            <a:fillRect/>
          </a:stretch>
        </p:blipFill>
        <p:spPr>
          <a:xfrm>
            <a:off x="1570958" y="1271955"/>
            <a:ext cx="8629979" cy="4022288"/>
          </a:xfrm>
          <a:prstGeom prst="rect">
            <a:avLst/>
          </a:prstGeom>
        </p:spPr>
      </p:pic>
    </p:spTree>
    <p:extLst>
      <p:ext uri="{BB962C8B-B14F-4D97-AF65-F5344CB8AC3E}">
        <p14:creationId xmlns:p14="http://schemas.microsoft.com/office/powerpoint/2010/main" val="245210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025A-3FFE-C0EA-757D-A254335F4FC6}"/>
              </a:ext>
            </a:extLst>
          </p:cNvPr>
          <p:cNvSpPr>
            <a:spLocks noGrp="1"/>
          </p:cNvSpPr>
          <p:nvPr>
            <p:ph type="title"/>
          </p:nvPr>
        </p:nvSpPr>
        <p:spPr>
          <a:xfrm>
            <a:off x="1066800" y="2025565"/>
            <a:ext cx="10058400" cy="1609344"/>
          </a:xfrm>
        </p:spPr>
        <p:txBody>
          <a:bodyPr/>
          <a:lstStyle/>
          <a:p>
            <a:r>
              <a:rPr lang="en-US" b="1" dirty="0">
                <a:solidFill>
                  <a:srgbClr val="FF0000"/>
                </a:solidFill>
              </a:rPr>
              <a:t>Fundamental of </a:t>
            </a:r>
            <a:r>
              <a:rPr lang="en-US" b="1" dirty="0" err="1">
                <a:solidFill>
                  <a:srgbClr val="FF0000"/>
                </a:solidFill>
              </a:rPr>
              <a:t>sre</a:t>
            </a:r>
            <a:endParaRPr lang="en-US" b="1" dirty="0">
              <a:solidFill>
                <a:srgbClr val="FF0000"/>
              </a:solidFill>
            </a:endParaRPr>
          </a:p>
        </p:txBody>
      </p:sp>
    </p:spTree>
    <p:extLst>
      <p:ext uri="{BB962C8B-B14F-4D97-AF65-F5344CB8AC3E}">
        <p14:creationId xmlns:p14="http://schemas.microsoft.com/office/powerpoint/2010/main" val="222076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1A2BB-927A-B125-4410-0D6F13628D9C}"/>
              </a:ext>
            </a:extLst>
          </p:cNvPr>
          <p:cNvPicPr>
            <a:picLocks noChangeAspect="1"/>
          </p:cNvPicPr>
          <p:nvPr/>
        </p:nvPicPr>
        <p:blipFill>
          <a:blip r:embed="rId2"/>
          <a:stretch>
            <a:fillRect/>
          </a:stretch>
        </p:blipFill>
        <p:spPr>
          <a:xfrm>
            <a:off x="1088703" y="373752"/>
            <a:ext cx="6454321" cy="5940909"/>
          </a:xfrm>
          <a:prstGeom prst="rect">
            <a:avLst/>
          </a:prstGeom>
        </p:spPr>
      </p:pic>
    </p:spTree>
    <p:extLst>
      <p:ext uri="{BB962C8B-B14F-4D97-AF65-F5344CB8AC3E}">
        <p14:creationId xmlns:p14="http://schemas.microsoft.com/office/powerpoint/2010/main" val="67422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A5F34-8BF7-AC92-FDA1-0D6A944BC7C3}"/>
              </a:ext>
            </a:extLst>
          </p:cNvPr>
          <p:cNvSpPr txBox="1"/>
          <p:nvPr/>
        </p:nvSpPr>
        <p:spPr>
          <a:xfrm>
            <a:off x="1528416" y="551436"/>
            <a:ext cx="8881167" cy="5678478"/>
          </a:xfrm>
          <a:prstGeom prst="rect">
            <a:avLst/>
          </a:prstGeom>
          <a:noFill/>
        </p:spPr>
        <p:txBody>
          <a:bodyPr wrap="square">
            <a:spAutoFit/>
          </a:bodyPr>
          <a:lstStyle/>
          <a:p>
            <a:pPr marL="742950" lvl="1" indent="-285750" algn="l">
              <a:lnSpc>
                <a:spcPct val="150000"/>
              </a:lnSpc>
              <a:buFont typeface="+mj-lt"/>
              <a:buAutoNum type="arabicPeriod"/>
            </a:pPr>
            <a:endParaRPr lang="en-US" sz="14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Requirements Traceability:</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Establish traceability links between requirements and other artifacts in the development process, such as design documents, test cases, and code. This helps in ensuring that each requirement is satisfied and that changes are properly managed.</a:t>
            </a: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Change Management:</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Implement a change control process to manage and track changes to requirements. Changes should be carefully evaluated and documented to prevent scope creep.</a:t>
            </a: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Communication and Collaboration:</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Effective communication among team members, stakeholders, and users is crucial. Collaboration tools and techniques like workshops and reviews can facilitate this process.</a:t>
            </a: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Documentation and Documentation Management:</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Maintain accurate and up-to-date documentation throughout the software development lifecycle. This includes version control and configuration management for requirements documents.</a:t>
            </a: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Validation and Verification:</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Validate the requirements with stakeholders to ensure they accurately reflect their needs. Verification involves checking whether the requirements are complete, consistent, and traceable.</a:t>
            </a:r>
          </a:p>
          <a:p>
            <a:pPr algn="l">
              <a:lnSpc>
                <a:spcPct val="150000"/>
              </a:lnSpc>
              <a:buFont typeface="+mj-lt"/>
              <a:buAutoNum type="arabicPeriod"/>
            </a:pPr>
            <a:r>
              <a:rPr lang="en-US" sz="1200" b="1"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Requirements Prioritization:</a:t>
            </a:r>
            <a:endPar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742950" lvl="1" indent="-285750" algn="l">
              <a:lnSpc>
                <a:spcPct val="150000"/>
              </a:lnSpc>
              <a:buFont typeface="+mj-lt"/>
              <a:buAutoNum type="arabicPeriod"/>
            </a:pPr>
            <a:r>
              <a:rPr lang="en-US" sz="1200"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Prioritize requirements based on business value, risk, and dependencies. This helps in making informed decisions during project planning and implementation.</a:t>
            </a:r>
          </a:p>
        </p:txBody>
      </p:sp>
    </p:spTree>
    <p:extLst>
      <p:ext uri="{BB962C8B-B14F-4D97-AF65-F5344CB8AC3E}">
        <p14:creationId xmlns:p14="http://schemas.microsoft.com/office/powerpoint/2010/main" val="129382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395CF-868E-4575-532C-7B3DD5C3C463}"/>
              </a:ext>
            </a:extLst>
          </p:cNvPr>
          <p:cNvSpPr txBox="1"/>
          <p:nvPr/>
        </p:nvSpPr>
        <p:spPr>
          <a:xfrm>
            <a:off x="296779" y="0"/>
            <a:ext cx="11571171" cy="6690229"/>
          </a:xfrm>
          <a:prstGeom prst="rect">
            <a:avLst/>
          </a:prstGeom>
          <a:noFill/>
        </p:spPr>
        <p:txBody>
          <a:bodyPr wrap="square">
            <a:spAutoFit/>
          </a:bodyPr>
          <a:lstStyle/>
          <a:p>
            <a:pPr marL="342900" indent="-342900"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Change Management:</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Implement a change control process to manage and track changes to requirements. Changes should be carefully evaluated and documented to prevent scope creep.</a:t>
            </a:r>
          </a:p>
          <a:p>
            <a:pPr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Communication and Collaboration:</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Effective communication among team members, stakeholders, and users is crucial. Collaboration tools and techniques like workshops and reviews can facilitate this process.</a:t>
            </a:r>
          </a:p>
          <a:p>
            <a:pPr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Documentation and Documentation Management:</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Maintain accurate and up-to-date documentation throughout the software development lifecycle. This includes version control and configuration management for requirements documents.</a:t>
            </a:r>
          </a:p>
          <a:p>
            <a:pPr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Validation and Verification:</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Validate the requirements with stakeholders to ensure they accurately reflect their needs. Verification involves checking whether the requirements are complete, consistent, and traceable.</a:t>
            </a:r>
          </a:p>
          <a:p>
            <a:pPr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Requirements Prioritization:</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Prioritize requirements based on business value, risk, and dependencies. This helps in making informed decisions during project planning and implementation.</a:t>
            </a:r>
          </a:p>
          <a:p>
            <a:pPr algn="l">
              <a:lnSpc>
                <a:spcPct val="150000"/>
              </a:lnSpc>
              <a:buFont typeface="+mj-lt"/>
              <a:buAutoNum type="arabicPeriod" startAt="7"/>
            </a:pPr>
            <a:r>
              <a:rPr lang="en-US" sz="1600" b="1" i="0" dirty="0">
                <a:solidFill>
                  <a:srgbClr val="374151"/>
                </a:solidFill>
                <a:effectLst/>
                <a:latin typeface="Bahnschrift Light SemiCondensed" panose="020B0502040204020203" pitchFamily="34" charset="0"/>
              </a:rPr>
              <a:t>Traceability and Impact Analysis:</a:t>
            </a:r>
            <a:endParaRPr lang="en-US" sz="1600" b="0" i="0" dirty="0">
              <a:solidFill>
                <a:srgbClr val="374151"/>
              </a:solidFill>
              <a:effectLst/>
              <a:latin typeface="Bahnschrift Light SemiCondensed" panose="020B0502040204020203" pitchFamily="34" charset="0"/>
            </a:endParaRPr>
          </a:p>
          <a:p>
            <a:pPr marL="742950" lvl="1" indent="-285750" algn="l">
              <a:lnSpc>
                <a:spcPct val="150000"/>
              </a:lnSpc>
              <a:buFont typeface="+mj-lt"/>
              <a:buAutoNum type="arabicPeriod"/>
            </a:pPr>
            <a:r>
              <a:rPr lang="en-US" sz="1600" b="0" i="0" dirty="0">
                <a:solidFill>
                  <a:srgbClr val="374151"/>
                </a:solidFill>
                <a:effectLst/>
                <a:latin typeface="Bahnschrift Light SemiCondensed" panose="020B0502040204020203" pitchFamily="34" charset="0"/>
              </a:rPr>
              <a:t>Establish traceability between requirements and other artifacts (e.g., design, code, test cases) to track the impact of changes and ensure all requirements are met</a:t>
            </a:r>
            <a:r>
              <a:rPr lang="en-US" sz="1600" b="0" i="0" dirty="0" smtClean="0">
                <a:solidFill>
                  <a:srgbClr val="374151"/>
                </a:solidFill>
                <a:effectLst/>
                <a:latin typeface="Bahnschrift Light SemiCondensed" panose="020B0502040204020203" pitchFamily="34" charset="0"/>
              </a:rPr>
              <a:t>.</a:t>
            </a:r>
            <a:endParaRPr lang="en-US" sz="1600" b="0" i="0" dirty="0">
              <a:solidFill>
                <a:srgbClr val="374151"/>
              </a:solidFill>
              <a:effectLst/>
              <a:latin typeface="Bahnschrift Light SemiCondensed" panose="020B0502040204020203" pitchFamily="34" charset="0"/>
            </a:endParaRPr>
          </a:p>
        </p:txBody>
      </p:sp>
    </p:spTree>
    <p:extLst>
      <p:ext uri="{BB962C8B-B14F-4D97-AF65-F5344CB8AC3E}">
        <p14:creationId xmlns:p14="http://schemas.microsoft.com/office/powerpoint/2010/main" val="220854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54677C-9AC5-8943-F73C-EB288700D55D}"/>
              </a:ext>
            </a:extLst>
          </p:cNvPr>
          <p:cNvSpPr txBox="1"/>
          <p:nvPr/>
        </p:nvSpPr>
        <p:spPr>
          <a:xfrm>
            <a:off x="840963" y="785578"/>
            <a:ext cx="10871200" cy="5324535"/>
          </a:xfrm>
          <a:prstGeom prst="rect">
            <a:avLst/>
          </a:prstGeom>
          <a:noFill/>
        </p:spPr>
        <p:txBody>
          <a:bodyPr wrap="square">
            <a:spAutoFit/>
          </a:bodyPr>
          <a:lstStyle/>
          <a:p>
            <a:pPr marL="742950" lvl="1" indent="-285750">
              <a:lnSpc>
                <a:spcPct val="150000"/>
              </a:lnSpc>
              <a:buFont typeface="+mj-lt"/>
              <a:buAutoNum type="arabicPeriod"/>
            </a:pPr>
            <a:endParaRPr lang="en-US" sz="2000" dirty="0">
              <a:solidFill>
                <a:srgbClr val="374151"/>
              </a:solidFill>
              <a:latin typeface="Bahnschrift Light SemiCondensed" panose="020B0502040204020203" pitchFamily="34" charset="0"/>
            </a:endParaRPr>
          </a:p>
          <a:p>
            <a:pPr>
              <a:lnSpc>
                <a:spcPct val="150000"/>
              </a:lnSpc>
              <a:buFont typeface="+mj-lt"/>
              <a:buAutoNum type="arabicPeriod" startAt="7"/>
            </a:pPr>
            <a:r>
              <a:rPr lang="en-US" sz="2000" b="1" dirty="0">
                <a:solidFill>
                  <a:srgbClr val="374151"/>
                </a:solidFill>
                <a:latin typeface="Bahnschrift Light SemiCondensed" panose="020B0502040204020203" pitchFamily="34" charset="0"/>
              </a:rPr>
              <a:t>Risk Management:</a:t>
            </a:r>
            <a:endParaRPr lang="en-US" sz="2000" dirty="0">
              <a:solidFill>
                <a:srgbClr val="374151"/>
              </a:solidFill>
              <a:latin typeface="Bahnschrift Light SemiCondensed" panose="020B0502040204020203" pitchFamily="34" charset="0"/>
            </a:endParaRPr>
          </a:p>
          <a:p>
            <a:pPr marL="742950" lvl="1" indent="-285750">
              <a:lnSpc>
                <a:spcPct val="150000"/>
              </a:lnSpc>
              <a:buFont typeface="+mj-lt"/>
              <a:buAutoNum type="arabicPeriod"/>
            </a:pPr>
            <a:r>
              <a:rPr lang="en-US" sz="2000" dirty="0">
                <a:solidFill>
                  <a:srgbClr val="374151"/>
                </a:solidFill>
                <a:latin typeface="Bahnschrift Light SemiCondensed" panose="020B0502040204020203" pitchFamily="34" charset="0"/>
              </a:rPr>
              <a:t>Identify potential risks related to requirements and develop strategies to mitigate them. This includes addressing uncertainties, changing priorities, and evolving stakeholder needs</a:t>
            </a:r>
            <a:r>
              <a:rPr lang="en-US" sz="2000" dirty="0" smtClean="0">
                <a:solidFill>
                  <a:srgbClr val="374151"/>
                </a:solidFill>
                <a:latin typeface="Bahnschrift Light SemiCondensed" panose="020B0502040204020203" pitchFamily="34" charset="0"/>
              </a:rPr>
              <a:t>.</a:t>
            </a:r>
            <a:endParaRPr lang="en-US" sz="2000" b="1" i="0" dirty="0" smtClean="0">
              <a:solidFill>
                <a:srgbClr val="374151"/>
              </a:solidFill>
              <a:effectLst/>
              <a:latin typeface="Bahnschrift Light SemiCondensed" panose="020B0502040204020203" pitchFamily="34" charset="0"/>
            </a:endParaRPr>
          </a:p>
          <a:p>
            <a:pPr marL="342900" indent="-342900" algn="l">
              <a:buFont typeface="+mj-lt"/>
              <a:buAutoNum type="arabicPeriod" startAt="14"/>
            </a:pPr>
            <a:r>
              <a:rPr lang="en-US" sz="2000" b="1" i="0" dirty="0" smtClean="0">
                <a:solidFill>
                  <a:srgbClr val="374151"/>
                </a:solidFill>
                <a:effectLst/>
                <a:latin typeface="Bahnschrift Light SemiCondensed" panose="020B0502040204020203" pitchFamily="34" charset="0"/>
              </a:rPr>
              <a:t>Prototyping </a:t>
            </a:r>
            <a:r>
              <a:rPr lang="en-US" sz="2000" b="1" i="0" dirty="0">
                <a:solidFill>
                  <a:srgbClr val="374151"/>
                </a:solidFill>
                <a:effectLst/>
                <a:latin typeface="Bahnschrift Light SemiCondensed" panose="020B0502040204020203" pitchFamily="34" charset="0"/>
              </a:rPr>
              <a:t>and Mockups:</a:t>
            </a:r>
            <a:endParaRPr lang="en-US" sz="2000" b="0" i="0" dirty="0">
              <a:solidFill>
                <a:srgbClr val="374151"/>
              </a:solidFill>
              <a:effectLst/>
              <a:latin typeface="Bahnschrift Light SemiCondensed" panose="020B0502040204020203" pitchFamily="34" charset="0"/>
            </a:endParaRPr>
          </a:p>
          <a:p>
            <a:pPr marL="800100" lvl="1" indent="-342900" algn="l">
              <a:buFont typeface="+mj-lt"/>
              <a:buAutoNum type="arabicPeriod" startAt="14"/>
            </a:pPr>
            <a:r>
              <a:rPr lang="en-US" sz="2000" b="0" i="0" dirty="0">
                <a:solidFill>
                  <a:srgbClr val="374151"/>
                </a:solidFill>
                <a:effectLst/>
                <a:latin typeface="Bahnschrift Light SemiCondensed" panose="020B0502040204020203" pitchFamily="34" charset="0"/>
              </a:rPr>
              <a:t>Use prototypes and mockups to provide stakeholders with a visual representation of the system, helping to refine and validate requirements.</a:t>
            </a:r>
          </a:p>
          <a:p>
            <a:pPr algn="l">
              <a:buFont typeface="+mj-lt"/>
              <a:buAutoNum type="arabicPeriod" startAt="14"/>
            </a:pPr>
            <a:r>
              <a:rPr lang="en-US" sz="2000" b="1" i="0" dirty="0">
                <a:solidFill>
                  <a:srgbClr val="374151"/>
                </a:solidFill>
                <a:effectLst/>
                <a:latin typeface="Bahnschrift Light SemiCondensed" panose="020B0502040204020203" pitchFamily="34" charset="0"/>
              </a:rPr>
              <a:t>User Acceptance Testing (UAT):</a:t>
            </a:r>
            <a:endParaRPr lang="en-US" sz="2000" b="0" i="0" dirty="0">
              <a:solidFill>
                <a:srgbClr val="374151"/>
              </a:solidFill>
              <a:effectLst/>
              <a:latin typeface="Bahnschrift Light SemiCondensed" panose="020B0502040204020203" pitchFamily="34" charset="0"/>
            </a:endParaRPr>
          </a:p>
          <a:p>
            <a:pPr marL="742950" lvl="1" indent="-285750" algn="l">
              <a:buFont typeface="+mj-lt"/>
              <a:buAutoNum type="arabicPeriod"/>
            </a:pPr>
            <a:r>
              <a:rPr lang="en-US" sz="2000" b="0" i="0" dirty="0">
                <a:solidFill>
                  <a:srgbClr val="374151"/>
                </a:solidFill>
                <a:effectLst/>
                <a:latin typeface="Bahnschrift Light SemiCondensed" panose="020B0502040204020203" pitchFamily="34" charset="0"/>
              </a:rPr>
              <a:t>Involve end-users in UAT to ensure that the final software meets their expectations and needs.</a:t>
            </a:r>
          </a:p>
          <a:p>
            <a:pPr algn="l">
              <a:buFont typeface="+mj-lt"/>
              <a:buAutoNum type="arabicPeriod" startAt="14"/>
            </a:pPr>
            <a:r>
              <a:rPr lang="en-US" sz="2000" b="1" i="0" dirty="0">
                <a:solidFill>
                  <a:srgbClr val="374151"/>
                </a:solidFill>
                <a:effectLst/>
                <a:latin typeface="Bahnschrift Light SemiCondensed" panose="020B0502040204020203" pitchFamily="34" charset="0"/>
              </a:rPr>
              <a:t>Documentation Review:</a:t>
            </a:r>
            <a:endParaRPr lang="en-US" sz="2000" b="0" i="0" dirty="0">
              <a:solidFill>
                <a:srgbClr val="374151"/>
              </a:solidFill>
              <a:effectLst/>
              <a:latin typeface="Bahnschrift Light SemiCondensed" panose="020B0502040204020203" pitchFamily="34" charset="0"/>
            </a:endParaRPr>
          </a:p>
          <a:p>
            <a:pPr marL="742950" lvl="1" indent="-285750" algn="l">
              <a:buFont typeface="+mj-lt"/>
              <a:buAutoNum type="arabicPeriod"/>
            </a:pPr>
            <a:r>
              <a:rPr lang="en-US" sz="2000" b="0" i="0" dirty="0">
                <a:solidFill>
                  <a:srgbClr val="374151"/>
                </a:solidFill>
                <a:effectLst/>
                <a:latin typeface="Bahnschrift Light SemiCondensed" panose="020B0502040204020203" pitchFamily="34" charset="0"/>
              </a:rPr>
              <a:t>Regularly review and update the requirements documentation to reflect changing project conditions and stakeholder feedback.</a:t>
            </a:r>
          </a:p>
          <a:p>
            <a:pPr algn="l">
              <a:buFont typeface="+mj-lt"/>
              <a:buAutoNum type="arabicPeriod" startAt="14"/>
            </a:pPr>
            <a:r>
              <a:rPr lang="en-US" sz="2000" b="1" i="0" dirty="0">
                <a:solidFill>
                  <a:srgbClr val="374151"/>
                </a:solidFill>
                <a:effectLst/>
                <a:latin typeface="Bahnschrift Light SemiCondensed" panose="020B0502040204020203" pitchFamily="34" charset="0"/>
              </a:rPr>
              <a:t>Continuous Improvement:</a:t>
            </a:r>
            <a:endParaRPr lang="en-US" sz="2000" b="0" i="0" dirty="0">
              <a:solidFill>
                <a:srgbClr val="374151"/>
              </a:solidFill>
              <a:effectLst/>
              <a:latin typeface="Bahnschrift Light SemiCondensed" panose="020B0502040204020203" pitchFamily="34" charset="0"/>
            </a:endParaRPr>
          </a:p>
          <a:p>
            <a:pPr marL="742950" lvl="1" indent="-285750" algn="l">
              <a:buFont typeface="+mj-lt"/>
              <a:buAutoNum type="arabicPeriod"/>
            </a:pPr>
            <a:r>
              <a:rPr lang="en-US" sz="2000" b="0" i="0" dirty="0">
                <a:solidFill>
                  <a:srgbClr val="374151"/>
                </a:solidFill>
                <a:effectLst/>
                <a:latin typeface="Bahnschrift Light SemiCondensed" panose="020B0502040204020203" pitchFamily="34" charset="0"/>
              </a:rPr>
              <a:t>Continuously improve the requirements engineering process based on lessons learned from previous projects.</a:t>
            </a:r>
          </a:p>
        </p:txBody>
      </p:sp>
    </p:spTree>
    <p:extLst>
      <p:ext uri="{BB962C8B-B14F-4D97-AF65-F5344CB8AC3E}">
        <p14:creationId xmlns:p14="http://schemas.microsoft.com/office/powerpoint/2010/main" val="326375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BE8DE-4F95-5A6F-9BFE-C1C1BDEA417E}"/>
              </a:ext>
            </a:extLst>
          </p:cNvPr>
          <p:cNvPicPr>
            <a:picLocks noChangeAspect="1"/>
          </p:cNvPicPr>
          <p:nvPr/>
        </p:nvPicPr>
        <p:blipFill>
          <a:blip r:embed="rId2"/>
          <a:stretch>
            <a:fillRect/>
          </a:stretch>
        </p:blipFill>
        <p:spPr>
          <a:xfrm>
            <a:off x="586076" y="398780"/>
            <a:ext cx="8721553" cy="6029716"/>
          </a:xfrm>
          <a:prstGeom prst="rect">
            <a:avLst/>
          </a:prstGeom>
        </p:spPr>
      </p:pic>
    </p:spTree>
    <p:extLst>
      <p:ext uri="{BB962C8B-B14F-4D97-AF65-F5344CB8AC3E}">
        <p14:creationId xmlns:p14="http://schemas.microsoft.com/office/powerpoint/2010/main" val="1588403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756</TotalTime>
  <Words>1279</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Bahnschrift Light SemiCondensed</vt:lpstr>
      <vt:lpstr>Calibri</vt:lpstr>
      <vt:lpstr>Century Gothic</vt:lpstr>
      <vt:lpstr>Georgia</vt:lpstr>
      <vt:lpstr>Rockwell</vt:lpstr>
      <vt:lpstr>Rockwell Condensed</vt:lpstr>
      <vt:lpstr>Segoe</vt:lpstr>
      <vt:lpstr>Segoe-Italic</vt:lpstr>
      <vt:lpstr>Tahoma</vt:lpstr>
      <vt:lpstr>Times New Roman</vt:lpstr>
      <vt:lpstr>Wingdings</vt:lpstr>
      <vt:lpstr>Wood Type</vt:lpstr>
      <vt:lpstr>PowerPoint Presentation</vt:lpstr>
      <vt:lpstr>Outline</vt:lpstr>
      <vt:lpstr>PowerPoint Presentation</vt:lpstr>
      <vt:lpstr>Fundamental of sre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Neeli Khan</dc:creator>
  <cp:lastModifiedBy>Laiba binta tahir</cp:lastModifiedBy>
  <cp:revision>165</cp:revision>
  <dcterms:created xsi:type="dcterms:W3CDTF">2022-03-04T14:44:43Z</dcterms:created>
  <dcterms:modified xsi:type="dcterms:W3CDTF">2024-01-14T09:51:22Z</dcterms:modified>
</cp:coreProperties>
</file>