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notesMasterIdLst>
    <p:notesMasterId r:id="rId34"/>
  </p:notesMasterIdLst>
  <p:sldIdLst>
    <p:sldId id="270" r:id="rId2"/>
    <p:sldId id="257" r:id="rId3"/>
    <p:sldId id="288" r:id="rId4"/>
    <p:sldId id="289" r:id="rId5"/>
    <p:sldId id="277" r:id="rId6"/>
    <p:sldId id="291" r:id="rId7"/>
    <p:sldId id="292" r:id="rId8"/>
    <p:sldId id="293" r:id="rId9"/>
    <p:sldId id="290" r:id="rId10"/>
    <p:sldId id="294" r:id="rId11"/>
    <p:sldId id="296" r:id="rId12"/>
    <p:sldId id="298" r:id="rId13"/>
    <p:sldId id="299" r:id="rId14"/>
    <p:sldId id="302" r:id="rId15"/>
    <p:sldId id="303" r:id="rId16"/>
    <p:sldId id="304" r:id="rId17"/>
    <p:sldId id="305" r:id="rId18"/>
    <p:sldId id="306" r:id="rId19"/>
    <p:sldId id="307" r:id="rId20"/>
    <p:sldId id="308" r:id="rId21"/>
    <p:sldId id="309" r:id="rId22"/>
    <p:sldId id="310" r:id="rId23"/>
    <p:sldId id="311" r:id="rId24"/>
    <p:sldId id="312" r:id="rId25"/>
    <p:sldId id="314" r:id="rId26"/>
    <p:sldId id="315" r:id="rId27"/>
    <p:sldId id="316" r:id="rId28"/>
    <p:sldId id="317" r:id="rId29"/>
    <p:sldId id="318" r:id="rId30"/>
    <p:sldId id="319" r:id="rId31"/>
    <p:sldId id="320" r:id="rId32"/>
    <p:sldId id="32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5" autoAdjust="0"/>
    <p:restoredTop sz="93634" autoAdjust="0"/>
  </p:normalViewPr>
  <p:slideViewPr>
    <p:cSldViewPr snapToGrid="0">
      <p:cViewPr>
        <p:scale>
          <a:sx n="106" d="100"/>
          <a:sy n="106" d="100"/>
        </p:scale>
        <p:origin x="184"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4C28D-CB48-4D3E-BAB4-DBF2D1751DC9}" type="datetimeFigureOut">
              <a:rPr lang="en-PK" smtClean="0"/>
              <a:t>09/30/2023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A70F3-DBD4-4AD6-B183-71DA77992966}" type="slidenum">
              <a:rPr lang="en-PK" smtClean="0"/>
              <a:t>‹#›</a:t>
            </a:fld>
            <a:endParaRPr lang="en-PK"/>
          </a:p>
        </p:txBody>
      </p:sp>
    </p:spTree>
    <p:extLst>
      <p:ext uri="{BB962C8B-B14F-4D97-AF65-F5344CB8AC3E}">
        <p14:creationId xmlns:p14="http://schemas.microsoft.com/office/powerpoint/2010/main" val="274616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946214-9B05-41F3-AF90-C1754DD84711}" type="slidenum">
              <a:rPr kumimoji="0" lang="en-US" sz="1200" b="0" i="0" u="none" strike="noStrike" kern="1200" cap="none" spc="0" normalizeH="0" baseline="0" noProof="0" smtClean="0">
                <a:ln>
                  <a:noFill/>
                </a:ln>
                <a:solidFill>
                  <a:prstClr val="black"/>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55632747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659200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23779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17250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COMSATS University Islamabad, Abbottabad Campus</a:t>
            </a:r>
          </a:p>
        </p:txBody>
      </p:sp>
      <p:sp>
        <p:nvSpPr>
          <p:cNvPr id="5" name="Rectangle 6"/>
          <p:cNvSpPr>
            <a:spLocks noGrp="1" noChangeArrowheads="1"/>
          </p:cNvSpPr>
          <p:nvPr>
            <p:ph type="sldNum" sz="quarter" idx="12"/>
          </p:nvPr>
        </p:nvSpPr>
        <p:spPr>
          <a:ln/>
        </p:spPr>
        <p:txBody>
          <a:bodyPr/>
          <a:lstStyle>
            <a:lvl1pPr>
              <a:defRPr/>
            </a:lvl1pPr>
          </a:lstStyle>
          <a:p>
            <a:pPr>
              <a:defRPr/>
            </a:pPr>
            <a:fld id="{0030A359-2702-42F6-B8CF-17266FAFE905}" type="slidenum">
              <a:rPr lang="en-US"/>
              <a:pPr>
                <a:defRPr/>
              </a:pPr>
              <a:t>‹#›</a:t>
            </a:fld>
            <a:endParaRPr lang="en-US"/>
          </a:p>
        </p:txBody>
      </p:sp>
    </p:spTree>
    <p:extLst>
      <p:ext uri="{BB962C8B-B14F-4D97-AF65-F5344CB8AC3E}">
        <p14:creationId xmlns:p14="http://schemas.microsoft.com/office/powerpoint/2010/main" val="4113582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5371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7DE6118-2437-4B30-8E3C-4D2BE6020583}" type="datetimeFigureOut">
              <a:rPr lang="en-US" smtClean="0"/>
              <a:pPr/>
              <a:t>9/30/2023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088983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6869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8631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19901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9/30/2023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55172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9/30/2023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51999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9/30/2023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026033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7DE6118-2437-4B30-8E3C-4D2BE6020583}" type="datetimeFigureOut">
              <a:rPr lang="en-US" smtClean="0"/>
              <a:pPr/>
              <a:t>9/30/2023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8037666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log.bit.ai/software-requirements-document/" TargetMode="External"/><Relationship Id="rId2" Type="http://schemas.openxmlformats.org/officeDocument/2006/relationships/hyperlink" Target="https://blog.bit.ai/process-documentation-guid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roprofs.com/knowledgebase/software-documentation/" TargetMode="External"/><Relationship Id="rId7" Type="http://schemas.openxmlformats.org/officeDocument/2006/relationships/hyperlink" Target="http://www.doxygen.nl/" TargetMode="External"/><Relationship Id="rId2" Type="http://schemas.openxmlformats.org/officeDocument/2006/relationships/hyperlink" Target="http://bit.ai/?utm_source=Bit%20Blog&amp;utm_medium=Blog%20Post&amp;utm_campaign=The%20Best%20Online%20Software%20Documentation%20Tools%20of%202018" TargetMode="External"/><Relationship Id="rId1" Type="http://schemas.openxmlformats.org/officeDocument/2006/relationships/slideLayout" Target="../slideLayouts/slideLayout2.xml"/><Relationship Id="rId6" Type="http://schemas.openxmlformats.org/officeDocument/2006/relationships/hyperlink" Target="https://readthedocs.org/" TargetMode="External"/><Relationship Id="rId5" Type="http://schemas.openxmlformats.org/officeDocument/2006/relationships/hyperlink" Target="http://markdownpad.com/" TargetMode="External"/><Relationship Id="rId4" Type="http://schemas.openxmlformats.org/officeDocument/2006/relationships/hyperlink" Target="https://github.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ChangeArrowheads="1"/>
          </p:cNvSpPr>
          <p:nvPr/>
        </p:nvSpPr>
        <p:spPr bwMode="auto">
          <a:xfrm>
            <a:off x="4686300" y="2459832"/>
            <a:ext cx="60579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defTabSz="914400" eaLnBrk="0" fontAlgn="base" hangingPunct="0">
              <a:spcBef>
                <a:spcPct val="0"/>
              </a:spcBef>
              <a:spcAft>
                <a:spcPct val="0"/>
              </a:spcAft>
            </a:pPr>
            <a:r>
              <a:rPr kumimoji="1" lang="en-US" sz="4400" dirty="0">
                <a:solidFill>
                  <a:prstClr val="black">
                    <a:lumMod val="95000"/>
                    <a:lumOff val="5000"/>
                  </a:prstClr>
                </a:solidFill>
                <a:latin typeface="Georgia" pitchFamily="18" charset="0"/>
                <a:cs typeface="Arial" pitchFamily="34" charset="0"/>
              </a:rPr>
              <a:t>SRE</a:t>
            </a:r>
          </a:p>
        </p:txBody>
      </p:sp>
      <p:sp>
        <p:nvSpPr>
          <p:cNvPr id="12" name="TextBox 11"/>
          <p:cNvSpPr txBox="1"/>
          <p:nvPr/>
        </p:nvSpPr>
        <p:spPr>
          <a:xfrm>
            <a:off x="6629401" y="3161281"/>
            <a:ext cx="4109357" cy="830997"/>
          </a:xfrm>
          <a:prstGeom prst="rect">
            <a:avLst/>
          </a:prstGeom>
          <a:noFill/>
        </p:spPr>
        <p:txBody>
          <a:bodyPr wrap="square">
            <a:spAutoFit/>
          </a:bodyPr>
          <a:lstStyle/>
          <a:p>
            <a:pPr algn="r" defTabSz="914400" fontAlgn="base">
              <a:spcBef>
                <a:spcPct val="0"/>
              </a:spcBef>
              <a:spcAft>
                <a:spcPct val="0"/>
              </a:spcAft>
              <a:defRPr/>
            </a:pPr>
            <a:r>
              <a:rPr lang="en-US" sz="2400" dirty="0">
                <a:solidFill>
                  <a:prstClr val="black">
                    <a:lumMod val="95000"/>
                    <a:lumOff val="5000"/>
                  </a:prstClr>
                </a:solidFill>
                <a:latin typeface="Georgia" pitchFamily="18" charset="0"/>
                <a:cs typeface="Arial" pitchFamily="34" charset="0"/>
              </a:rPr>
              <a:t>3</a:t>
            </a:r>
          </a:p>
          <a:p>
            <a:pPr algn="r" defTabSz="914400" fontAlgn="base">
              <a:spcBef>
                <a:spcPct val="0"/>
              </a:spcBef>
              <a:spcAft>
                <a:spcPct val="0"/>
              </a:spcAft>
              <a:defRPr/>
            </a:pPr>
            <a:r>
              <a:rPr lang="en-US" sz="2400" dirty="0">
                <a:solidFill>
                  <a:prstClr val="black">
                    <a:lumMod val="95000"/>
                    <a:lumOff val="5000"/>
                  </a:prstClr>
                </a:solidFill>
                <a:latin typeface="Georgia" pitchFamily="18" charset="0"/>
                <a:cs typeface="Arial" pitchFamily="34" charset="0"/>
              </a:rPr>
              <a:t>RE Types</a:t>
            </a:r>
          </a:p>
        </p:txBody>
      </p:sp>
      <p:sp>
        <p:nvSpPr>
          <p:cNvPr id="2054" name="TextBox 40"/>
          <p:cNvSpPr txBox="1">
            <a:spLocks noChangeArrowheads="1"/>
          </p:cNvSpPr>
          <p:nvPr/>
        </p:nvSpPr>
        <p:spPr bwMode="auto">
          <a:xfrm>
            <a:off x="1066800" y="1277144"/>
            <a:ext cx="7239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defTabSz="914400" eaLnBrk="1" fontAlgn="base" hangingPunct="1">
              <a:spcBef>
                <a:spcPct val="0"/>
              </a:spcBef>
              <a:spcAft>
                <a:spcPct val="0"/>
              </a:spcAft>
            </a:pPr>
            <a:r>
              <a:rPr lang="en-US" dirty="0">
                <a:solidFill>
                  <a:prstClr val="black">
                    <a:lumMod val="95000"/>
                    <a:lumOff val="5000"/>
                  </a:prstClr>
                </a:solidFill>
                <a:latin typeface="Georgia" pitchFamily="18" charset="0"/>
              </a:rPr>
              <a:t>Department of Computer Science</a:t>
            </a:r>
          </a:p>
        </p:txBody>
      </p:sp>
      <p:cxnSp>
        <p:nvCxnSpPr>
          <p:cNvPr id="43" name="Straight Connector 42"/>
          <p:cNvCxnSpPr/>
          <p:nvPr/>
        </p:nvCxnSpPr>
        <p:spPr>
          <a:xfrm>
            <a:off x="1181100" y="1199939"/>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5"/>
          <p:cNvSpPr>
            <a:spLocks noChangeArrowheads="1"/>
          </p:cNvSpPr>
          <p:nvPr/>
        </p:nvSpPr>
        <p:spPr bwMode="auto">
          <a:xfrm>
            <a:off x="2362200" y="76200"/>
            <a:ext cx="7162800" cy="928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defTabSz="914400" eaLnBrk="0" fontAlgn="base" hangingPunct="0">
              <a:spcBef>
                <a:spcPct val="0"/>
              </a:spcBef>
              <a:spcAft>
                <a:spcPct val="0"/>
              </a:spcAft>
            </a:pPr>
            <a:r>
              <a:rPr kumimoji="1" lang="en-US" sz="4800" dirty="0">
                <a:solidFill>
                  <a:prstClr val="black">
                    <a:lumMod val="95000"/>
                    <a:lumOff val="5000"/>
                  </a:prstClr>
                </a:solidFill>
                <a:latin typeface="Georgia" pitchFamily="18" charset="0"/>
                <a:cs typeface="Arial" pitchFamily="34" charset="0"/>
              </a:rPr>
              <a:t>CUI Abbottabad</a:t>
            </a:r>
          </a:p>
        </p:txBody>
      </p:sp>
      <p:sp>
        <p:nvSpPr>
          <p:cNvPr id="2" name="Footer Placeholder 1"/>
          <p:cNvSpPr>
            <a:spLocks noGrp="1"/>
          </p:cNvSpPr>
          <p:nvPr>
            <p:ph type="ftr" sz="quarter" idx="11"/>
          </p:nvPr>
        </p:nvSpPr>
        <p:spPr>
          <a:xfrm>
            <a:off x="1522476" y="6221984"/>
            <a:ext cx="6327648" cy="365125"/>
          </a:xfrm>
        </p:spPr>
        <p:txBody>
          <a:bodyPr/>
          <a:lstStyle/>
          <a:p>
            <a:pPr defTabSz="914400" fontAlgn="base">
              <a:spcBef>
                <a:spcPct val="0"/>
              </a:spcBef>
              <a:spcAft>
                <a:spcPct val="0"/>
              </a:spcAft>
              <a:defRPr/>
            </a:pPr>
            <a:r>
              <a:rPr lang="en-US" sz="1400" b="1" dirty="0">
                <a:solidFill>
                  <a:prstClr val="black">
                    <a:lumMod val="95000"/>
                    <a:lumOff val="5000"/>
                  </a:prstClr>
                </a:solidFill>
                <a:latin typeface="Century Gothic" panose="020B0502020202020204"/>
              </a:rPr>
              <a:t>COMSATS University Islamabad, Abbottabad Campus</a:t>
            </a:r>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1143000" y="76200"/>
            <a:ext cx="1230086" cy="1079500"/>
          </a:xfrm>
          <a:prstGeom prst="rect">
            <a:avLst/>
          </a:prstGeom>
          <a:effectLst>
            <a:outerShdw blurRad="50800" dist="50800" dir="5400000" sx="1000" sy="1000" algn="ctr" rotWithShape="0">
              <a:srgbClr val="000000"/>
            </a:outerShdw>
            <a:softEdge rad="1778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F72C-8512-02DC-A39A-7FFC7C672309}"/>
              </a:ext>
            </a:extLst>
          </p:cNvPr>
          <p:cNvSpPr>
            <a:spLocks noGrp="1"/>
          </p:cNvSpPr>
          <p:nvPr>
            <p:ph type="title"/>
          </p:nvPr>
        </p:nvSpPr>
        <p:spPr/>
        <p:txBody>
          <a:bodyPr/>
          <a:lstStyle/>
          <a:p>
            <a:r>
              <a:rPr lang="en-US" dirty="0"/>
              <a:t>Project vs product requirements</a:t>
            </a:r>
          </a:p>
        </p:txBody>
      </p:sp>
      <p:pic>
        <p:nvPicPr>
          <p:cNvPr id="5" name="Content Placeholder 4">
            <a:extLst>
              <a:ext uri="{FF2B5EF4-FFF2-40B4-BE49-F238E27FC236}">
                <a16:creationId xmlns:a16="http://schemas.microsoft.com/office/drawing/2014/main" id="{5A49B6BF-4859-7A21-2037-744CC3F07A55}"/>
              </a:ext>
            </a:extLst>
          </p:cNvPr>
          <p:cNvPicPr>
            <a:picLocks noGrp="1" noChangeAspect="1"/>
          </p:cNvPicPr>
          <p:nvPr>
            <p:ph idx="1"/>
          </p:nvPr>
        </p:nvPicPr>
        <p:blipFill>
          <a:blip r:embed="rId2"/>
          <a:stretch>
            <a:fillRect/>
          </a:stretch>
        </p:blipFill>
        <p:spPr>
          <a:xfrm>
            <a:off x="1063752" y="2093976"/>
            <a:ext cx="10190920" cy="2670049"/>
          </a:xfrm>
        </p:spPr>
      </p:pic>
    </p:spTree>
    <p:extLst>
      <p:ext uri="{BB962C8B-B14F-4D97-AF65-F5344CB8AC3E}">
        <p14:creationId xmlns:p14="http://schemas.microsoft.com/office/powerpoint/2010/main" val="3680469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04531D-B1AD-7308-5C38-8DDC7A065625}"/>
              </a:ext>
            </a:extLst>
          </p:cNvPr>
          <p:cNvPicPr>
            <a:picLocks noChangeAspect="1"/>
          </p:cNvPicPr>
          <p:nvPr/>
        </p:nvPicPr>
        <p:blipFill>
          <a:blip r:embed="rId2"/>
          <a:stretch>
            <a:fillRect/>
          </a:stretch>
        </p:blipFill>
        <p:spPr>
          <a:xfrm>
            <a:off x="152929" y="189971"/>
            <a:ext cx="11883900" cy="5618162"/>
          </a:xfrm>
          <a:prstGeom prst="rect">
            <a:avLst/>
          </a:prstGeom>
        </p:spPr>
      </p:pic>
    </p:spTree>
    <p:extLst>
      <p:ext uri="{BB962C8B-B14F-4D97-AF65-F5344CB8AC3E}">
        <p14:creationId xmlns:p14="http://schemas.microsoft.com/office/powerpoint/2010/main" val="4167923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F7D6ED-B9DD-D294-4595-46AA0C684DEA}"/>
              </a:ext>
            </a:extLst>
          </p:cNvPr>
          <p:cNvPicPr>
            <a:picLocks noChangeAspect="1"/>
          </p:cNvPicPr>
          <p:nvPr/>
        </p:nvPicPr>
        <p:blipFill>
          <a:blip r:embed="rId2"/>
          <a:stretch>
            <a:fillRect/>
          </a:stretch>
        </p:blipFill>
        <p:spPr>
          <a:xfrm>
            <a:off x="326495" y="249765"/>
            <a:ext cx="11722901" cy="5202767"/>
          </a:xfrm>
          <a:prstGeom prst="rect">
            <a:avLst/>
          </a:prstGeom>
        </p:spPr>
      </p:pic>
    </p:spTree>
    <p:extLst>
      <p:ext uri="{BB962C8B-B14F-4D97-AF65-F5344CB8AC3E}">
        <p14:creationId xmlns:p14="http://schemas.microsoft.com/office/powerpoint/2010/main" val="2120554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7A1CC-1F32-B501-7C37-EDA82C04F46B}"/>
              </a:ext>
            </a:extLst>
          </p:cNvPr>
          <p:cNvSpPr>
            <a:spLocks noGrp="1"/>
          </p:cNvSpPr>
          <p:nvPr>
            <p:ph type="title"/>
          </p:nvPr>
        </p:nvSpPr>
        <p:spPr/>
        <p:txBody>
          <a:bodyPr/>
          <a:lstStyle/>
          <a:p>
            <a:r>
              <a:rPr lang="en-US" dirty="0"/>
              <a:t>Requirements development and management</a:t>
            </a:r>
          </a:p>
        </p:txBody>
      </p:sp>
      <p:pic>
        <p:nvPicPr>
          <p:cNvPr id="5" name="Content Placeholder 4">
            <a:extLst>
              <a:ext uri="{FF2B5EF4-FFF2-40B4-BE49-F238E27FC236}">
                <a16:creationId xmlns:a16="http://schemas.microsoft.com/office/drawing/2014/main" id="{31F94BE1-7AC5-2756-573B-7064ADAAD36F}"/>
              </a:ext>
            </a:extLst>
          </p:cNvPr>
          <p:cNvPicPr>
            <a:picLocks noGrp="1" noChangeAspect="1"/>
          </p:cNvPicPr>
          <p:nvPr>
            <p:ph idx="1"/>
          </p:nvPr>
        </p:nvPicPr>
        <p:blipFill>
          <a:blip r:embed="rId2"/>
          <a:stretch>
            <a:fillRect/>
          </a:stretch>
        </p:blipFill>
        <p:spPr>
          <a:xfrm>
            <a:off x="2017182" y="2217006"/>
            <a:ext cx="8157635" cy="4156362"/>
          </a:xfrm>
        </p:spPr>
      </p:pic>
    </p:spTree>
    <p:extLst>
      <p:ext uri="{BB962C8B-B14F-4D97-AF65-F5344CB8AC3E}">
        <p14:creationId xmlns:p14="http://schemas.microsoft.com/office/powerpoint/2010/main" val="662649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C2291D-CCD4-A166-03C5-ABD56F32A768}"/>
              </a:ext>
            </a:extLst>
          </p:cNvPr>
          <p:cNvSpPr txBox="1"/>
          <p:nvPr/>
        </p:nvSpPr>
        <p:spPr>
          <a:xfrm>
            <a:off x="423333" y="423038"/>
            <a:ext cx="11074400" cy="1754326"/>
          </a:xfrm>
          <a:prstGeom prst="rect">
            <a:avLst/>
          </a:prstGeom>
          <a:noFill/>
        </p:spPr>
        <p:txBody>
          <a:bodyPr wrap="square">
            <a:spAutoFit/>
          </a:bodyPr>
          <a:lstStyle/>
          <a:p>
            <a:r>
              <a:rPr lang="en-US" sz="3600" b="0" i="0" dirty="0">
                <a:solidFill>
                  <a:srgbClr val="242021"/>
                </a:solidFill>
                <a:effectLst/>
                <a:latin typeface="SegoeSemibold"/>
              </a:rPr>
              <a:t>Requirements development</a:t>
            </a:r>
            <a:br>
              <a:rPr lang="en-US" sz="3600" b="0" i="0" dirty="0">
                <a:solidFill>
                  <a:srgbClr val="242021"/>
                </a:solidFill>
                <a:effectLst/>
                <a:latin typeface="SegoeSemibold"/>
              </a:rPr>
            </a:br>
            <a:r>
              <a:rPr lang="en-US" dirty="0">
                <a:solidFill>
                  <a:srgbClr val="242021"/>
                </a:solidFill>
                <a:latin typeface="Segoe"/>
              </a:rPr>
              <a:t>W</a:t>
            </a:r>
            <a:r>
              <a:rPr lang="en-US" sz="1800" b="0" i="0" dirty="0">
                <a:solidFill>
                  <a:srgbClr val="242021"/>
                </a:solidFill>
                <a:effectLst/>
                <a:latin typeface="Segoe"/>
              </a:rPr>
              <a:t>e subdivide requirements development into </a:t>
            </a:r>
            <a:r>
              <a:rPr lang="en-US" sz="1800" b="0" i="1" dirty="0">
                <a:solidFill>
                  <a:srgbClr val="242021"/>
                </a:solidFill>
                <a:effectLst/>
                <a:latin typeface="Segoe-Italic"/>
              </a:rPr>
              <a:t>elicitation</a:t>
            </a:r>
            <a:r>
              <a:rPr lang="en-US" sz="1800" b="0" i="0" dirty="0">
                <a:solidFill>
                  <a:srgbClr val="242021"/>
                </a:solidFill>
                <a:effectLst/>
                <a:latin typeface="Segoe"/>
              </a:rPr>
              <a:t>, </a:t>
            </a:r>
            <a:r>
              <a:rPr lang="en-US" sz="1800" b="0" i="1" dirty="0">
                <a:solidFill>
                  <a:srgbClr val="242021"/>
                </a:solidFill>
                <a:effectLst/>
                <a:latin typeface="Segoe-Italic"/>
              </a:rPr>
              <a:t>analysis</a:t>
            </a:r>
            <a:r>
              <a:rPr lang="en-US" sz="1800" b="0" i="0" dirty="0">
                <a:solidFill>
                  <a:srgbClr val="242021"/>
                </a:solidFill>
                <a:effectLst/>
                <a:latin typeface="Segoe"/>
              </a:rPr>
              <a:t>, </a:t>
            </a:r>
            <a:r>
              <a:rPr lang="en-US" sz="1800" b="0" i="1" dirty="0">
                <a:solidFill>
                  <a:srgbClr val="242021"/>
                </a:solidFill>
                <a:effectLst/>
                <a:latin typeface="Segoe-Italic"/>
              </a:rPr>
              <a:t>specification</a:t>
            </a:r>
            <a:r>
              <a:rPr lang="en-US" sz="1800" b="0" i="0" dirty="0">
                <a:solidFill>
                  <a:srgbClr val="242021"/>
                </a:solidFill>
                <a:effectLst/>
                <a:latin typeface="Segoe"/>
              </a:rPr>
              <a:t>, and </a:t>
            </a:r>
            <a:r>
              <a:rPr lang="en-US" sz="1800" b="0" i="1" dirty="0">
                <a:solidFill>
                  <a:srgbClr val="242021"/>
                </a:solidFill>
                <a:effectLst/>
                <a:latin typeface="Segoe-Italic"/>
              </a:rPr>
              <a:t>validation </a:t>
            </a:r>
            <a:r>
              <a:rPr lang="en-US" sz="1800" b="0" i="0" dirty="0">
                <a:solidFill>
                  <a:srgbClr val="242021"/>
                </a:solidFill>
                <a:effectLst/>
                <a:latin typeface="Segoe"/>
              </a:rPr>
              <a:t>. These subdisciplines encompass all the activities involved with exploring, evaluating, documenting, and confirming the requirements for a product. Following are the essential actions in each subdiscipline.</a:t>
            </a:r>
            <a:r>
              <a:rPr lang="en-US" dirty="0"/>
              <a:t> </a:t>
            </a:r>
            <a:br>
              <a:rPr lang="en-US" dirty="0"/>
            </a:br>
            <a:endParaRPr lang="en-US" dirty="0"/>
          </a:p>
        </p:txBody>
      </p:sp>
    </p:spTree>
    <p:extLst>
      <p:ext uri="{BB962C8B-B14F-4D97-AF65-F5344CB8AC3E}">
        <p14:creationId xmlns:p14="http://schemas.microsoft.com/office/powerpoint/2010/main" val="1572749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AB7946-C426-B9CF-F0CE-AB3C69C46C51}"/>
              </a:ext>
            </a:extLst>
          </p:cNvPr>
          <p:cNvPicPr>
            <a:picLocks noChangeAspect="1"/>
          </p:cNvPicPr>
          <p:nvPr/>
        </p:nvPicPr>
        <p:blipFill>
          <a:blip r:embed="rId2"/>
          <a:stretch>
            <a:fillRect/>
          </a:stretch>
        </p:blipFill>
        <p:spPr>
          <a:xfrm>
            <a:off x="252942" y="237595"/>
            <a:ext cx="11828342" cy="4046538"/>
          </a:xfrm>
          <a:prstGeom prst="rect">
            <a:avLst/>
          </a:prstGeom>
        </p:spPr>
      </p:pic>
    </p:spTree>
    <p:extLst>
      <p:ext uri="{BB962C8B-B14F-4D97-AF65-F5344CB8AC3E}">
        <p14:creationId xmlns:p14="http://schemas.microsoft.com/office/powerpoint/2010/main" val="4261344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465C7C-C612-6DA8-8882-8931CF9949D6}"/>
              </a:ext>
            </a:extLst>
          </p:cNvPr>
          <p:cNvPicPr>
            <a:picLocks noChangeAspect="1"/>
          </p:cNvPicPr>
          <p:nvPr/>
        </p:nvPicPr>
        <p:blipFill>
          <a:blip r:embed="rId2"/>
          <a:stretch>
            <a:fillRect/>
          </a:stretch>
        </p:blipFill>
        <p:spPr>
          <a:xfrm>
            <a:off x="257175" y="251354"/>
            <a:ext cx="11747362" cy="4235979"/>
          </a:xfrm>
          <a:prstGeom prst="rect">
            <a:avLst/>
          </a:prstGeom>
        </p:spPr>
      </p:pic>
    </p:spTree>
    <p:extLst>
      <p:ext uri="{BB962C8B-B14F-4D97-AF65-F5344CB8AC3E}">
        <p14:creationId xmlns:p14="http://schemas.microsoft.com/office/powerpoint/2010/main" val="579846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D10692-3412-87C6-1F87-7C63E3A1363B}"/>
              </a:ext>
            </a:extLst>
          </p:cNvPr>
          <p:cNvPicPr>
            <a:picLocks noChangeAspect="1"/>
          </p:cNvPicPr>
          <p:nvPr/>
        </p:nvPicPr>
        <p:blipFill>
          <a:blip r:embed="rId2"/>
          <a:stretch>
            <a:fillRect/>
          </a:stretch>
        </p:blipFill>
        <p:spPr>
          <a:xfrm>
            <a:off x="195262" y="239712"/>
            <a:ext cx="11285538" cy="6255945"/>
          </a:xfrm>
          <a:prstGeom prst="rect">
            <a:avLst/>
          </a:prstGeom>
        </p:spPr>
      </p:pic>
    </p:spTree>
    <p:extLst>
      <p:ext uri="{BB962C8B-B14F-4D97-AF65-F5344CB8AC3E}">
        <p14:creationId xmlns:p14="http://schemas.microsoft.com/office/powerpoint/2010/main" val="526263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B99E43-21D6-3CC4-C24C-50CF276A4D17}"/>
              </a:ext>
            </a:extLst>
          </p:cNvPr>
          <p:cNvPicPr>
            <a:picLocks noChangeAspect="1"/>
          </p:cNvPicPr>
          <p:nvPr/>
        </p:nvPicPr>
        <p:blipFill>
          <a:blip r:embed="rId2"/>
          <a:stretch>
            <a:fillRect/>
          </a:stretch>
        </p:blipFill>
        <p:spPr>
          <a:xfrm>
            <a:off x="420687" y="443971"/>
            <a:ext cx="11238857" cy="2468562"/>
          </a:xfrm>
          <a:prstGeom prst="rect">
            <a:avLst/>
          </a:prstGeom>
        </p:spPr>
      </p:pic>
    </p:spTree>
    <p:extLst>
      <p:ext uri="{BB962C8B-B14F-4D97-AF65-F5344CB8AC3E}">
        <p14:creationId xmlns:p14="http://schemas.microsoft.com/office/powerpoint/2010/main" val="3990516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02017C-EE47-003C-1AD2-CD18E3BB45E5}"/>
              </a:ext>
            </a:extLst>
          </p:cNvPr>
          <p:cNvPicPr>
            <a:picLocks noChangeAspect="1"/>
          </p:cNvPicPr>
          <p:nvPr/>
        </p:nvPicPr>
        <p:blipFill>
          <a:blip r:embed="rId2"/>
          <a:stretch>
            <a:fillRect/>
          </a:stretch>
        </p:blipFill>
        <p:spPr>
          <a:xfrm>
            <a:off x="437620" y="495299"/>
            <a:ext cx="11354282" cy="4770967"/>
          </a:xfrm>
          <a:prstGeom prst="rect">
            <a:avLst/>
          </a:prstGeom>
        </p:spPr>
      </p:pic>
    </p:spTree>
    <p:extLst>
      <p:ext uri="{BB962C8B-B14F-4D97-AF65-F5344CB8AC3E}">
        <p14:creationId xmlns:p14="http://schemas.microsoft.com/office/powerpoint/2010/main" val="3350742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D7CC-41CE-4ED1-A998-9DBB8DC8E5AB}"/>
              </a:ext>
            </a:extLst>
          </p:cNvPr>
          <p:cNvSpPr>
            <a:spLocks noGrp="1"/>
          </p:cNvSpPr>
          <p:nvPr>
            <p:ph type="title"/>
          </p:nvPr>
        </p:nvSpPr>
        <p:spPr/>
        <p:txBody>
          <a:bodyPr/>
          <a:lstStyle/>
          <a:p>
            <a:r>
              <a:rPr lang="en-US" dirty="0"/>
              <a:t>Outline</a:t>
            </a:r>
            <a:endParaRPr lang="en-PK" dirty="0"/>
          </a:p>
        </p:txBody>
      </p:sp>
      <p:sp>
        <p:nvSpPr>
          <p:cNvPr id="3" name="Content Placeholder 2">
            <a:extLst>
              <a:ext uri="{FF2B5EF4-FFF2-40B4-BE49-F238E27FC236}">
                <a16:creationId xmlns:a16="http://schemas.microsoft.com/office/drawing/2014/main" id="{3328AF1E-822A-4771-B555-D8402AE3F96A}"/>
              </a:ext>
            </a:extLst>
          </p:cNvPr>
          <p:cNvSpPr>
            <a:spLocks noGrp="1"/>
          </p:cNvSpPr>
          <p:nvPr>
            <p:ph idx="1"/>
          </p:nvPr>
        </p:nvSpPr>
        <p:spPr/>
        <p:txBody>
          <a:bodyPr>
            <a:normAutofit/>
          </a:bodyPr>
          <a:lstStyle/>
          <a:p>
            <a:pPr marL="0" marR="0">
              <a:lnSpc>
                <a:spcPct val="107000"/>
              </a:lnSpc>
              <a:spcBef>
                <a:spcPts val="0"/>
              </a:spcBef>
              <a:spcAft>
                <a:spcPts val="0"/>
              </a:spcAft>
            </a:pPr>
            <a:r>
              <a:rPr lang="en-US" sz="2000" dirty="0">
                <a:effectLst/>
              </a:rPr>
              <a:t>Documenting Requirements :</a:t>
            </a:r>
          </a:p>
          <a:p>
            <a:pPr marL="274320" lvl="1">
              <a:lnSpc>
                <a:spcPct val="107000"/>
              </a:lnSpc>
              <a:spcBef>
                <a:spcPts val="0"/>
              </a:spcBef>
              <a:spcAft>
                <a:spcPts val="0"/>
              </a:spcAft>
            </a:pPr>
            <a:r>
              <a:rPr lang="en-US" dirty="0">
                <a:cs typeface="Times New Roman" panose="02020603050405020304" pitchFamily="18" charset="0"/>
              </a:rPr>
              <a:t>Characteristics</a:t>
            </a:r>
          </a:p>
          <a:p>
            <a:pPr marL="274320" lvl="1">
              <a:lnSpc>
                <a:spcPct val="107000"/>
              </a:lnSpc>
              <a:spcBef>
                <a:spcPts val="0"/>
              </a:spcBef>
              <a:spcAft>
                <a:spcPts val="0"/>
              </a:spcAft>
            </a:pPr>
            <a:r>
              <a:rPr lang="en-US" dirty="0"/>
              <a:t>Guidelines</a:t>
            </a:r>
          </a:p>
          <a:p>
            <a:pPr marL="274320" lvl="1">
              <a:lnSpc>
                <a:spcPct val="107000"/>
              </a:lnSpc>
              <a:spcBef>
                <a:spcPts val="0"/>
              </a:spcBef>
              <a:spcAft>
                <a:spcPts val="0"/>
              </a:spcAft>
            </a:pPr>
            <a:r>
              <a:rPr lang="en-US" dirty="0"/>
              <a:t>Functional &amp; Non-Functional</a:t>
            </a:r>
            <a:r>
              <a:rPr lang="en-US" dirty="0">
                <a:effectLst/>
              </a:rPr>
              <a:t> Requirements</a:t>
            </a:r>
            <a:endParaRPr lang="en-US" dirty="0">
              <a:cs typeface="Times New Roman" panose="02020603050405020304" pitchFamily="18" charset="0"/>
            </a:endParaRPr>
          </a:p>
          <a:p>
            <a:pPr marL="0" indent="0">
              <a:buNone/>
            </a:pPr>
            <a:endParaRPr lang="en-US" dirty="0"/>
          </a:p>
          <a:p>
            <a:endParaRPr lang="en-US" dirty="0"/>
          </a:p>
        </p:txBody>
      </p:sp>
    </p:spTree>
    <p:extLst>
      <p:ext uri="{BB962C8B-B14F-4D97-AF65-F5344CB8AC3E}">
        <p14:creationId xmlns:p14="http://schemas.microsoft.com/office/powerpoint/2010/main" val="3021862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5A83A6-9752-F7C7-8527-E9C5B2F68520}"/>
              </a:ext>
            </a:extLst>
          </p:cNvPr>
          <p:cNvPicPr>
            <a:picLocks noChangeAspect="1"/>
          </p:cNvPicPr>
          <p:nvPr/>
        </p:nvPicPr>
        <p:blipFill>
          <a:blip r:embed="rId2"/>
          <a:stretch>
            <a:fillRect/>
          </a:stretch>
        </p:blipFill>
        <p:spPr>
          <a:xfrm>
            <a:off x="321204" y="266699"/>
            <a:ext cx="11672886" cy="3458633"/>
          </a:xfrm>
          <a:prstGeom prst="rect">
            <a:avLst/>
          </a:prstGeom>
        </p:spPr>
      </p:pic>
    </p:spTree>
    <p:extLst>
      <p:ext uri="{BB962C8B-B14F-4D97-AF65-F5344CB8AC3E}">
        <p14:creationId xmlns:p14="http://schemas.microsoft.com/office/powerpoint/2010/main" val="3457574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DD6A43-292F-B96E-2FED-CB64BB9AE215}"/>
              </a:ext>
            </a:extLst>
          </p:cNvPr>
          <p:cNvPicPr>
            <a:picLocks noChangeAspect="1"/>
          </p:cNvPicPr>
          <p:nvPr/>
        </p:nvPicPr>
        <p:blipFill>
          <a:blip r:embed="rId2"/>
          <a:stretch>
            <a:fillRect/>
          </a:stretch>
        </p:blipFill>
        <p:spPr>
          <a:xfrm>
            <a:off x="415395" y="315384"/>
            <a:ext cx="11286460" cy="4409016"/>
          </a:xfrm>
          <a:prstGeom prst="rect">
            <a:avLst/>
          </a:prstGeom>
        </p:spPr>
      </p:pic>
    </p:spTree>
    <p:extLst>
      <p:ext uri="{BB962C8B-B14F-4D97-AF65-F5344CB8AC3E}">
        <p14:creationId xmlns:p14="http://schemas.microsoft.com/office/powerpoint/2010/main" val="2602109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7422CA-8872-BB77-37B4-4A14F73D3903}"/>
              </a:ext>
            </a:extLst>
          </p:cNvPr>
          <p:cNvPicPr>
            <a:picLocks noChangeAspect="1"/>
          </p:cNvPicPr>
          <p:nvPr/>
        </p:nvPicPr>
        <p:blipFill>
          <a:blip r:embed="rId2"/>
          <a:stretch>
            <a:fillRect/>
          </a:stretch>
        </p:blipFill>
        <p:spPr>
          <a:xfrm>
            <a:off x="273050" y="406929"/>
            <a:ext cx="11512552" cy="2878138"/>
          </a:xfrm>
          <a:prstGeom prst="rect">
            <a:avLst/>
          </a:prstGeom>
        </p:spPr>
      </p:pic>
    </p:spTree>
    <p:extLst>
      <p:ext uri="{BB962C8B-B14F-4D97-AF65-F5344CB8AC3E}">
        <p14:creationId xmlns:p14="http://schemas.microsoft.com/office/powerpoint/2010/main" val="4258026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849265-C006-A2DF-8835-D318B39C087B}"/>
              </a:ext>
            </a:extLst>
          </p:cNvPr>
          <p:cNvPicPr>
            <a:picLocks noChangeAspect="1"/>
          </p:cNvPicPr>
          <p:nvPr/>
        </p:nvPicPr>
        <p:blipFill>
          <a:blip r:embed="rId2"/>
          <a:stretch>
            <a:fillRect/>
          </a:stretch>
        </p:blipFill>
        <p:spPr>
          <a:xfrm>
            <a:off x="608012" y="369887"/>
            <a:ext cx="9958388" cy="6386882"/>
          </a:xfrm>
          <a:prstGeom prst="rect">
            <a:avLst/>
          </a:prstGeom>
        </p:spPr>
      </p:pic>
    </p:spTree>
    <p:extLst>
      <p:ext uri="{BB962C8B-B14F-4D97-AF65-F5344CB8AC3E}">
        <p14:creationId xmlns:p14="http://schemas.microsoft.com/office/powerpoint/2010/main" val="3515859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BFE0-77B8-1469-4EBF-2C5100EB5DD9}"/>
              </a:ext>
            </a:extLst>
          </p:cNvPr>
          <p:cNvSpPr>
            <a:spLocks noGrp="1"/>
          </p:cNvSpPr>
          <p:nvPr>
            <p:ph type="title"/>
          </p:nvPr>
        </p:nvSpPr>
        <p:spPr/>
        <p:txBody>
          <a:bodyPr/>
          <a:lstStyle/>
          <a:p>
            <a:r>
              <a:rPr lang="en-US" dirty="0"/>
              <a:t>When bad requirements happen to good people</a:t>
            </a:r>
          </a:p>
        </p:txBody>
      </p:sp>
      <p:pic>
        <p:nvPicPr>
          <p:cNvPr id="5" name="Content Placeholder 4">
            <a:extLst>
              <a:ext uri="{FF2B5EF4-FFF2-40B4-BE49-F238E27FC236}">
                <a16:creationId xmlns:a16="http://schemas.microsoft.com/office/drawing/2014/main" id="{2A4359AF-2083-13D6-3117-6095154CC38F}"/>
              </a:ext>
            </a:extLst>
          </p:cNvPr>
          <p:cNvPicPr>
            <a:picLocks noGrp="1" noChangeAspect="1"/>
          </p:cNvPicPr>
          <p:nvPr>
            <p:ph idx="1"/>
          </p:nvPr>
        </p:nvPicPr>
        <p:blipFill>
          <a:blip r:embed="rId2"/>
          <a:stretch>
            <a:fillRect/>
          </a:stretch>
        </p:blipFill>
        <p:spPr>
          <a:xfrm>
            <a:off x="1069848" y="2312457"/>
            <a:ext cx="10588366" cy="2750609"/>
          </a:xfrm>
        </p:spPr>
      </p:pic>
    </p:spTree>
    <p:extLst>
      <p:ext uri="{BB962C8B-B14F-4D97-AF65-F5344CB8AC3E}">
        <p14:creationId xmlns:p14="http://schemas.microsoft.com/office/powerpoint/2010/main" val="2632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3D37B2-3590-B02C-1969-67D270E1D181}"/>
              </a:ext>
            </a:extLst>
          </p:cNvPr>
          <p:cNvSpPr txBox="1"/>
          <p:nvPr/>
        </p:nvSpPr>
        <p:spPr>
          <a:xfrm>
            <a:off x="135467" y="394481"/>
            <a:ext cx="11514666" cy="6647974"/>
          </a:xfrm>
          <a:prstGeom prst="rect">
            <a:avLst/>
          </a:prstGeom>
          <a:noFill/>
        </p:spPr>
        <p:txBody>
          <a:bodyPr wrap="square">
            <a:spAutoFit/>
          </a:bodyPr>
          <a:lstStyle/>
          <a:p>
            <a:r>
              <a:rPr lang="en-US" sz="2400" b="0" i="0" dirty="0">
                <a:solidFill>
                  <a:srgbClr val="242021"/>
                </a:solidFill>
                <a:effectLst/>
                <a:latin typeface="Segoe"/>
              </a:rPr>
              <a:t>It can cost far more to correct a defect that’s found late in the project than to fix it shortly after its creation. Suppose it costs $1 (on a relative scale) to find and fix a requirement defect while you’re still working on the requirements. If you discover that error during design instead, you have to pay the $1 to fix the requirement error, plus another $2 or $3 to redo the design that was based on the incorrect requirement. Suppose, though, that no one finds the error until a user calls with a problem.</a:t>
            </a:r>
          </a:p>
          <a:p>
            <a:r>
              <a:rPr lang="en-US" sz="2400" b="0" i="0" dirty="0">
                <a:solidFill>
                  <a:srgbClr val="242021"/>
                </a:solidFill>
                <a:effectLst/>
                <a:latin typeface="Segoe"/>
              </a:rPr>
              <a:t/>
            </a:r>
            <a:br>
              <a:rPr lang="en-US" sz="2400" b="0" i="0" dirty="0">
                <a:solidFill>
                  <a:srgbClr val="242021"/>
                </a:solidFill>
                <a:effectLst/>
                <a:latin typeface="Segoe"/>
              </a:rPr>
            </a:br>
            <a:r>
              <a:rPr lang="en-US" sz="2400" b="0" i="0" dirty="0">
                <a:solidFill>
                  <a:srgbClr val="242021"/>
                </a:solidFill>
                <a:effectLst/>
                <a:latin typeface="Segoe"/>
              </a:rPr>
              <a:t>Depending on the type of system, the cost to correct a requirement defect found in operation can be $100 or more on this relative scale (Boehm 1981; Grady 1999; Haskins 2004). One of my consulting clients determined that they spent an average of $200 of labor effort to find and fix a defect in their information systems using the quality technique of software inspection, a type of peer review.</a:t>
            </a:r>
          </a:p>
          <a:p>
            <a:endParaRPr lang="en-US" sz="2400" dirty="0">
              <a:solidFill>
                <a:srgbClr val="242021"/>
              </a:solidFill>
              <a:latin typeface="Segoe"/>
            </a:endParaRPr>
          </a:p>
          <a:p>
            <a:r>
              <a:rPr lang="en-US" sz="2400" b="0" i="0" dirty="0">
                <a:solidFill>
                  <a:srgbClr val="242021"/>
                </a:solidFill>
                <a:effectLst/>
                <a:latin typeface="Segoe"/>
              </a:rPr>
              <a:t>In contrast, they spent an average of </a:t>
            </a:r>
            <a:r>
              <a:rPr lang="en-US" sz="2400" b="0" i="1" dirty="0">
                <a:solidFill>
                  <a:srgbClr val="242021"/>
                </a:solidFill>
                <a:effectLst/>
                <a:latin typeface="Segoe-Italic"/>
              </a:rPr>
              <a:t>$4,200 </a:t>
            </a:r>
            <a:r>
              <a:rPr lang="en-US" sz="2400" b="0" i="0" dirty="0">
                <a:solidFill>
                  <a:srgbClr val="242021"/>
                </a:solidFill>
                <a:effectLst/>
                <a:latin typeface="Segoe"/>
              </a:rPr>
              <a:t>to fix a single defect reported by the user, an amplification factor of 21. Preventing requirements errors and catching them early clearly has a huge leveraging effect on reducing rework.</a:t>
            </a:r>
            <a:r>
              <a:rPr lang="en-US" sz="2400" dirty="0"/>
              <a:t> </a:t>
            </a:r>
            <a:r>
              <a:rPr lang="en-US" dirty="0"/>
              <a:t/>
            </a:r>
            <a:br>
              <a:rPr lang="en-US" dirty="0"/>
            </a:br>
            <a:endParaRPr lang="en-US" dirty="0"/>
          </a:p>
        </p:txBody>
      </p:sp>
    </p:spTree>
    <p:extLst>
      <p:ext uri="{BB962C8B-B14F-4D97-AF65-F5344CB8AC3E}">
        <p14:creationId xmlns:p14="http://schemas.microsoft.com/office/powerpoint/2010/main" val="1569122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38880B-33A0-EEF4-5A57-AF643B5FED61}"/>
              </a:ext>
            </a:extLst>
          </p:cNvPr>
          <p:cNvPicPr>
            <a:picLocks noChangeAspect="1"/>
          </p:cNvPicPr>
          <p:nvPr/>
        </p:nvPicPr>
        <p:blipFill>
          <a:blip r:embed="rId2"/>
          <a:stretch>
            <a:fillRect/>
          </a:stretch>
        </p:blipFill>
        <p:spPr>
          <a:xfrm>
            <a:off x="224366" y="295275"/>
            <a:ext cx="11674093" cy="5275792"/>
          </a:xfrm>
          <a:prstGeom prst="rect">
            <a:avLst/>
          </a:prstGeom>
        </p:spPr>
      </p:pic>
    </p:spTree>
    <p:extLst>
      <p:ext uri="{BB962C8B-B14F-4D97-AF65-F5344CB8AC3E}">
        <p14:creationId xmlns:p14="http://schemas.microsoft.com/office/powerpoint/2010/main" val="2805338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B55BBE-46CD-857A-265C-8D9A7EB2CF03}"/>
              </a:ext>
            </a:extLst>
          </p:cNvPr>
          <p:cNvPicPr>
            <a:picLocks noChangeAspect="1"/>
          </p:cNvPicPr>
          <p:nvPr/>
        </p:nvPicPr>
        <p:blipFill>
          <a:blip r:embed="rId2"/>
          <a:stretch>
            <a:fillRect/>
          </a:stretch>
        </p:blipFill>
        <p:spPr>
          <a:xfrm>
            <a:off x="313266" y="265113"/>
            <a:ext cx="11404822" cy="3595687"/>
          </a:xfrm>
          <a:prstGeom prst="rect">
            <a:avLst/>
          </a:prstGeom>
        </p:spPr>
      </p:pic>
    </p:spTree>
    <p:extLst>
      <p:ext uri="{BB962C8B-B14F-4D97-AF65-F5344CB8AC3E}">
        <p14:creationId xmlns:p14="http://schemas.microsoft.com/office/powerpoint/2010/main" val="907242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2D80FC-0987-8B83-0B2D-B66A146FA074}"/>
              </a:ext>
            </a:extLst>
          </p:cNvPr>
          <p:cNvPicPr>
            <a:picLocks noChangeAspect="1"/>
          </p:cNvPicPr>
          <p:nvPr/>
        </p:nvPicPr>
        <p:blipFill>
          <a:blip r:embed="rId2"/>
          <a:stretch>
            <a:fillRect/>
          </a:stretch>
        </p:blipFill>
        <p:spPr>
          <a:xfrm>
            <a:off x="374120" y="398991"/>
            <a:ext cx="11106680" cy="2175377"/>
          </a:xfrm>
          <a:prstGeom prst="rect">
            <a:avLst/>
          </a:prstGeom>
        </p:spPr>
      </p:pic>
      <p:pic>
        <p:nvPicPr>
          <p:cNvPr id="5" name="Picture 4">
            <a:extLst>
              <a:ext uri="{FF2B5EF4-FFF2-40B4-BE49-F238E27FC236}">
                <a16:creationId xmlns:a16="http://schemas.microsoft.com/office/drawing/2014/main" id="{B9BCFF78-F0FA-D06D-2727-6DCD9878E544}"/>
              </a:ext>
            </a:extLst>
          </p:cNvPr>
          <p:cNvPicPr>
            <a:picLocks noChangeAspect="1"/>
          </p:cNvPicPr>
          <p:nvPr/>
        </p:nvPicPr>
        <p:blipFill>
          <a:blip r:embed="rId3"/>
          <a:stretch>
            <a:fillRect/>
          </a:stretch>
        </p:blipFill>
        <p:spPr>
          <a:xfrm>
            <a:off x="284471" y="2413948"/>
            <a:ext cx="11623058" cy="2353232"/>
          </a:xfrm>
          <a:prstGeom prst="rect">
            <a:avLst/>
          </a:prstGeom>
        </p:spPr>
      </p:pic>
    </p:spTree>
    <p:extLst>
      <p:ext uri="{BB962C8B-B14F-4D97-AF65-F5344CB8AC3E}">
        <p14:creationId xmlns:p14="http://schemas.microsoft.com/office/powerpoint/2010/main" val="2882793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1A3314-0EC6-D2F1-66EF-E0A6BF465B71}"/>
              </a:ext>
            </a:extLst>
          </p:cNvPr>
          <p:cNvPicPr>
            <a:picLocks noChangeAspect="1"/>
          </p:cNvPicPr>
          <p:nvPr/>
        </p:nvPicPr>
        <p:blipFill>
          <a:blip r:embed="rId2"/>
          <a:stretch>
            <a:fillRect/>
          </a:stretch>
        </p:blipFill>
        <p:spPr>
          <a:xfrm>
            <a:off x="389465" y="268815"/>
            <a:ext cx="10854267" cy="6429973"/>
          </a:xfrm>
          <a:prstGeom prst="rect">
            <a:avLst/>
          </a:prstGeom>
        </p:spPr>
      </p:pic>
    </p:spTree>
    <p:extLst>
      <p:ext uri="{BB962C8B-B14F-4D97-AF65-F5344CB8AC3E}">
        <p14:creationId xmlns:p14="http://schemas.microsoft.com/office/powerpoint/2010/main" val="2207131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03B1-9494-F783-81B3-8A369299FC8A}"/>
              </a:ext>
            </a:extLst>
          </p:cNvPr>
          <p:cNvSpPr>
            <a:spLocks noGrp="1"/>
          </p:cNvSpPr>
          <p:nvPr>
            <p:ph type="title"/>
          </p:nvPr>
        </p:nvSpPr>
        <p:spPr/>
        <p:txBody>
          <a:bodyPr/>
          <a:lstStyle/>
          <a:p>
            <a:r>
              <a:rPr lang="en-US" dirty="0"/>
              <a:t>idea</a:t>
            </a:r>
          </a:p>
        </p:txBody>
      </p:sp>
      <p:sp>
        <p:nvSpPr>
          <p:cNvPr id="3" name="Content Placeholder 2">
            <a:extLst>
              <a:ext uri="{FF2B5EF4-FFF2-40B4-BE49-F238E27FC236}">
                <a16:creationId xmlns:a16="http://schemas.microsoft.com/office/drawing/2014/main" id="{65CDE172-AE47-28A9-652F-2E68D046F0EA}"/>
              </a:ext>
            </a:extLst>
          </p:cNvPr>
          <p:cNvSpPr>
            <a:spLocks noGrp="1"/>
          </p:cNvSpPr>
          <p:nvPr>
            <p:ph idx="1"/>
          </p:nvPr>
        </p:nvSpPr>
        <p:spPr/>
        <p:txBody>
          <a:bodyPr/>
          <a:lstStyle/>
          <a:p>
            <a:pPr algn="l"/>
            <a:r>
              <a:rPr lang="en-US" b="0" i="0" dirty="0">
                <a:solidFill>
                  <a:srgbClr val="616161"/>
                </a:solidFill>
                <a:effectLst/>
                <a:latin typeface="Open Sans" panose="020B0606030504020204" pitchFamily="34" charset="0"/>
              </a:rPr>
              <a:t>Without a map (or well, Google Maps!), it can get tough traveling to a new city or country. You wouldn’t know what transport to take or which direction to travel in, making it almost impossible to reach your destination.</a:t>
            </a:r>
          </a:p>
          <a:p>
            <a:pPr algn="l"/>
            <a:r>
              <a:rPr lang="en-US" b="0" i="0" dirty="0">
                <a:solidFill>
                  <a:srgbClr val="616161"/>
                </a:solidFill>
                <a:effectLst/>
                <a:latin typeface="Open Sans" panose="020B0606030504020204" pitchFamily="34" charset="0"/>
              </a:rPr>
              <a:t>Similarly, in software development, you are highly unlikely to create the right product without proper documentation of software requirements.</a:t>
            </a:r>
          </a:p>
          <a:p>
            <a:pPr algn="l"/>
            <a:r>
              <a:rPr lang="en-US" b="0" i="0" dirty="0">
                <a:solidFill>
                  <a:srgbClr val="616161"/>
                </a:solidFill>
                <a:effectLst/>
                <a:latin typeface="Open Sans" panose="020B0606030504020204" pitchFamily="34" charset="0"/>
              </a:rPr>
              <a:t>Documentation ensures that the </a:t>
            </a:r>
            <a:r>
              <a:rPr lang="en-US" b="1" i="0" dirty="0">
                <a:solidFill>
                  <a:srgbClr val="616161"/>
                </a:solidFill>
                <a:effectLst/>
                <a:latin typeface="Open Sans" panose="020B0606030504020204" pitchFamily="34" charset="0"/>
              </a:rPr>
              <a:t>software development team</a:t>
            </a:r>
            <a:r>
              <a:rPr lang="en-US" b="0" i="0" dirty="0">
                <a:solidFill>
                  <a:srgbClr val="616161"/>
                </a:solidFill>
                <a:effectLst/>
                <a:latin typeface="Open Sans" panose="020B0606030504020204" pitchFamily="34" charset="0"/>
              </a:rPr>
              <a:t> or other stakeholders are on the same page regarding what needs to be built and are fully aware of the goal, scope, functional requirements, challenges, and budget regarding the software. However, as much as creating software is exciting, documenting its requirements can be boring and tiresome.</a:t>
            </a:r>
          </a:p>
          <a:p>
            <a:endParaRPr lang="en-US" dirty="0"/>
          </a:p>
        </p:txBody>
      </p:sp>
    </p:spTree>
    <p:extLst>
      <p:ext uri="{BB962C8B-B14F-4D97-AF65-F5344CB8AC3E}">
        <p14:creationId xmlns:p14="http://schemas.microsoft.com/office/powerpoint/2010/main" val="2232306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761810-D8E1-E662-5B6A-98492896E9E3}"/>
              </a:ext>
            </a:extLst>
          </p:cNvPr>
          <p:cNvPicPr>
            <a:picLocks noChangeAspect="1"/>
          </p:cNvPicPr>
          <p:nvPr/>
        </p:nvPicPr>
        <p:blipFill>
          <a:blip r:embed="rId2"/>
          <a:stretch>
            <a:fillRect/>
          </a:stretch>
        </p:blipFill>
        <p:spPr>
          <a:xfrm>
            <a:off x="260350" y="275695"/>
            <a:ext cx="11884204" cy="4973638"/>
          </a:xfrm>
          <a:prstGeom prst="rect">
            <a:avLst/>
          </a:prstGeom>
        </p:spPr>
      </p:pic>
    </p:spTree>
    <p:extLst>
      <p:ext uri="{BB962C8B-B14F-4D97-AF65-F5344CB8AC3E}">
        <p14:creationId xmlns:p14="http://schemas.microsoft.com/office/powerpoint/2010/main" val="2645579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FE8068-9CE8-A841-5A81-564747E131EE}"/>
              </a:ext>
            </a:extLst>
          </p:cNvPr>
          <p:cNvPicPr>
            <a:picLocks noChangeAspect="1"/>
          </p:cNvPicPr>
          <p:nvPr/>
        </p:nvPicPr>
        <p:blipFill>
          <a:blip r:embed="rId2"/>
          <a:stretch>
            <a:fillRect/>
          </a:stretch>
        </p:blipFill>
        <p:spPr>
          <a:xfrm>
            <a:off x="284162" y="184149"/>
            <a:ext cx="11739454" cy="4506383"/>
          </a:xfrm>
          <a:prstGeom prst="rect">
            <a:avLst/>
          </a:prstGeom>
        </p:spPr>
      </p:pic>
    </p:spTree>
    <p:extLst>
      <p:ext uri="{BB962C8B-B14F-4D97-AF65-F5344CB8AC3E}">
        <p14:creationId xmlns:p14="http://schemas.microsoft.com/office/powerpoint/2010/main" val="3548343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63315D-67A5-E37A-CEC8-08A5A8C7FCE5}"/>
              </a:ext>
            </a:extLst>
          </p:cNvPr>
          <p:cNvSpPr txBox="1"/>
          <p:nvPr/>
        </p:nvSpPr>
        <p:spPr>
          <a:xfrm>
            <a:off x="186265" y="311835"/>
            <a:ext cx="9381067" cy="800219"/>
          </a:xfrm>
          <a:prstGeom prst="rect">
            <a:avLst/>
          </a:prstGeom>
          <a:noFill/>
        </p:spPr>
        <p:txBody>
          <a:bodyPr wrap="square">
            <a:spAutoFit/>
          </a:bodyPr>
          <a:lstStyle/>
          <a:p>
            <a:r>
              <a:rPr lang="en-US" sz="2800" b="1" i="0" dirty="0">
                <a:solidFill>
                  <a:srgbClr val="242021"/>
                </a:solidFill>
                <a:effectLst/>
                <a:latin typeface="Segoe-Bold"/>
              </a:rPr>
              <a:t>Benefits from a high-quality requirements process</a:t>
            </a:r>
            <a:r>
              <a:rPr lang="en-US" sz="2800" dirty="0"/>
              <a:t> </a:t>
            </a:r>
            <a:r>
              <a:rPr lang="en-US" dirty="0"/>
              <a:t/>
            </a:r>
            <a:br>
              <a:rPr lang="en-US" dirty="0"/>
            </a:br>
            <a:endParaRPr lang="en-US" dirty="0"/>
          </a:p>
        </p:txBody>
      </p:sp>
      <p:sp>
        <p:nvSpPr>
          <p:cNvPr id="5" name="TextBox 4">
            <a:extLst>
              <a:ext uri="{FF2B5EF4-FFF2-40B4-BE49-F238E27FC236}">
                <a16:creationId xmlns:a16="http://schemas.microsoft.com/office/drawing/2014/main" id="{394171D8-402B-2173-2F81-181E483C7B85}"/>
              </a:ext>
            </a:extLst>
          </p:cNvPr>
          <p:cNvSpPr txBox="1"/>
          <p:nvPr/>
        </p:nvSpPr>
        <p:spPr>
          <a:xfrm>
            <a:off x="321732" y="1251002"/>
            <a:ext cx="9685867" cy="2954655"/>
          </a:xfrm>
          <a:prstGeom prst="rect">
            <a:avLst/>
          </a:prstGeom>
          <a:noFill/>
        </p:spPr>
        <p:txBody>
          <a:bodyPr wrap="square">
            <a:spAutoFit/>
          </a:bodyPr>
          <a:lstStyle/>
          <a:p>
            <a:r>
              <a:rPr lang="en-US" sz="2400" b="0" i="0" dirty="0">
                <a:solidFill>
                  <a:srgbClr val="59595B"/>
                </a:solidFill>
                <a:effectLst/>
                <a:latin typeface="ZapfDingbatsStd"/>
              </a:rPr>
              <a:t>■■ </a:t>
            </a:r>
            <a:r>
              <a:rPr lang="en-US" sz="2400" b="0" i="0" dirty="0">
                <a:solidFill>
                  <a:srgbClr val="242021"/>
                </a:solidFill>
                <a:effectLst/>
                <a:latin typeface="Segoe"/>
              </a:rPr>
              <a:t>Fewer unnecessary and unused features.</a:t>
            </a:r>
            <a:br>
              <a:rPr lang="en-US" sz="2400" b="0" i="0" dirty="0">
                <a:solidFill>
                  <a:srgbClr val="242021"/>
                </a:solidFill>
                <a:effectLst/>
                <a:latin typeface="Segoe"/>
              </a:rPr>
            </a:br>
            <a:r>
              <a:rPr lang="en-US" sz="2400" b="0" i="0" dirty="0">
                <a:solidFill>
                  <a:srgbClr val="59595B"/>
                </a:solidFill>
                <a:effectLst/>
                <a:latin typeface="ZapfDingbatsStd"/>
              </a:rPr>
              <a:t>■■ </a:t>
            </a:r>
            <a:r>
              <a:rPr lang="en-US" sz="2400" b="0" i="0" dirty="0">
                <a:solidFill>
                  <a:srgbClr val="242021"/>
                </a:solidFill>
                <a:effectLst/>
                <a:latin typeface="Segoe"/>
              </a:rPr>
              <a:t>Lower enhancement costs.</a:t>
            </a:r>
            <a:br>
              <a:rPr lang="en-US" sz="2400" b="0" i="0" dirty="0">
                <a:solidFill>
                  <a:srgbClr val="242021"/>
                </a:solidFill>
                <a:effectLst/>
                <a:latin typeface="Segoe"/>
              </a:rPr>
            </a:br>
            <a:r>
              <a:rPr lang="en-US" sz="2400" b="0" i="0" dirty="0">
                <a:solidFill>
                  <a:srgbClr val="59595B"/>
                </a:solidFill>
                <a:effectLst/>
                <a:latin typeface="ZapfDingbatsStd"/>
              </a:rPr>
              <a:t>■■ </a:t>
            </a:r>
            <a:r>
              <a:rPr lang="en-US" sz="2400" b="0" i="0" dirty="0">
                <a:solidFill>
                  <a:srgbClr val="242021"/>
                </a:solidFill>
                <a:effectLst/>
                <a:latin typeface="Segoe"/>
              </a:rPr>
              <a:t>Fewer miscommunications.</a:t>
            </a:r>
            <a:br>
              <a:rPr lang="en-US" sz="2400" b="0" i="0" dirty="0">
                <a:solidFill>
                  <a:srgbClr val="242021"/>
                </a:solidFill>
                <a:effectLst/>
                <a:latin typeface="Segoe"/>
              </a:rPr>
            </a:br>
            <a:r>
              <a:rPr lang="en-US" sz="2400" b="0" i="0" dirty="0">
                <a:solidFill>
                  <a:srgbClr val="59595B"/>
                </a:solidFill>
                <a:effectLst/>
                <a:latin typeface="ZapfDingbatsStd"/>
              </a:rPr>
              <a:t>■■ </a:t>
            </a:r>
            <a:r>
              <a:rPr lang="en-US" sz="2400" b="0" i="0" dirty="0">
                <a:solidFill>
                  <a:srgbClr val="242021"/>
                </a:solidFill>
                <a:effectLst/>
                <a:latin typeface="Segoe"/>
              </a:rPr>
              <a:t>Reduced scope creep.</a:t>
            </a:r>
            <a:br>
              <a:rPr lang="en-US" sz="2400" b="0" i="0" dirty="0">
                <a:solidFill>
                  <a:srgbClr val="242021"/>
                </a:solidFill>
                <a:effectLst/>
                <a:latin typeface="Segoe"/>
              </a:rPr>
            </a:br>
            <a:r>
              <a:rPr lang="en-US" sz="2400" b="0" i="0" dirty="0">
                <a:solidFill>
                  <a:srgbClr val="59595B"/>
                </a:solidFill>
                <a:effectLst/>
                <a:latin typeface="ZapfDingbatsStd"/>
              </a:rPr>
              <a:t>■■ </a:t>
            </a:r>
            <a:r>
              <a:rPr lang="en-US" sz="2400" b="0" i="0" dirty="0">
                <a:solidFill>
                  <a:srgbClr val="242021"/>
                </a:solidFill>
                <a:effectLst/>
                <a:latin typeface="Segoe"/>
              </a:rPr>
              <a:t>Reduced project chaos.</a:t>
            </a:r>
            <a:br>
              <a:rPr lang="en-US" sz="2400" b="0" i="0" dirty="0">
                <a:solidFill>
                  <a:srgbClr val="242021"/>
                </a:solidFill>
                <a:effectLst/>
                <a:latin typeface="Segoe"/>
              </a:rPr>
            </a:br>
            <a:r>
              <a:rPr lang="en-US" sz="2400" b="0" i="0" dirty="0">
                <a:solidFill>
                  <a:srgbClr val="59595B"/>
                </a:solidFill>
                <a:effectLst/>
                <a:latin typeface="ZapfDingbatsStd"/>
              </a:rPr>
              <a:t>■■ </a:t>
            </a:r>
            <a:r>
              <a:rPr lang="en-US" sz="2400" b="0" i="0" dirty="0">
                <a:solidFill>
                  <a:srgbClr val="242021"/>
                </a:solidFill>
                <a:effectLst/>
                <a:latin typeface="Segoe"/>
              </a:rPr>
              <a:t>Higher customer and team member satisfaction.</a:t>
            </a:r>
            <a:br>
              <a:rPr lang="en-US" sz="2400" b="0" i="0" dirty="0">
                <a:solidFill>
                  <a:srgbClr val="242021"/>
                </a:solidFill>
                <a:effectLst/>
                <a:latin typeface="Segoe"/>
              </a:rPr>
            </a:br>
            <a:r>
              <a:rPr lang="en-US" sz="2400" b="0" i="0" dirty="0">
                <a:solidFill>
                  <a:srgbClr val="59595B"/>
                </a:solidFill>
                <a:effectLst/>
                <a:latin typeface="ZapfDingbatsStd"/>
              </a:rPr>
              <a:t>■■ </a:t>
            </a:r>
            <a:r>
              <a:rPr lang="en-US" sz="2400" b="0" i="0" dirty="0">
                <a:solidFill>
                  <a:srgbClr val="242021"/>
                </a:solidFill>
                <a:effectLst/>
                <a:latin typeface="Segoe"/>
              </a:rPr>
              <a:t>Products that do what they’re supposed to do.</a:t>
            </a:r>
            <a:r>
              <a:rPr lang="en-US" sz="2400" dirty="0"/>
              <a:t> </a:t>
            </a:r>
            <a:r>
              <a:rPr lang="en-US" dirty="0"/>
              <a:t/>
            </a:r>
            <a:br>
              <a:rPr lang="en-US" dirty="0"/>
            </a:br>
            <a:endParaRPr lang="en-US" dirty="0"/>
          </a:p>
        </p:txBody>
      </p:sp>
    </p:spTree>
    <p:extLst>
      <p:ext uri="{BB962C8B-B14F-4D97-AF65-F5344CB8AC3E}">
        <p14:creationId xmlns:p14="http://schemas.microsoft.com/office/powerpoint/2010/main" val="386973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3D75EA-8A1F-F45C-11D8-D7D9BE7BDE69}"/>
              </a:ext>
            </a:extLst>
          </p:cNvPr>
          <p:cNvSpPr>
            <a:spLocks noGrp="1"/>
          </p:cNvSpPr>
          <p:nvPr>
            <p:ph idx="1"/>
          </p:nvPr>
        </p:nvSpPr>
        <p:spPr/>
        <p:txBody>
          <a:bodyPr/>
          <a:lstStyle/>
          <a:p>
            <a:pPr algn="l"/>
            <a:r>
              <a:rPr lang="en-US" b="0" i="0" dirty="0">
                <a:solidFill>
                  <a:srgbClr val="616161"/>
                </a:solidFill>
                <a:effectLst/>
                <a:latin typeface="Open Sans" panose="020B0606030504020204" pitchFamily="34" charset="0"/>
              </a:rPr>
              <a:t>These documents are often long, text-heavy, and full of technical jargon, making them very difficult to understand. This makes them highly vulnerable to misinterpretations and can thus, lead to disastrous results.</a:t>
            </a:r>
          </a:p>
          <a:p>
            <a:pPr algn="l"/>
            <a:r>
              <a:rPr lang="en-US" b="0" i="0" dirty="0">
                <a:solidFill>
                  <a:srgbClr val="616161"/>
                </a:solidFill>
                <a:effectLst/>
                <a:latin typeface="Open Sans" panose="020B0606030504020204" pitchFamily="34" charset="0"/>
              </a:rPr>
              <a:t>To avoid costly design mistakes, product managers and software developers often use pre-made templates that keep the documentation process to the point and easy to understand</a:t>
            </a:r>
          </a:p>
          <a:p>
            <a:endParaRPr lang="en-US" dirty="0"/>
          </a:p>
        </p:txBody>
      </p:sp>
    </p:spTree>
    <p:extLst>
      <p:ext uri="{BB962C8B-B14F-4D97-AF65-F5344CB8AC3E}">
        <p14:creationId xmlns:p14="http://schemas.microsoft.com/office/powerpoint/2010/main" val="1739578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17E2D-1A15-8FF1-C268-68B24BE1B34B}"/>
              </a:ext>
            </a:extLst>
          </p:cNvPr>
          <p:cNvSpPr>
            <a:spLocks noGrp="1"/>
          </p:cNvSpPr>
          <p:nvPr>
            <p:ph type="title"/>
          </p:nvPr>
        </p:nvSpPr>
        <p:spPr/>
        <p:txBody>
          <a:bodyPr>
            <a:normAutofit fontScale="90000"/>
          </a:bodyPr>
          <a:lstStyle/>
          <a:p>
            <a:r>
              <a:rPr lang="en-US" b="0" i="0" dirty="0">
                <a:solidFill>
                  <a:srgbClr val="000000"/>
                </a:solidFill>
                <a:effectLst/>
                <a:latin typeface="Heebo" pitchFamily="2" charset="-79"/>
                <a:cs typeface="Heebo" pitchFamily="2" charset="-79"/>
              </a:rPr>
              <a:t>What is a Software Requirements Document? – Definition</a:t>
            </a:r>
            <a:endParaRPr lang="en-US" dirty="0"/>
          </a:p>
        </p:txBody>
      </p:sp>
      <p:sp>
        <p:nvSpPr>
          <p:cNvPr id="3" name="Content Placeholder 2">
            <a:extLst>
              <a:ext uri="{FF2B5EF4-FFF2-40B4-BE49-F238E27FC236}">
                <a16:creationId xmlns:a16="http://schemas.microsoft.com/office/drawing/2014/main" id="{355E08B5-352F-F086-E5B2-6FEF95D5BFE4}"/>
              </a:ext>
            </a:extLst>
          </p:cNvPr>
          <p:cNvSpPr>
            <a:spLocks noGrp="1"/>
          </p:cNvSpPr>
          <p:nvPr>
            <p:ph idx="1"/>
          </p:nvPr>
        </p:nvSpPr>
        <p:spPr/>
        <p:txBody>
          <a:bodyPr/>
          <a:lstStyle/>
          <a:p>
            <a:pPr algn="l"/>
            <a:r>
              <a:rPr lang="en-US" b="0" i="0" dirty="0">
                <a:solidFill>
                  <a:srgbClr val="616161"/>
                </a:solidFill>
                <a:effectLst/>
                <a:latin typeface="Open Sans" panose="020B0606030504020204" pitchFamily="34" charset="0"/>
              </a:rPr>
              <a:t>A software requirements document (also known as software requirements specifications) is a document that describes the intended use-case, features, and challenges of a software application.</a:t>
            </a:r>
          </a:p>
          <a:p>
            <a:pPr algn="l"/>
            <a:r>
              <a:rPr lang="en-US" b="0" i="0" dirty="0">
                <a:solidFill>
                  <a:srgbClr val="616161"/>
                </a:solidFill>
                <a:effectLst/>
                <a:latin typeface="Open Sans" panose="020B0606030504020204" pitchFamily="34" charset="0"/>
              </a:rPr>
              <a:t>These documents are created before the project has started development in order to get every stakeholder on the same page regarding the software’s functionality</a:t>
            </a:r>
          </a:p>
          <a:p>
            <a:r>
              <a:rPr lang="en-US" b="0" i="0" dirty="0">
                <a:solidFill>
                  <a:srgbClr val="616161"/>
                </a:solidFill>
                <a:effectLst/>
                <a:latin typeface="Open Sans" panose="020B0606030504020204" pitchFamily="34" charset="0"/>
              </a:rPr>
              <a:t>Software requirements are written up by the tech team depending on the project they are working on. As non-technical colleagues, clients, and partners get involved it’s important to ensure that everyone is on the same page and agree with the scope, budget, and goal of the project</a:t>
            </a:r>
            <a:endParaRPr lang="en-US" dirty="0"/>
          </a:p>
        </p:txBody>
      </p:sp>
    </p:spTree>
    <p:extLst>
      <p:ext uri="{BB962C8B-B14F-4D97-AF65-F5344CB8AC3E}">
        <p14:creationId xmlns:p14="http://schemas.microsoft.com/office/powerpoint/2010/main" val="766397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78DA-127C-8D90-0E3C-6DB6CC60C7AC}"/>
              </a:ext>
            </a:extLst>
          </p:cNvPr>
          <p:cNvSpPr>
            <a:spLocks noGrp="1"/>
          </p:cNvSpPr>
          <p:nvPr>
            <p:ph type="title"/>
          </p:nvPr>
        </p:nvSpPr>
        <p:spPr/>
        <p:txBody>
          <a:bodyPr>
            <a:normAutofit fontScale="90000"/>
          </a:bodyPr>
          <a:lstStyle/>
          <a:p>
            <a:r>
              <a:rPr lang="en-US" dirty="0"/>
              <a:t/>
            </a:r>
            <a:br>
              <a:rPr lang="en-US" dirty="0"/>
            </a:br>
            <a:r>
              <a:rPr lang="en-US" dirty="0"/>
              <a:t>Why a Software Requirements Document is Important?</a:t>
            </a:r>
            <a:br>
              <a:rPr lang="en-US" dirty="0"/>
            </a:br>
            <a:endParaRPr lang="en-US" dirty="0"/>
          </a:p>
        </p:txBody>
      </p:sp>
      <p:sp>
        <p:nvSpPr>
          <p:cNvPr id="3" name="Content Placeholder 2">
            <a:extLst>
              <a:ext uri="{FF2B5EF4-FFF2-40B4-BE49-F238E27FC236}">
                <a16:creationId xmlns:a16="http://schemas.microsoft.com/office/drawing/2014/main" id="{7E73FEC1-F641-76A2-8F06-9FD8BB52BD9C}"/>
              </a:ext>
            </a:extLst>
          </p:cNvPr>
          <p:cNvSpPr>
            <a:spLocks noGrp="1"/>
          </p:cNvSpPr>
          <p:nvPr>
            <p:ph idx="1"/>
          </p:nvPr>
        </p:nvSpPr>
        <p:spPr/>
        <p:txBody>
          <a:bodyPr/>
          <a:lstStyle/>
          <a:p>
            <a:pPr algn="l"/>
            <a:r>
              <a:rPr lang="en-US" b="0" i="0" dirty="0">
                <a:solidFill>
                  <a:srgbClr val="616161"/>
                </a:solidFill>
                <a:effectLst/>
                <a:latin typeface="Open Sans" panose="020B0606030504020204" pitchFamily="34" charset="0"/>
              </a:rPr>
              <a:t>Software requirement documents provide an important map of the product being built, the features that will be included, and much more.</a:t>
            </a:r>
          </a:p>
          <a:p>
            <a:pPr algn="l"/>
            <a:r>
              <a:rPr lang="en-US" b="0" i="0" dirty="0">
                <a:solidFill>
                  <a:srgbClr val="616161"/>
                </a:solidFill>
                <a:effectLst/>
                <a:latin typeface="Open Sans" panose="020B0606030504020204" pitchFamily="34" charset="0"/>
              </a:rPr>
              <a:t>This roadmap helps to keep the technical and non-technical team on the same wavelength as to what the expectations are. It helps to ensure that the product is built meeting the needs whether it’s for internal purposes, for users or clients.</a:t>
            </a:r>
          </a:p>
          <a:p>
            <a:endParaRPr lang="en-US" dirty="0"/>
          </a:p>
        </p:txBody>
      </p:sp>
    </p:spTree>
    <p:extLst>
      <p:ext uri="{BB962C8B-B14F-4D97-AF65-F5344CB8AC3E}">
        <p14:creationId xmlns:p14="http://schemas.microsoft.com/office/powerpoint/2010/main" val="387287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422BA-E7E9-553A-4CB9-10CE350A1A32}"/>
              </a:ext>
            </a:extLst>
          </p:cNvPr>
          <p:cNvSpPr>
            <a:spLocks noGrp="1"/>
          </p:cNvSpPr>
          <p:nvPr>
            <p:ph type="title"/>
          </p:nvPr>
        </p:nvSpPr>
        <p:spPr/>
        <p:txBody>
          <a:bodyPr>
            <a:normAutofit fontScale="90000"/>
          </a:bodyPr>
          <a:lstStyle/>
          <a:p>
            <a:r>
              <a:rPr lang="en-US" dirty="0"/>
              <a:t>What You Should Include in Your Software Requirements Document?</a:t>
            </a:r>
          </a:p>
        </p:txBody>
      </p:sp>
      <p:sp>
        <p:nvSpPr>
          <p:cNvPr id="3" name="Content Placeholder 2">
            <a:extLst>
              <a:ext uri="{FF2B5EF4-FFF2-40B4-BE49-F238E27FC236}">
                <a16:creationId xmlns:a16="http://schemas.microsoft.com/office/drawing/2014/main" id="{04DDED87-1F8F-824C-9751-411A2BC2B99A}"/>
              </a:ext>
            </a:extLst>
          </p:cNvPr>
          <p:cNvSpPr>
            <a:spLocks noGrp="1"/>
          </p:cNvSpPr>
          <p:nvPr>
            <p:ph idx="1"/>
          </p:nvPr>
        </p:nvSpPr>
        <p:spPr/>
        <p:txBody>
          <a:bodyPr/>
          <a:lstStyle/>
          <a:p>
            <a:r>
              <a:rPr lang="en-US" b="0" i="0" dirty="0">
                <a:solidFill>
                  <a:srgbClr val="616161"/>
                </a:solidFill>
                <a:effectLst/>
                <a:latin typeface="Open Sans" panose="020B0606030504020204" pitchFamily="34" charset="0"/>
              </a:rPr>
              <a:t>A typical software requirements document should involve the following details:</a:t>
            </a:r>
          </a:p>
          <a:p>
            <a:pPr algn="l"/>
            <a:r>
              <a:rPr lang="en-US" b="1" i="0" dirty="0">
                <a:solidFill>
                  <a:srgbClr val="616161"/>
                </a:solidFill>
                <a:effectLst/>
                <a:latin typeface="Open Sans" panose="020B0606030504020204" pitchFamily="34" charset="0"/>
              </a:rPr>
              <a:t>1. Introduction</a:t>
            </a:r>
            <a:endParaRPr lang="en-US" b="0" i="0" dirty="0">
              <a:solidFill>
                <a:srgbClr val="616161"/>
              </a:solidFill>
              <a:effectLst/>
              <a:latin typeface="Open Sans" panose="020B0606030504020204" pitchFamily="34" charset="0"/>
            </a:endParaRPr>
          </a:p>
          <a:p>
            <a:pPr algn="l"/>
            <a:r>
              <a:rPr lang="en-US" b="1" i="0" dirty="0">
                <a:solidFill>
                  <a:srgbClr val="616161"/>
                </a:solidFill>
                <a:effectLst/>
                <a:latin typeface="Open Sans" panose="020B0606030504020204" pitchFamily="34" charset="0"/>
              </a:rPr>
              <a:t>1.1 Purpose:</a:t>
            </a:r>
            <a:r>
              <a:rPr lang="en-US" b="0" i="0" dirty="0">
                <a:solidFill>
                  <a:srgbClr val="616161"/>
                </a:solidFill>
                <a:effectLst/>
                <a:latin typeface="Open Sans" panose="020B0606030504020204" pitchFamily="34" charset="0"/>
              </a:rPr>
              <a:t> Set the expectations for the outcome of the product.</a:t>
            </a:r>
          </a:p>
          <a:p>
            <a:pPr algn="l"/>
            <a:r>
              <a:rPr lang="en-US" b="1" i="0" dirty="0">
                <a:solidFill>
                  <a:srgbClr val="616161"/>
                </a:solidFill>
                <a:effectLst/>
                <a:latin typeface="Open Sans" panose="020B0606030504020204" pitchFamily="34" charset="0"/>
              </a:rPr>
              <a:t>1.2 Intended Audience:</a:t>
            </a:r>
            <a:r>
              <a:rPr lang="en-US" b="0" i="0" dirty="0">
                <a:solidFill>
                  <a:srgbClr val="616161"/>
                </a:solidFill>
                <a:effectLst/>
                <a:latin typeface="Open Sans" panose="020B0606030504020204" pitchFamily="34" charset="0"/>
              </a:rPr>
              <a:t> Who is the software for? Who is the end-user? Will the software be used internally at a company or externally?</a:t>
            </a:r>
          </a:p>
          <a:p>
            <a:pPr algn="l"/>
            <a:r>
              <a:rPr lang="en-US" b="1" i="0" dirty="0">
                <a:solidFill>
                  <a:srgbClr val="616161"/>
                </a:solidFill>
                <a:effectLst/>
                <a:latin typeface="Open Sans" panose="020B0606030504020204" pitchFamily="34" charset="0"/>
              </a:rPr>
              <a:t>1.3 Intended Use:</a:t>
            </a:r>
            <a:r>
              <a:rPr lang="en-US" b="0" i="0" dirty="0">
                <a:solidFill>
                  <a:srgbClr val="616161"/>
                </a:solidFill>
                <a:effectLst/>
                <a:latin typeface="Open Sans" panose="020B0606030504020204" pitchFamily="34" charset="0"/>
              </a:rPr>
              <a:t> What is the software for? What problem is it solving?</a:t>
            </a:r>
          </a:p>
          <a:p>
            <a:pPr algn="l"/>
            <a:r>
              <a:rPr lang="en-US" b="1" i="0" dirty="0">
                <a:solidFill>
                  <a:srgbClr val="616161"/>
                </a:solidFill>
                <a:effectLst/>
                <a:latin typeface="Open Sans" panose="020B0606030504020204" pitchFamily="34" charset="0"/>
              </a:rPr>
              <a:t>1.4 Scope:</a:t>
            </a:r>
            <a:r>
              <a:rPr lang="en-US" b="0" i="0" dirty="0">
                <a:solidFill>
                  <a:srgbClr val="616161"/>
                </a:solidFill>
                <a:effectLst/>
                <a:latin typeface="Open Sans" panose="020B0606030504020204" pitchFamily="34" charset="0"/>
              </a:rPr>
              <a:t> Explain the scope of the software. What are the main goals and objectives? How do they relate to the company’s goals?</a:t>
            </a:r>
          </a:p>
          <a:p>
            <a:pPr algn="l"/>
            <a:r>
              <a:rPr lang="en-US" b="1" i="0" dirty="0">
                <a:solidFill>
                  <a:srgbClr val="616161"/>
                </a:solidFill>
                <a:effectLst/>
                <a:latin typeface="Open Sans" panose="020B0606030504020204" pitchFamily="34" charset="0"/>
              </a:rPr>
              <a:t>1.5 Definitions and Acronyms:</a:t>
            </a:r>
            <a:r>
              <a:rPr lang="en-US" b="0" i="0" dirty="0">
                <a:solidFill>
                  <a:srgbClr val="616161"/>
                </a:solidFill>
                <a:effectLst/>
                <a:latin typeface="Open Sans" panose="020B0606030504020204" pitchFamily="34" charset="0"/>
              </a:rPr>
              <a:t> Provide an overview of any definitions the reader should understand before reading on.</a:t>
            </a:r>
          </a:p>
          <a:p>
            <a:endParaRPr lang="en-US" dirty="0"/>
          </a:p>
        </p:txBody>
      </p:sp>
    </p:spTree>
    <p:extLst>
      <p:ext uri="{BB962C8B-B14F-4D97-AF65-F5344CB8AC3E}">
        <p14:creationId xmlns:p14="http://schemas.microsoft.com/office/powerpoint/2010/main" val="283495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E2469C-A9DA-62E0-93A8-F6A514069BC9}"/>
              </a:ext>
            </a:extLst>
          </p:cNvPr>
          <p:cNvSpPr>
            <a:spLocks noGrp="1"/>
          </p:cNvSpPr>
          <p:nvPr>
            <p:ph idx="1"/>
          </p:nvPr>
        </p:nvSpPr>
        <p:spPr>
          <a:xfrm>
            <a:off x="1069848" y="694267"/>
            <a:ext cx="10058400" cy="5477933"/>
          </a:xfrm>
        </p:spPr>
        <p:txBody>
          <a:bodyPr>
            <a:normAutofit fontScale="92500" lnSpcReduction="20000"/>
          </a:bodyPr>
          <a:lstStyle/>
          <a:p>
            <a:pPr algn="l"/>
            <a:r>
              <a:rPr lang="en-US" sz="2200" b="1" i="0" dirty="0">
                <a:solidFill>
                  <a:srgbClr val="616161"/>
                </a:solidFill>
                <a:effectLst/>
                <a:latin typeface="Open Sans" panose="020B0606030504020204" pitchFamily="34" charset="0"/>
              </a:rPr>
              <a:t>2. Overall Description:</a:t>
            </a:r>
            <a:r>
              <a:rPr lang="en-US" sz="2200" b="0" i="0" dirty="0">
                <a:solidFill>
                  <a:srgbClr val="616161"/>
                </a:solidFill>
                <a:effectLst/>
                <a:latin typeface="Open Sans" panose="020B0606030504020204" pitchFamily="34" charset="0"/>
              </a:rPr>
              <a:t> Describe what you are building and for who.</a:t>
            </a:r>
          </a:p>
          <a:p>
            <a:pPr algn="l"/>
            <a:r>
              <a:rPr lang="en-US" sz="2200" b="1" i="0" dirty="0">
                <a:solidFill>
                  <a:srgbClr val="616161"/>
                </a:solidFill>
                <a:effectLst/>
                <a:latin typeface="Open Sans" panose="020B0606030504020204" pitchFamily="34" charset="0"/>
              </a:rPr>
              <a:t>2.1 User Needs:</a:t>
            </a:r>
            <a:r>
              <a:rPr lang="en-US" sz="2200" b="0" i="0" dirty="0">
                <a:solidFill>
                  <a:srgbClr val="616161"/>
                </a:solidFill>
                <a:effectLst/>
                <a:latin typeface="Open Sans" panose="020B0606030504020204" pitchFamily="34" charset="0"/>
              </a:rPr>
              <a:t> Explain the user needs for this software.</a:t>
            </a:r>
          </a:p>
          <a:p>
            <a:pPr algn="l"/>
            <a:r>
              <a:rPr lang="en-US" sz="2200" b="1" i="0" dirty="0">
                <a:solidFill>
                  <a:srgbClr val="616161"/>
                </a:solidFill>
                <a:effectLst/>
                <a:latin typeface="Open Sans" panose="020B0606030504020204" pitchFamily="34" charset="0"/>
              </a:rPr>
              <a:t>2.2 Assumptions and Dependencies:</a:t>
            </a:r>
            <a:r>
              <a:rPr lang="en-US" sz="2200" b="0" i="0" dirty="0">
                <a:solidFill>
                  <a:srgbClr val="616161"/>
                </a:solidFill>
                <a:effectLst/>
                <a:latin typeface="Open Sans" panose="020B0606030504020204" pitchFamily="34" charset="0"/>
              </a:rPr>
              <a:t> What assumptions are you making that could cause an error in your approach? Is the project reliant on any other factors that could affect the development of the software?</a:t>
            </a:r>
          </a:p>
          <a:p>
            <a:pPr algn="l"/>
            <a:r>
              <a:rPr lang="en-US" sz="2200" b="1" i="0" dirty="0">
                <a:solidFill>
                  <a:srgbClr val="616161"/>
                </a:solidFill>
                <a:effectLst/>
                <a:latin typeface="Open Sans" panose="020B0606030504020204" pitchFamily="34" charset="0"/>
              </a:rPr>
              <a:t>3. System Features and Requirements</a:t>
            </a:r>
            <a:endParaRPr lang="en-US" sz="2200" b="0" i="0" dirty="0">
              <a:solidFill>
                <a:srgbClr val="616161"/>
              </a:solidFill>
              <a:effectLst/>
              <a:latin typeface="Open Sans" panose="020B0606030504020204" pitchFamily="34" charset="0"/>
            </a:endParaRPr>
          </a:p>
          <a:p>
            <a:pPr algn="l"/>
            <a:r>
              <a:rPr lang="en-US" sz="2200" b="1" i="0" dirty="0">
                <a:solidFill>
                  <a:srgbClr val="616161"/>
                </a:solidFill>
                <a:effectLst/>
                <a:latin typeface="Open Sans" panose="020B0606030504020204" pitchFamily="34" charset="0"/>
              </a:rPr>
              <a:t>3.1 Functional Requirements:</a:t>
            </a:r>
            <a:r>
              <a:rPr lang="en-US" sz="2200" b="0" i="0" dirty="0">
                <a:solidFill>
                  <a:srgbClr val="616161"/>
                </a:solidFill>
                <a:effectLst/>
                <a:latin typeface="Open Sans" panose="020B0606030504020204" pitchFamily="34" charset="0"/>
              </a:rPr>
              <a:t> Take time to define the functional requirements that are essential for the software to build.</a:t>
            </a:r>
          </a:p>
          <a:p>
            <a:pPr algn="l"/>
            <a:r>
              <a:rPr lang="en-US" sz="2200" b="1" i="0" dirty="0">
                <a:solidFill>
                  <a:srgbClr val="616161"/>
                </a:solidFill>
                <a:effectLst/>
                <a:latin typeface="Open Sans" panose="020B0606030504020204" pitchFamily="34" charset="0"/>
              </a:rPr>
              <a:t>3.2 External Interface Requirements:</a:t>
            </a:r>
            <a:r>
              <a:rPr lang="en-US" sz="2200" b="0" i="0" dirty="0">
                <a:solidFill>
                  <a:srgbClr val="616161"/>
                </a:solidFill>
                <a:effectLst/>
                <a:latin typeface="Open Sans" panose="020B0606030504020204" pitchFamily="34" charset="0"/>
              </a:rPr>
              <a:t> Are there any UX and UI requirements that you must keep in mind as you build?</a:t>
            </a:r>
          </a:p>
          <a:p>
            <a:pPr algn="l"/>
            <a:r>
              <a:rPr lang="en-US" sz="2200" b="1" i="0" dirty="0">
                <a:solidFill>
                  <a:srgbClr val="616161"/>
                </a:solidFill>
                <a:effectLst/>
                <a:latin typeface="Open Sans" panose="020B0606030504020204" pitchFamily="34" charset="0"/>
              </a:rPr>
              <a:t>3.3 System Features:</a:t>
            </a:r>
            <a:r>
              <a:rPr lang="en-US" sz="2200" b="0" i="0" dirty="0">
                <a:solidFill>
                  <a:srgbClr val="616161"/>
                </a:solidFill>
                <a:effectLst/>
                <a:latin typeface="Open Sans" panose="020B0606030504020204" pitchFamily="34" charset="0"/>
              </a:rPr>
              <a:t> What features are required for the software to even work.</a:t>
            </a:r>
          </a:p>
          <a:p>
            <a:pPr algn="l"/>
            <a:r>
              <a:rPr lang="en-US" sz="2200" b="1" i="0" dirty="0">
                <a:solidFill>
                  <a:srgbClr val="616161"/>
                </a:solidFill>
                <a:effectLst/>
                <a:latin typeface="Open Sans" panose="020B0606030504020204" pitchFamily="34" charset="0"/>
              </a:rPr>
              <a:t>3.4 Nonfunctional Requirements:</a:t>
            </a:r>
            <a:r>
              <a:rPr lang="en-US" sz="2200" b="0" i="0" dirty="0">
                <a:solidFill>
                  <a:srgbClr val="616161"/>
                </a:solidFill>
                <a:effectLst/>
                <a:latin typeface="Open Sans" panose="020B0606030504020204" pitchFamily="34" charset="0"/>
              </a:rPr>
              <a:t> Are there any non-functional requirements that you need to address (i.e. budget, team, etc.)</a:t>
            </a:r>
          </a:p>
          <a:p>
            <a:endParaRPr lang="en-US" dirty="0"/>
          </a:p>
          <a:p>
            <a:endParaRPr lang="en-US" dirty="0"/>
          </a:p>
          <a:p>
            <a:r>
              <a:rPr lang="en-US" dirty="0">
                <a:hlinkClick r:id="rId2"/>
              </a:rPr>
              <a:t>https://blog.bit.ai/process-documentation-guide/</a:t>
            </a:r>
            <a:endParaRPr lang="en-US" dirty="0"/>
          </a:p>
          <a:p>
            <a:r>
              <a:rPr lang="en-US" dirty="0">
                <a:hlinkClick r:id="rId3"/>
              </a:rPr>
              <a:t>https://blog.bit.ai/software-requirements-document/</a:t>
            </a:r>
            <a:endParaRPr lang="en-US" dirty="0"/>
          </a:p>
          <a:p>
            <a:endParaRPr lang="en-US" dirty="0"/>
          </a:p>
        </p:txBody>
      </p:sp>
    </p:spTree>
    <p:extLst>
      <p:ext uri="{BB962C8B-B14F-4D97-AF65-F5344CB8AC3E}">
        <p14:creationId xmlns:p14="http://schemas.microsoft.com/office/powerpoint/2010/main" val="249447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7866-5756-77C0-8476-D480422361C0}"/>
              </a:ext>
            </a:extLst>
          </p:cNvPr>
          <p:cNvSpPr>
            <a:spLocks noGrp="1"/>
          </p:cNvSpPr>
          <p:nvPr>
            <p:ph type="title"/>
          </p:nvPr>
        </p:nvSpPr>
        <p:spPr/>
        <p:txBody>
          <a:bodyPr/>
          <a:lstStyle/>
          <a:p>
            <a:r>
              <a:rPr lang="en-US" dirty="0"/>
              <a:t>Tools for documentation</a:t>
            </a:r>
          </a:p>
        </p:txBody>
      </p:sp>
      <p:sp>
        <p:nvSpPr>
          <p:cNvPr id="3" name="Content Placeholder 2">
            <a:extLst>
              <a:ext uri="{FF2B5EF4-FFF2-40B4-BE49-F238E27FC236}">
                <a16:creationId xmlns:a16="http://schemas.microsoft.com/office/drawing/2014/main" id="{FCB9FCD7-8892-F942-3B0F-84F19B07F9E9}"/>
              </a:ext>
            </a:extLst>
          </p:cNvPr>
          <p:cNvSpPr>
            <a:spLocks noGrp="1"/>
          </p:cNvSpPr>
          <p:nvPr>
            <p:ph idx="1"/>
          </p:nvPr>
        </p:nvSpPr>
        <p:spPr/>
        <p:txBody>
          <a:bodyPr>
            <a:normAutofit lnSpcReduction="10000"/>
          </a:bodyPr>
          <a:lstStyle/>
          <a:p>
            <a:r>
              <a:rPr lang="en-US" b="1" i="0" u="none" strike="noStrike" dirty="0">
                <a:effectLst/>
                <a:latin typeface="Montserrat" panose="00000500000000000000" pitchFamily="2" charset="0"/>
                <a:hlinkClick r:id="rId2">
                  <a:extLst>
                    <a:ext uri="{A12FA001-AC4F-418D-AE19-62706E023703}">
                      <ahyp:hlinkClr xmlns:ahyp="http://schemas.microsoft.com/office/drawing/2018/hyperlinkcolor" xmlns="" val="tx"/>
                    </a:ext>
                  </a:extLst>
                </a:hlinkClick>
              </a:rPr>
              <a:t>Bit.ai</a:t>
            </a:r>
            <a:endParaRPr lang="en-US" b="1" i="0" dirty="0">
              <a:effectLst/>
              <a:latin typeface="Montserrat" panose="00000500000000000000" pitchFamily="2" charset="0"/>
            </a:endParaRPr>
          </a:p>
          <a:p>
            <a:r>
              <a:rPr lang="en-US" b="1" i="0" u="none" strike="noStrike" dirty="0" err="1">
                <a:effectLst/>
                <a:latin typeface="Montserrat" panose="00000500000000000000" pitchFamily="2" charset="0"/>
                <a:hlinkClick r:id="rId3">
                  <a:extLst>
                    <a:ext uri="{A12FA001-AC4F-418D-AE19-62706E023703}">
                      <ahyp:hlinkClr xmlns:ahyp="http://schemas.microsoft.com/office/drawing/2018/hyperlinkcolor" xmlns="" val="tx"/>
                    </a:ext>
                  </a:extLst>
                </a:hlinkClick>
              </a:rPr>
              <a:t>ProProfs</a:t>
            </a:r>
            <a:r>
              <a:rPr lang="en-US" b="1" i="0" u="none" strike="noStrike" dirty="0">
                <a:effectLst/>
                <a:latin typeface="Montserrat" panose="00000500000000000000" pitchFamily="2" charset="0"/>
                <a:hlinkClick r:id="rId3">
                  <a:extLst>
                    <a:ext uri="{A12FA001-AC4F-418D-AE19-62706E023703}">
                      <ahyp:hlinkClr xmlns:ahyp="http://schemas.microsoft.com/office/drawing/2018/hyperlinkcolor" xmlns="" val="tx"/>
                    </a:ext>
                  </a:extLst>
                </a:hlinkClick>
              </a:rPr>
              <a:t> Knowledge Base</a:t>
            </a:r>
            <a:endParaRPr lang="en-US" b="1" i="0" dirty="0">
              <a:effectLst/>
              <a:latin typeface="Montserrat" panose="00000500000000000000" pitchFamily="2" charset="0"/>
            </a:endParaRPr>
          </a:p>
          <a:p>
            <a:r>
              <a:rPr lang="en-US" b="1" i="0" u="none" strike="noStrike" dirty="0">
                <a:effectLst/>
                <a:latin typeface="Montserrat" panose="00000500000000000000" pitchFamily="2" charset="0"/>
                <a:hlinkClick r:id="rId4">
                  <a:extLst>
                    <a:ext uri="{A12FA001-AC4F-418D-AE19-62706E023703}">
                      <ahyp:hlinkClr xmlns:ahyp="http://schemas.microsoft.com/office/drawing/2018/hyperlinkcolor" xmlns="" val="tx"/>
                    </a:ext>
                  </a:extLst>
                </a:hlinkClick>
              </a:rPr>
              <a:t>GitHub</a:t>
            </a:r>
            <a:endParaRPr lang="en-US" b="1" i="0" dirty="0">
              <a:effectLst/>
              <a:latin typeface="Montserrat" panose="00000500000000000000" pitchFamily="2" charset="0"/>
            </a:endParaRPr>
          </a:p>
          <a:p>
            <a:r>
              <a:rPr lang="en-US" b="1" i="0" u="none" strike="noStrike" dirty="0" err="1">
                <a:effectLst/>
                <a:latin typeface="Montserrat" panose="00000500000000000000" pitchFamily="2" charset="0"/>
                <a:hlinkClick r:id="rId5">
                  <a:extLst>
                    <a:ext uri="{A12FA001-AC4F-418D-AE19-62706E023703}">
                      <ahyp:hlinkClr xmlns:ahyp="http://schemas.microsoft.com/office/drawing/2018/hyperlinkcolor" xmlns="" val="tx"/>
                    </a:ext>
                  </a:extLst>
                </a:hlinkClick>
              </a:rPr>
              <a:t>MarkdownPad</a:t>
            </a:r>
            <a:endParaRPr lang="en-US" b="1" i="0" dirty="0">
              <a:effectLst/>
              <a:latin typeface="Montserrat" panose="00000500000000000000" pitchFamily="2" charset="0"/>
            </a:endParaRPr>
          </a:p>
          <a:p>
            <a:r>
              <a:rPr lang="en-US" b="1" i="0" u="none" strike="noStrike" dirty="0">
                <a:effectLst/>
                <a:latin typeface="Montserrat" panose="00000500000000000000" pitchFamily="2" charset="0"/>
                <a:hlinkClick r:id="rId6">
                  <a:extLst>
                    <a:ext uri="{A12FA001-AC4F-418D-AE19-62706E023703}">
                      <ahyp:hlinkClr xmlns:ahyp="http://schemas.microsoft.com/office/drawing/2018/hyperlinkcolor" xmlns="" val="tx"/>
                    </a:ext>
                  </a:extLst>
                </a:hlinkClick>
              </a:rPr>
              <a:t>Read the Docs</a:t>
            </a:r>
            <a:endParaRPr lang="en-US" b="1" i="0" dirty="0">
              <a:effectLst/>
              <a:latin typeface="Montserrat" panose="00000500000000000000" pitchFamily="2" charset="0"/>
            </a:endParaRPr>
          </a:p>
          <a:p>
            <a:r>
              <a:rPr lang="en-US" b="1" i="0" dirty="0">
                <a:effectLst/>
                <a:latin typeface="Montserrat" panose="00000500000000000000" pitchFamily="2" charset="0"/>
              </a:rPr>
              <a:t> </a:t>
            </a:r>
            <a:r>
              <a:rPr lang="en-US" b="1" i="0" u="none" strike="noStrike" dirty="0" err="1">
                <a:effectLst/>
                <a:latin typeface="Montserrat" panose="00000500000000000000" pitchFamily="2" charset="0"/>
                <a:hlinkClick r:id="rId7">
                  <a:extLst>
                    <a:ext uri="{A12FA001-AC4F-418D-AE19-62706E023703}">
                      <ahyp:hlinkClr xmlns:ahyp="http://schemas.microsoft.com/office/drawing/2018/hyperlinkcolor" xmlns="" val="tx"/>
                    </a:ext>
                  </a:extLst>
                </a:hlinkClick>
              </a:rPr>
              <a:t>Doxygen</a:t>
            </a:r>
            <a:endParaRPr lang="en-US" b="1" i="0" dirty="0">
              <a:effectLst/>
              <a:latin typeface="Montserrat" panose="00000500000000000000" pitchFamily="2" charset="0"/>
            </a:endParaRPr>
          </a:p>
          <a:p>
            <a:endParaRPr lang="en-US" dirty="0"/>
          </a:p>
          <a:p>
            <a:endParaRPr lang="en-US" dirty="0"/>
          </a:p>
          <a:p>
            <a:endParaRPr lang="en-US" dirty="0"/>
          </a:p>
          <a:p>
            <a:r>
              <a:rPr lang="en-US" dirty="0"/>
              <a:t>https://blog.bit.ai/software-documentation-tools/</a:t>
            </a:r>
          </a:p>
        </p:txBody>
      </p:sp>
    </p:spTree>
    <p:extLst>
      <p:ext uri="{BB962C8B-B14F-4D97-AF65-F5344CB8AC3E}">
        <p14:creationId xmlns:p14="http://schemas.microsoft.com/office/powerpoint/2010/main" val="40200736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540</TotalTime>
  <Words>1081</Words>
  <Application>Microsoft Office PowerPoint</Application>
  <PresentationFormat>Widescreen</PresentationFormat>
  <Paragraphs>66</Paragraphs>
  <Slides>32</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32</vt:i4>
      </vt:variant>
    </vt:vector>
  </HeadingPairs>
  <TitlesOfParts>
    <vt:vector size="49" baseType="lpstr">
      <vt:lpstr>Arial</vt:lpstr>
      <vt:lpstr>Calibri</vt:lpstr>
      <vt:lpstr>Century Gothic</vt:lpstr>
      <vt:lpstr>Georgia</vt:lpstr>
      <vt:lpstr>Heebo</vt:lpstr>
      <vt:lpstr>Montserrat</vt:lpstr>
      <vt:lpstr>Open Sans</vt:lpstr>
      <vt:lpstr>Rockwell</vt:lpstr>
      <vt:lpstr>Rockwell Condensed</vt:lpstr>
      <vt:lpstr>Segoe</vt:lpstr>
      <vt:lpstr>Segoe-Bold</vt:lpstr>
      <vt:lpstr>Segoe-Italic</vt:lpstr>
      <vt:lpstr>SegoeSemibold</vt:lpstr>
      <vt:lpstr>Times New Roman</vt:lpstr>
      <vt:lpstr>Wingdings</vt:lpstr>
      <vt:lpstr>ZapfDingbatsStd</vt:lpstr>
      <vt:lpstr>Wood Type</vt:lpstr>
      <vt:lpstr>PowerPoint Presentation</vt:lpstr>
      <vt:lpstr>Outline</vt:lpstr>
      <vt:lpstr>idea</vt:lpstr>
      <vt:lpstr>PowerPoint Presentation</vt:lpstr>
      <vt:lpstr>What is a Software Requirements Document? – Definition</vt:lpstr>
      <vt:lpstr> Why a Software Requirements Document is Important? </vt:lpstr>
      <vt:lpstr>What You Should Include in Your Software Requirements Document?</vt:lpstr>
      <vt:lpstr>PowerPoint Presentation</vt:lpstr>
      <vt:lpstr>Tools for documentation</vt:lpstr>
      <vt:lpstr>Project vs product requirements</vt:lpstr>
      <vt:lpstr>PowerPoint Presentation</vt:lpstr>
      <vt:lpstr>PowerPoint Presentation</vt:lpstr>
      <vt:lpstr>Requirements development and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When bad requirements happen to good people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Neeli Khan</dc:creator>
  <cp:lastModifiedBy>Laiba binta tahir</cp:lastModifiedBy>
  <cp:revision>180</cp:revision>
  <dcterms:created xsi:type="dcterms:W3CDTF">2022-03-04T14:44:43Z</dcterms:created>
  <dcterms:modified xsi:type="dcterms:W3CDTF">2023-09-30T11:44:06Z</dcterms:modified>
</cp:coreProperties>
</file>