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0" r:id="rId3"/>
    <p:sldId id="271" r:id="rId4"/>
    <p:sldId id="284" r:id="rId5"/>
    <p:sldId id="285" r:id="rId6"/>
    <p:sldId id="275" r:id="rId7"/>
    <p:sldId id="287" r:id="rId8"/>
    <p:sldId id="312" r:id="rId9"/>
    <p:sldId id="313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10"/>
            <p14:sldId id="271"/>
            <p14:sldId id="284"/>
          </p14:sldIdLst>
        </p14:section>
        <p14:section name="Design, Morph, Annotate, Work Together, Tell Me" id="{B9B51309-D148-4332-87C2-07BE32FBCA3B}">
          <p14:sldIdLst>
            <p14:sldId id="285"/>
            <p14:sldId id="275"/>
            <p14:sldId id="287"/>
            <p14:sldId id="312"/>
            <p14:sldId id="313"/>
            <p14:sldId id="31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FF00FF"/>
    <a:srgbClr val="130104"/>
    <a:srgbClr val="130102"/>
    <a:srgbClr val="FF9B45"/>
    <a:srgbClr val="404040"/>
    <a:srgbClr val="F8CFB6"/>
    <a:srgbClr val="F8CAB6"/>
    <a:srgbClr val="923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115" y="1616236"/>
            <a:ext cx="9248786" cy="2387600"/>
          </a:xfrm>
        </p:spPr>
        <p:txBody>
          <a:bodyPr anchor="ctr" anchorCtr="0">
            <a:noAutofit/>
          </a:bodyPr>
          <a:lstStyle/>
          <a:p>
            <a:r>
              <a:rPr lang="en-GB" sz="13800" dirty="0" smtClean="0">
                <a:solidFill>
                  <a:schemeClr val="bg1"/>
                </a:solidFill>
                <a:latin typeface="Gabriola" panose="04040605051002020D02" pitchFamily="82" charset="0"/>
              </a:rPr>
              <a:t>Unemployment </a:t>
            </a:r>
            <a:endParaRPr lang="en-US" sz="138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pic>
        <p:nvPicPr>
          <p:cNvPr id="6" name="Picture 4" descr="Unemployment PNG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15" y="3907856"/>
            <a:ext cx="4001666" cy="23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CE8DE-32FA-D12F-C47C-D3411302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75" y="1193588"/>
            <a:ext cx="1562584" cy="1568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D3D9E-192C-BFA5-802B-FE2EAA63A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0" y="767581"/>
            <a:ext cx="11162900" cy="5058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5CECC7-5BE2-9803-D233-C298CEB2D4B0}"/>
              </a:ext>
            </a:extLst>
          </p:cNvPr>
          <p:cNvCxnSpPr/>
          <p:nvPr/>
        </p:nvCxnSpPr>
        <p:spPr>
          <a:xfrm flipV="1">
            <a:off x="1052210" y="2307798"/>
            <a:ext cx="4611188" cy="1015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itle 9">
            <a:extLst>
              <a:ext uri="{FF2B5EF4-FFF2-40B4-BE49-F238E27FC236}">
                <a16:creationId xmlns:a16="http://schemas.microsoft.com/office/drawing/2014/main" id="{8EB10C7C-DECA-88EC-54BA-C0AEB22B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94" y="1550924"/>
            <a:ext cx="4384619" cy="64008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Bell MT" panose="02020503060305020303" pitchFamily="18" charset="0"/>
                <a:cs typeface="Segoe UI Light" panose="020B0502040204020203" pitchFamily="34" charset="0"/>
              </a:rPr>
              <a:t>Any Questions?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EB10C7C-DECA-88EC-54BA-C0AEB22B1CDB}"/>
              </a:ext>
            </a:extLst>
          </p:cNvPr>
          <p:cNvSpPr txBox="1">
            <a:spLocks/>
          </p:cNvSpPr>
          <p:nvPr/>
        </p:nvSpPr>
        <p:spPr>
          <a:xfrm>
            <a:off x="1592046" y="2497996"/>
            <a:ext cx="8948954" cy="261306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 smtClean="0">
                <a:solidFill>
                  <a:srgbClr val="FF0000"/>
                </a:solidFill>
                <a:latin typeface="Bell MT" panose="02020503060305020303" pitchFamily="18" charset="0"/>
                <a:cs typeface="Segoe UI Light" panose="020B0502040204020203" pitchFamily="34" charset="0"/>
              </a:rPr>
              <a:t>Thank You</a:t>
            </a:r>
            <a:endParaRPr lang="en-US" sz="13800" b="1" dirty="0">
              <a:solidFill>
                <a:srgbClr val="FF0000"/>
              </a:solidFill>
              <a:latin typeface="Bell MT" panose="02020503060305020303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0">
            <a:extLst>
              <a:ext uri="{FF2B5EF4-FFF2-40B4-BE49-F238E27FC236}">
                <a16:creationId xmlns:a16="http://schemas.microsoft.com/office/drawing/2014/main" id="{B1AF67AB-9FC6-C994-0836-DE934714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5" y="470517"/>
            <a:ext cx="9637451" cy="7275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Meet our team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2122D5-2C42-FC13-496B-8CA7D9F19BF1}"/>
              </a:ext>
            </a:extLst>
          </p:cNvPr>
          <p:cNvSpPr txBox="1">
            <a:spLocks/>
          </p:cNvSpPr>
          <p:nvPr/>
        </p:nvSpPr>
        <p:spPr>
          <a:xfrm>
            <a:off x="6644607" y="4501054"/>
            <a:ext cx="1925921" cy="1042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Hashir jadoon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FA23-BSE-000  </a:t>
            </a:r>
            <a:endParaRPr lang="en-US" sz="1800" dirty="0"/>
          </a:p>
        </p:txBody>
      </p:sp>
      <p:grpSp>
        <p:nvGrpSpPr>
          <p:cNvPr id="30" name="Graphic 27" descr="Office worker male with solid fill">
            <a:extLst>
              <a:ext uri="{FF2B5EF4-FFF2-40B4-BE49-F238E27FC236}">
                <a16:creationId xmlns:a16="http://schemas.microsoft.com/office/drawing/2014/main" id="{0AC55B4C-CEDE-E34C-9FDE-72107AC4AE1F}"/>
              </a:ext>
            </a:extLst>
          </p:cNvPr>
          <p:cNvGrpSpPr/>
          <p:nvPr/>
        </p:nvGrpSpPr>
        <p:grpSpPr>
          <a:xfrm>
            <a:off x="9188477" y="1943653"/>
            <a:ext cx="1877667" cy="2102177"/>
            <a:chOff x="4408958" y="5159548"/>
            <a:chExt cx="609561" cy="751636"/>
          </a:xfrm>
          <a:solidFill>
            <a:srgbClr val="C00000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06484C-DB53-9377-1BE3-F9426A2E08E5}"/>
                </a:ext>
              </a:extLst>
            </p:cNvPr>
            <p:cNvSpPr/>
            <p:nvPr/>
          </p:nvSpPr>
          <p:spPr>
            <a:xfrm>
              <a:off x="4666133" y="5588174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0B6446-6312-AEE4-EA80-3C0B376BEAAF}"/>
                </a:ext>
              </a:extLst>
            </p:cNvPr>
            <p:cNvSpPr/>
            <p:nvPr/>
          </p:nvSpPr>
          <p:spPr>
            <a:xfrm>
              <a:off x="4673086" y="5664374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21B97C-4589-86AC-4EB4-ECD4E22563E2}"/>
                </a:ext>
              </a:extLst>
            </p:cNvPr>
            <p:cNvSpPr/>
            <p:nvPr/>
          </p:nvSpPr>
          <p:spPr>
            <a:xfrm>
              <a:off x="4408958" y="5159548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7" descr="Office worker male with solid fill">
            <a:extLst>
              <a:ext uri="{FF2B5EF4-FFF2-40B4-BE49-F238E27FC236}">
                <a16:creationId xmlns:a16="http://schemas.microsoft.com/office/drawing/2014/main" id="{0AC55B4C-CEDE-E34C-9FDE-72107AC4AE1F}"/>
              </a:ext>
            </a:extLst>
          </p:cNvPr>
          <p:cNvGrpSpPr/>
          <p:nvPr/>
        </p:nvGrpSpPr>
        <p:grpSpPr>
          <a:xfrm>
            <a:off x="6543393" y="1943654"/>
            <a:ext cx="1877667" cy="2102177"/>
            <a:chOff x="4408958" y="5159548"/>
            <a:chExt cx="609561" cy="751636"/>
          </a:xfrm>
          <a:solidFill>
            <a:srgbClr val="C00000"/>
          </a:solidFill>
        </p:grpSpPr>
        <p:sp>
          <p:nvSpPr>
            <p:cNvPr id="16" name="Freeform: Shape 30">
              <a:extLst>
                <a:ext uri="{FF2B5EF4-FFF2-40B4-BE49-F238E27FC236}">
                  <a16:creationId xmlns:a16="http://schemas.microsoft.com/office/drawing/2014/main" id="{D006484C-DB53-9377-1BE3-F9426A2E08E5}"/>
                </a:ext>
              </a:extLst>
            </p:cNvPr>
            <p:cNvSpPr/>
            <p:nvPr/>
          </p:nvSpPr>
          <p:spPr>
            <a:xfrm>
              <a:off x="4666133" y="5588174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1">
              <a:extLst>
                <a:ext uri="{FF2B5EF4-FFF2-40B4-BE49-F238E27FC236}">
                  <a16:creationId xmlns:a16="http://schemas.microsoft.com/office/drawing/2014/main" id="{A80B6446-6312-AEE4-EA80-3C0B376BEAAF}"/>
                </a:ext>
              </a:extLst>
            </p:cNvPr>
            <p:cNvSpPr/>
            <p:nvPr/>
          </p:nvSpPr>
          <p:spPr>
            <a:xfrm>
              <a:off x="4673086" y="5664374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2">
              <a:extLst>
                <a:ext uri="{FF2B5EF4-FFF2-40B4-BE49-F238E27FC236}">
                  <a16:creationId xmlns:a16="http://schemas.microsoft.com/office/drawing/2014/main" id="{CA21B97C-4589-86AC-4EB4-ECD4E22563E2}"/>
                </a:ext>
              </a:extLst>
            </p:cNvPr>
            <p:cNvSpPr/>
            <p:nvPr/>
          </p:nvSpPr>
          <p:spPr>
            <a:xfrm>
              <a:off x="4408958" y="5159548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27" descr="Office worker male with solid fill">
            <a:extLst>
              <a:ext uri="{FF2B5EF4-FFF2-40B4-BE49-F238E27FC236}">
                <a16:creationId xmlns:a16="http://schemas.microsoft.com/office/drawing/2014/main" id="{0AC55B4C-CEDE-E34C-9FDE-72107AC4AE1F}"/>
              </a:ext>
            </a:extLst>
          </p:cNvPr>
          <p:cNvGrpSpPr/>
          <p:nvPr/>
        </p:nvGrpSpPr>
        <p:grpSpPr>
          <a:xfrm>
            <a:off x="3779390" y="1892724"/>
            <a:ext cx="1877667" cy="2102177"/>
            <a:chOff x="4408958" y="5159548"/>
            <a:chExt cx="609561" cy="751636"/>
          </a:xfrm>
          <a:solidFill>
            <a:srgbClr val="C00000"/>
          </a:solidFill>
        </p:grpSpPr>
        <p:sp>
          <p:nvSpPr>
            <p:cNvPr id="22" name="Freeform: Shape 30">
              <a:extLst>
                <a:ext uri="{FF2B5EF4-FFF2-40B4-BE49-F238E27FC236}">
                  <a16:creationId xmlns:a16="http://schemas.microsoft.com/office/drawing/2014/main" id="{D006484C-DB53-9377-1BE3-F9426A2E08E5}"/>
                </a:ext>
              </a:extLst>
            </p:cNvPr>
            <p:cNvSpPr/>
            <p:nvPr/>
          </p:nvSpPr>
          <p:spPr>
            <a:xfrm>
              <a:off x="4666133" y="5588174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1">
              <a:extLst>
                <a:ext uri="{FF2B5EF4-FFF2-40B4-BE49-F238E27FC236}">
                  <a16:creationId xmlns:a16="http://schemas.microsoft.com/office/drawing/2014/main" id="{A80B6446-6312-AEE4-EA80-3C0B376BEAAF}"/>
                </a:ext>
              </a:extLst>
            </p:cNvPr>
            <p:cNvSpPr/>
            <p:nvPr/>
          </p:nvSpPr>
          <p:spPr>
            <a:xfrm>
              <a:off x="4673086" y="5664374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2">
              <a:extLst>
                <a:ext uri="{FF2B5EF4-FFF2-40B4-BE49-F238E27FC236}">
                  <a16:creationId xmlns:a16="http://schemas.microsoft.com/office/drawing/2014/main" id="{CA21B97C-4589-86AC-4EB4-ECD4E22563E2}"/>
                </a:ext>
              </a:extLst>
            </p:cNvPr>
            <p:cNvSpPr/>
            <p:nvPr/>
          </p:nvSpPr>
          <p:spPr>
            <a:xfrm>
              <a:off x="4408958" y="5159548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27" descr="Office worker male with solid fill">
            <a:extLst>
              <a:ext uri="{FF2B5EF4-FFF2-40B4-BE49-F238E27FC236}">
                <a16:creationId xmlns:a16="http://schemas.microsoft.com/office/drawing/2014/main" id="{0AC55B4C-CEDE-E34C-9FDE-72107AC4AE1F}"/>
              </a:ext>
            </a:extLst>
          </p:cNvPr>
          <p:cNvGrpSpPr/>
          <p:nvPr/>
        </p:nvGrpSpPr>
        <p:grpSpPr>
          <a:xfrm>
            <a:off x="1134306" y="1943654"/>
            <a:ext cx="1877667" cy="2102177"/>
            <a:chOff x="4408958" y="5159548"/>
            <a:chExt cx="609561" cy="751636"/>
          </a:xfrm>
          <a:solidFill>
            <a:srgbClr val="C00000"/>
          </a:solidFill>
        </p:grpSpPr>
        <p:sp>
          <p:nvSpPr>
            <p:cNvPr id="26" name="Freeform: Shape 30">
              <a:extLst>
                <a:ext uri="{FF2B5EF4-FFF2-40B4-BE49-F238E27FC236}">
                  <a16:creationId xmlns:a16="http://schemas.microsoft.com/office/drawing/2014/main" id="{D006484C-DB53-9377-1BE3-F9426A2E08E5}"/>
                </a:ext>
              </a:extLst>
            </p:cNvPr>
            <p:cNvSpPr/>
            <p:nvPr/>
          </p:nvSpPr>
          <p:spPr>
            <a:xfrm>
              <a:off x="4666133" y="5588174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1">
              <a:extLst>
                <a:ext uri="{FF2B5EF4-FFF2-40B4-BE49-F238E27FC236}">
                  <a16:creationId xmlns:a16="http://schemas.microsoft.com/office/drawing/2014/main" id="{A80B6446-6312-AEE4-EA80-3C0B376BEAAF}"/>
                </a:ext>
              </a:extLst>
            </p:cNvPr>
            <p:cNvSpPr/>
            <p:nvPr/>
          </p:nvSpPr>
          <p:spPr>
            <a:xfrm>
              <a:off x="4673086" y="5664374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2">
              <a:extLst>
                <a:ext uri="{FF2B5EF4-FFF2-40B4-BE49-F238E27FC236}">
                  <a16:creationId xmlns:a16="http://schemas.microsoft.com/office/drawing/2014/main" id="{CA21B97C-4589-86AC-4EB4-ECD4E22563E2}"/>
                </a:ext>
              </a:extLst>
            </p:cNvPr>
            <p:cNvSpPr/>
            <p:nvPr/>
          </p:nvSpPr>
          <p:spPr>
            <a:xfrm>
              <a:off x="4408958" y="5159548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E2122D5-2C42-FC13-496B-8CA7D9F19BF1}"/>
              </a:ext>
            </a:extLst>
          </p:cNvPr>
          <p:cNvSpPr txBox="1">
            <a:spLocks/>
          </p:cNvSpPr>
          <p:nvPr/>
        </p:nvSpPr>
        <p:spPr>
          <a:xfrm>
            <a:off x="3731136" y="4450125"/>
            <a:ext cx="1925921" cy="1042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Hamid Abdullah 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FA23-BSE-042  </a:t>
            </a:r>
            <a:endParaRPr lang="en-US" sz="18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E2122D5-2C42-FC13-496B-8CA7D9F19BF1}"/>
              </a:ext>
            </a:extLst>
          </p:cNvPr>
          <p:cNvSpPr txBox="1">
            <a:spLocks/>
          </p:cNvSpPr>
          <p:nvPr/>
        </p:nvSpPr>
        <p:spPr>
          <a:xfrm>
            <a:off x="1235520" y="4501054"/>
            <a:ext cx="2261213" cy="1042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</a:t>
            </a:r>
            <a:r>
              <a:rPr lang="en-GB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alha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FA23-BSE-000  </a:t>
            </a:r>
            <a:endParaRPr lang="en-US" sz="180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E2122D5-2C42-FC13-496B-8CA7D9F19BF1}"/>
              </a:ext>
            </a:extLst>
          </p:cNvPr>
          <p:cNvSpPr txBox="1">
            <a:spLocks/>
          </p:cNvSpPr>
          <p:nvPr/>
        </p:nvSpPr>
        <p:spPr>
          <a:xfrm>
            <a:off x="9289691" y="4501054"/>
            <a:ext cx="1925921" cy="1042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Habib shah</a:t>
            </a:r>
          </a:p>
          <a:p>
            <a:pPr>
              <a:lnSpc>
                <a:spcPct val="100000"/>
              </a:lnSpc>
            </a:pPr>
            <a:r>
              <a:rPr lang="en-GB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FA23-BSE-000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1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97407" y="481922"/>
            <a:ext cx="7657593" cy="64008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Roboto" panose="02000000000000000000"/>
                <a:cs typeface="Segoe UI Light" panose="020B0502040204020203" pitchFamily="34" charset="0"/>
              </a:rPr>
              <a:t>What is unemployment?</a:t>
            </a:r>
            <a:endParaRPr lang="en-US" sz="4400" b="1" dirty="0">
              <a:latin typeface="Roboto" panose="0200000000000000000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19906" y="1537446"/>
            <a:ext cx="10737094" cy="2111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solidFill>
                  <a:srgbClr val="0A0A0A"/>
                </a:solidFill>
                <a:ea typeface="Segoe UI Black" panose="020B0A02040204020203" pitchFamily="34" charset="0"/>
                <a:cs typeface="Times New Roman" panose="02020603050405020304" pitchFamily="18" charset="0"/>
              </a:rPr>
              <a:t>Unemployment is a condition where </a:t>
            </a:r>
            <a:r>
              <a:rPr lang="en-US" sz="2400" b="1" dirty="0">
                <a:solidFill>
                  <a:srgbClr val="FF0000"/>
                </a:solidFill>
                <a:ea typeface="Segoe UI Black" panose="020B0A02040204020203" pitchFamily="34" charset="0"/>
                <a:cs typeface="Times New Roman" panose="02020603050405020304" pitchFamily="18" charset="0"/>
              </a:rPr>
              <a:t>individuals capable of working are unable to find suitable employment</a:t>
            </a:r>
            <a:r>
              <a:rPr lang="en-US" sz="2400" b="1" dirty="0">
                <a:solidFill>
                  <a:srgbClr val="0A0A0A"/>
                </a:solidFill>
                <a:ea typeface="Segoe UI Black" panose="020B0A02040204020203" pitchFamily="34" charset="0"/>
                <a:cs typeface="Times New Roman" panose="02020603050405020304" pitchFamily="18" charset="0"/>
              </a:rPr>
              <a:t> opportunities</a:t>
            </a:r>
            <a:r>
              <a:rPr lang="en-US" sz="2400" b="1" dirty="0" smtClean="0">
                <a:solidFill>
                  <a:srgbClr val="0A0A0A"/>
                </a:solidFill>
                <a:ea typeface="Segoe UI Black" panose="020B0A02040204020203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GB" sz="2000" b="1" i="0" dirty="0">
              <a:solidFill>
                <a:srgbClr val="0A0A0A"/>
              </a:solidFill>
              <a:effectLst/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6" descr="Unemployment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1" y="3835413"/>
            <a:ext cx="4714876" cy="251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827B-A115-796C-BCD9-56D09882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Roboto" panose="02000000000000000000" pitchFamily="2" charset="0"/>
              </a:rPr>
              <a:t>Ratio of Unemployment In Pakistan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D04-A56F-F0A9-4549-7D7466F808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669" y="1573007"/>
            <a:ext cx="5605592" cy="180750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A0A0A"/>
                </a:solidFill>
                <a:ea typeface="Segoe UI Black" panose="020B0A02040204020203" pitchFamily="34" charset="0"/>
                <a:cs typeface="Times New Roman" panose="02020603050405020304" pitchFamily="18" charset="0"/>
              </a:rPr>
              <a:t>Recent reports indicate that millions of individuals in the country are facing unemployment, making it a major economic and social </a:t>
            </a:r>
            <a:r>
              <a:rPr lang="en-US" sz="1800" b="1" dirty="0" smtClean="0">
                <a:solidFill>
                  <a:srgbClr val="0A0A0A"/>
                </a:solidFill>
                <a:ea typeface="Segoe UI Black" panose="020B0A02040204020203" pitchFamily="34" charset="0"/>
                <a:cs typeface="Times New Roman" panose="02020603050405020304" pitchFamily="18" charset="0"/>
              </a:rPr>
              <a:t>challenges. </a:t>
            </a:r>
            <a:endParaRPr lang="en-US" sz="1800" b="1" dirty="0">
              <a:solidFill>
                <a:srgbClr val="0A0A0A"/>
              </a:solidFill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24403" y="3243723"/>
            <a:ext cx="4611188" cy="1015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C9D46FFA-F114-E2BC-EDA9-DE94F362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62261" y="1805481"/>
            <a:ext cx="5250756" cy="411979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24403" y="3543645"/>
            <a:ext cx="5149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A0A0A"/>
                </a:solidFill>
              </a:rPr>
              <a:t>Graph shows a rapid increase in unemployment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Pakistan after 2029, possibly due to COVID-19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A0A0A"/>
                </a:solidFill>
              </a:rPr>
              <a:t>Subsequent years indicate a </a:t>
            </a:r>
            <a:r>
              <a:rPr lang="en-US" b="1" dirty="0">
                <a:solidFill>
                  <a:srgbClr val="FF0000"/>
                </a:solidFill>
              </a:rPr>
              <a:t>consistently high unemployment ratio.</a:t>
            </a:r>
          </a:p>
        </p:txBody>
      </p:sp>
    </p:spTree>
    <p:extLst>
      <p:ext uri="{BB962C8B-B14F-4D97-AF65-F5344CB8AC3E}">
        <p14:creationId xmlns:p14="http://schemas.microsoft.com/office/powerpoint/2010/main" val="3925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7E95-48B9-E7FC-8495-F03ECB7C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Roboto"/>
              </a:rPr>
              <a:t>Effects of unemployment </a:t>
            </a:r>
            <a:endParaRPr lang="en-US" sz="3600" dirty="0">
              <a:latin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65FA-FA57-64CF-9819-1C85730A2A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283" y="1651845"/>
            <a:ext cx="10553317" cy="3538221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FF0000"/>
                </a:solidFill>
              </a:rPr>
              <a:t>Financial </a:t>
            </a:r>
            <a:r>
              <a:rPr lang="en-US" sz="2000" b="1" dirty="0">
                <a:solidFill>
                  <a:srgbClr val="FF0000"/>
                </a:solidFill>
              </a:rPr>
              <a:t>instability</a:t>
            </a:r>
            <a:r>
              <a:rPr lang="en-US" sz="2000" b="1" dirty="0">
                <a:solidFill>
                  <a:schemeClr val="tx1"/>
                </a:solidFill>
              </a:rPr>
              <a:t> for individuals and families.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FF0000"/>
                </a:solidFill>
              </a:rPr>
              <a:t>Rise in poverty </a:t>
            </a:r>
            <a:r>
              <a:rPr lang="en-US" sz="2000" b="1" dirty="0">
                <a:solidFill>
                  <a:schemeClr val="tx1"/>
                </a:solidFill>
              </a:rPr>
              <a:t>and social issues such as crime.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</a:rPr>
              <a:t>Decreased consumer spending and weakened </a:t>
            </a:r>
            <a:r>
              <a:rPr lang="en-US" sz="2000" b="1" dirty="0">
                <a:solidFill>
                  <a:srgbClr val="FF0000"/>
                </a:solidFill>
              </a:rPr>
              <a:t>economic growth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</a:rPr>
              <a:t>Increased </a:t>
            </a:r>
            <a:r>
              <a:rPr lang="en-US" sz="2000" b="1" dirty="0">
                <a:solidFill>
                  <a:srgbClr val="FF0000"/>
                </a:solidFill>
              </a:rPr>
              <a:t>demand on social services</a:t>
            </a:r>
            <a:r>
              <a:rPr lang="en-US" sz="2000" b="1" dirty="0">
                <a:solidFill>
                  <a:schemeClr val="tx1"/>
                </a:solidFill>
              </a:rPr>
              <a:t>, straining public resources.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080" name="Picture 8" descr="Unemployment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93" y="3628813"/>
            <a:ext cx="3635107" cy="32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1118587" y="2292657"/>
            <a:ext cx="5415378" cy="196862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GB" sz="4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But </a:t>
            </a:r>
            <a:r>
              <a:rPr lang="en-GB" sz="4800" i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what are the </a:t>
            </a:r>
            <a:r>
              <a:rPr lang="en-GB" sz="4800" i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causes of unemployment </a:t>
            </a:r>
            <a:r>
              <a:rPr lang="en-GB" sz="4800" i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?</a:t>
            </a:r>
            <a:endParaRPr lang="en-GB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7B062BF-E959-2766-27CD-821F1E50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65" y="1256826"/>
            <a:ext cx="4767309" cy="4774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9AA0F-9B3F-F13F-ED1D-7C1E3AAE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0" y="803092"/>
            <a:ext cx="11162900" cy="5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9DE3-03B7-0F71-368C-D73E6636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/>
                <a:cs typeface="Cavolini" panose="020B0502040204020203" pitchFamily="66" charset="0"/>
              </a:rPr>
              <a:t>Causes of unemployment</a:t>
            </a:r>
            <a:endParaRPr lang="en-US" sz="3600" b="1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DB1D-B1D9-8056-1619-5C6241A910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269" y="1554877"/>
            <a:ext cx="9856835" cy="4640514"/>
          </a:xfrm>
        </p:spPr>
        <p:txBody>
          <a:bodyPr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2000" b="1" dirty="0"/>
              <a:t>Faulty education and​ lack </a:t>
            </a:r>
            <a:r>
              <a:rPr lang="en-US" sz="2000" b="1" dirty="0">
                <a:solidFill>
                  <a:srgbClr val="FF0000"/>
                </a:solidFill>
              </a:rPr>
              <a:t>of educational institutes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2000" b="1" dirty="0"/>
              <a:t>About 5.5 million </a:t>
            </a:r>
            <a:r>
              <a:rPr lang="en-US" sz="2000" b="1" dirty="0">
                <a:solidFill>
                  <a:srgbClr val="FF0000"/>
                </a:solidFill>
              </a:rPr>
              <a:t>children are out of schools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2000" b="1" dirty="0"/>
              <a:t>More then 70% industrial units have been closed due to </a:t>
            </a:r>
            <a:r>
              <a:rPr lang="en-US" sz="2000" b="1" dirty="0">
                <a:solidFill>
                  <a:srgbClr val="FF0000"/>
                </a:solidFill>
              </a:rPr>
              <a:t>energy </a:t>
            </a:r>
            <a:r>
              <a:rPr lang="en-US" sz="2000" b="1" dirty="0" smtClean="0">
                <a:solidFill>
                  <a:srgbClr val="FF0000"/>
                </a:solidFill>
              </a:rPr>
              <a:t>Crises.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FF0000"/>
                </a:solidFill>
              </a:rPr>
              <a:t>Child </a:t>
            </a:r>
            <a:r>
              <a:rPr lang="en-US" sz="2000" b="1" dirty="0">
                <a:solidFill>
                  <a:srgbClr val="FF0000"/>
                </a:solidFill>
              </a:rPr>
              <a:t>labor </a:t>
            </a:r>
            <a:r>
              <a:rPr lang="en-US" sz="2000" b="1" dirty="0"/>
              <a:t>is also a common cause of unemployment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2000" b="1" dirty="0"/>
              <a:t>Rapid </a:t>
            </a:r>
            <a:r>
              <a:rPr lang="en-US" sz="2000" b="1" dirty="0">
                <a:solidFill>
                  <a:srgbClr val="FF0000"/>
                </a:solidFill>
              </a:rPr>
              <a:t>population growth </a:t>
            </a:r>
            <a:r>
              <a:rPr lang="en-US" sz="2000" b="1" dirty="0"/>
              <a:t>is also among the causes of </a:t>
            </a:r>
            <a:r>
              <a:rPr lang="en-US" sz="2000" b="1" dirty="0" smtClean="0"/>
              <a:t>unemployment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577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Roboto"/>
              </a:rPr>
              <a:t>Solutions of unemployment </a:t>
            </a:r>
            <a:endParaRPr lang="en-US" sz="3600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65218" cy="39776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FF0000"/>
                </a:solidFill>
              </a:rPr>
              <a:t>Government initiatives:</a:t>
            </a:r>
            <a:r>
              <a:rPr lang="en-US" sz="2000" b="1" dirty="0"/>
              <a:t> Employment programs, infrastructure projects.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B050"/>
                </a:solidFill>
              </a:rPr>
              <a:t>Promoting small </a:t>
            </a:r>
            <a:r>
              <a:rPr lang="en-US" sz="2000" b="1" dirty="0" smtClean="0">
                <a:solidFill>
                  <a:srgbClr val="00B050"/>
                </a:solidFill>
              </a:rPr>
              <a:t>businesses</a:t>
            </a:r>
            <a:r>
              <a:rPr lang="en-US" sz="2000" b="1" dirty="0" smtClean="0"/>
              <a:t> and </a:t>
            </a:r>
            <a:r>
              <a:rPr lang="en-US" sz="2000" b="1" dirty="0"/>
              <a:t>economic diversification 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B050"/>
                </a:solidFill>
              </a:rPr>
              <a:t>Investing in education</a:t>
            </a:r>
            <a:r>
              <a:rPr lang="en-US" sz="2000" b="1" dirty="0"/>
              <a:t> and skill development to match market needs.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FF0000"/>
                </a:solidFill>
              </a:rPr>
              <a:t>Encouraging entrepreneurship </a:t>
            </a:r>
            <a:r>
              <a:rPr lang="en-US" sz="2000" b="1" dirty="0"/>
              <a:t>and innovation.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International </a:t>
            </a:r>
            <a:r>
              <a:rPr lang="en-US" sz="2000" b="1" dirty="0">
                <a:solidFill>
                  <a:srgbClr val="00B050"/>
                </a:solidFill>
              </a:rPr>
              <a:t>cooperation to create job </a:t>
            </a:r>
            <a:r>
              <a:rPr lang="en-US" sz="2000" b="1" dirty="0"/>
              <a:t>opportunities.</a:t>
            </a:r>
          </a:p>
        </p:txBody>
      </p:sp>
      <p:pic>
        <p:nvPicPr>
          <p:cNvPr id="1032" name="Picture 8" descr="Download The Websites We Make Are Optimized - Web Solutions Png PNG Image  with No Background - PNGke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537" y="4127500"/>
            <a:ext cx="3209147" cy="22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Roboto"/>
              </a:rPr>
              <a:t>Conclusion </a:t>
            </a:r>
            <a:endParaRPr lang="en-US" sz="3600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996521" cy="4494741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Unemployment is a multifaceted challenge with profound effects on individuals, communities, and the economy.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DD462F"/>
                </a:solidFill>
              </a:rPr>
              <a:t>We've explored the various causes</a:t>
            </a:r>
            <a:r>
              <a:rPr lang="en-US" sz="1800" b="1" dirty="0"/>
              <a:t>, from population growth to technological changes.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DD462F"/>
                </a:solidFill>
              </a:rPr>
              <a:t>Solutions lie in comprehensive strategies</a:t>
            </a:r>
            <a:r>
              <a:rPr lang="en-US" sz="1800" b="1" dirty="0"/>
              <a:t>, including government initiatives, economic diversification, and investment in education.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 smtClean="0"/>
              <a:t>As </a:t>
            </a:r>
            <a:r>
              <a:rPr lang="en-US" sz="1800" b="1" dirty="0"/>
              <a:t>we conclude, </a:t>
            </a:r>
            <a:r>
              <a:rPr lang="en-US" sz="1800" b="1" dirty="0">
                <a:solidFill>
                  <a:srgbClr val="0070C0"/>
                </a:solidFill>
              </a:rPr>
              <a:t>let us recognize that overcoming unemployment is not just an economic imperative but a social responsibility</a:t>
            </a:r>
            <a:r>
              <a:rPr lang="en-US" sz="1800" b="1" dirty="0"/>
              <a:t>, vital for the well-being and progress of our nation.</a:t>
            </a:r>
          </a:p>
        </p:txBody>
      </p:sp>
      <p:pic>
        <p:nvPicPr>
          <p:cNvPr id="2054" name="Picture 6" descr="conclusion Icon - Free PNG &amp; SVG 3644110 - Noun Project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94" y="44805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1267</TotalTime>
  <Words>317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Rounded MT Bold</vt:lpstr>
      <vt:lpstr>Bell MT</vt:lpstr>
      <vt:lpstr>Calibri</vt:lpstr>
      <vt:lpstr>Cavolini</vt:lpstr>
      <vt:lpstr>Courier New</vt:lpstr>
      <vt:lpstr>Gabriola</vt:lpstr>
      <vt:lpstr>Roboto</vt:lpstr>
      <vt:lpstr>Segoe UI</vt:lpstr>
      <vt:lpstr>Segoe UI Black</vt:lpstr>
      <vt:lpstr>Segoe UI Light</vt:lpstr>
      <vt:lpstr>Times New Roman</vt:lpstr>
      <vt:lpstr>WelcomeDoc</vt:lpstr>
      <vt:lpstr>Unemployment </vt:lpstr>
      <vt:lpstr>Meet our team</vt:lpstr>
      <vt:lpstr>What is unemployment?</vt:lpstr>
      <vt:lpstr>Ratio of Unemployment In Pakistan</vt:lpstr>
      <vt:lpstr>Effects of unemployment </vt:lpstr>
      <vt:lpstr>PowerPoint Presentation</vt:lpstr>
      <vt:lpstr>Causes of unemployment</vt:lpstr>
      <vt:lpstr>Solutions of unemployment </vt:lpstr>
      <vt:lpstr>Conclusion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Business model</dc:title>
  <dc:creator>Laiba binta tahir</dc:creator>
  <cp:keywords/>
  <cp:lastModifiedBy>Laiba binta tahir</cp:lastModifiedBy>
  <cp:revision>126</cp:revision>
  <dcterms:created xsi:type="dcterms:W3CDTF">2023-04-24T13:46:20Z</dcterms:created>
  <dcterms:modified xsi:type="dcterms:W3CDTF">2023-12-16T10:48:59Z</dcterms:modified>
  <cp:version/>
</cp:coreProperties>
</file>