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8" r:id="rId2"/>
    <p:sldId id="262" r:id="rId3"/>
    <p:sldId id="263" r:id="rId4"/>
    <p:sldId id="264" r:id="rId5"/>
    <p:sldId id="266" r:id="rId6"/>
    <p:sldId id="260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891" autoAdjust="0"/>
    <p:restoredTop sz="94660"/>
  </p:normalViewPr>
  <p:slideViewPr>
    <p:cSldViewPr snapToGrid="0">
      <p:cViewPr>
        <p:scale>
          <a:sx n="63" d="100"/>
          <a:sy n="63" d="100"/>
        </p:scale>
        <p:origin x="34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4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2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26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0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40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0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C484B-162D-4EC9-95F0-CA2FEE333DB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0F2A2-088B-4E99-893F-38FC757D5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4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Python Programming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u="sng" dirty="0" smtClean="0"/>
              <a:t>Topic: Introduction To Operator In Python</a:t>
            </a:r>
            <a:endParaRPr lang="en-US" b="1" i="1" u="sng" dirty="0"/>
          </a:p>
          <a:p>
            <a:r>
              <a:rPr lang="en-US" b="1" i="1" u="sng" dirty="0" smtClean="0"/>
              <a:t>Presenter: </a:t>
            </a:r>
            <a:r>
              <a:rPr lang="en-US" b="1" i="1" u="sng" dirty="0" err="1" smtClean="0"/>
              <a:t>Laiba</a:t>
            </a:r>
            <a:r>
              <a:rPr lang="en-US" b="1" i="1" u="sng" dirty="0" smtClean="0"/>
              <a:t> Arshad </a:t>
            </a:r>
            <a:r>
              <a:rPr lang="en-US" b="1" i="1" u="sng" dirty="0" err="1" smtClean="0"/>
              <a:t>Kiyani</a:t>
            </a:r>
            <a:endParaRPr lang="en-US" b="1" i="1" u="sng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+mn-lt"/>
              </a:rPr>
              <a:t>Operator</a:t>
            </a:r>
            <a:r>
              <a:rPr lang="en-US" dirty="0" smtClean="0">
                <a:latin typeface="+mn-lt"/>
              </a:rPr>
              <a:t>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In programming and mathematics, an </a:t>
            </a:r>
            <a:r>
              <a:rPr lang="en-US" b="1" dirty="0"/>
              <a:t>operator</a:t>
            </a:r>
            <a:r>
              <a:rPr lang="en-US" dirty="0"/>
              <a:t> is a symbol or keyword that tells the computer to perform a specific operation on values or variables.</a:t>
            </a:r>
          </a:p>
        </p:txBody>
      </p:sp>
    </p:spTree>
    <p:extLst>
      <p:ext uri="{BB962C8B-B14F-4D97-AF65-F5344CB8AC3E}">
        <p14:creationId xmlns:p14="http://schemas.microsoft.com/office/powerpoint/2010/main" val="401546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Types of operators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Arithmetic </a:t>
            </a: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Comparison (Relational) </a:t>
            </a: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Logical </a:t>
            </a:r>
            <a:r>
              <a:rPr lang="en-US" dirty="0" smtClean="0"/>
              <a:t>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Assignment Operators</a:t>
            </a:r>
          </a:p>
        </p:txBody>
      </p:sp>
    </p:spTree>
    <p:extLst>
      <p:ext uri="{BB962C8B-B14F-4D97-AF65-F5344CB8AC3E}">
        <p14:creationId xmlns:p14="http://schemas.microsoft.com/office/powerpoint/2010/main" val="39536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Arithmetic Operators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889350"/>
              </p:ext>
            </p:extLst>
          </p:nvPr>
        </p:nvGraphicFramePr>
        <p:xfrm>
          <a:off x="838200" y="1501942"/>
          <a:ext cx="10515600" cy="45876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5146">
                  <a:extLst>
                    <a:ext uri="{9D8B030D-6E8A-4147-A177-3AD203B41FA5}">
                      <a16:colId xmlns:a16="http://schemas.microsoft.com/office/drawing/2014/main" val="342465393"/>
                    </a:ext>
                  </a:extLst>
                </a:gridCol>
                <a:gridCol w="1465917">
                  <a:extLst>
                    <a:ext uri="{9D8B030D-6E8A-4147-A177-3AD203B41FA5}">
                      <a16:colId xmlns:a16="http://schemas.microsoft.com/office/drawing/2014/main" val="2401100089"/>
                    </a:ext>
                  </a:extLst>
                </a:gridCol>
                <a:gridCol w="4319337">
                  <a:extLst>
                    <a:ext uri="{9D8B030D-6E8A-4147-A177-3AD203B41FA5}">
                      <a16:colId xmlns:a16="http://schemas.microsoft.com/office/drawing/2014/main" val="1042367051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1538815281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687093901"/>
                    </a:ext>
                  </a:extLst>
                </a:gridCol>
              </a:tblGrid>
              <a:tr h="227243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 (a=10, b=3)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25728"/>
                  </a:ext>
                </a:extLst>
              </a:tr>
              <a:tr h="386615"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 or more numbers are combined to make a </a:t>
                      </a:r>
                      <a:r>
                        <a:rPr lang="en-US" b="1" dirty="0" smtClean="0"/>
                        <a:t>total (sum)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a+b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67409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Subtraction)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 find the difference.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a-b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081718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 of two or more numbers.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23622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Splitting a number into equal parts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3.3333…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615971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Floor division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Divides one number by another and returns the </a:t>
                      </a:r>
                      <a:r>
                        <a:rPr lang="en-US" b="1" dirty="0" smtClean="0"/>
                        <a:t>quotient without the decimal part.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a//b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39264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</a:t>
                      </a:r>
                      <a:r>
                        <a:rPr lang="en-US" b="1" dirty="0" smtClean="0"/>
                        <a:t>remainder</a:t>
                      </a:r>
                      <a:r>
                        <a:rPr lang="en-US" dirty="0" smtClean="0"/>
                        <a:t> after dividing one number by another.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a%b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12692"/>
                  </a:ext>
                </a:extLst>
              </a:tr>
              <a:tr h="381397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Exponentiation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Raises one number (the base) to the power of another number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a**b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71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87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Comparison </a:t>
            </a:r>
            <a:r>
              <a:rPr lang="en-US" altLang="en-US" b="1" dirty="0" smtClean="0"/>
              <a:t>Operators</a:t>
            </a:r>
            <a:r>
              <a:rPr lang="en-US" altLang="en-US" dirty="0" smtClean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362591"/>
              </p:ext>
            </p:extLst>
          </p:nvPr>
        </p:nvGraphicFramePr>
        <p:xfrm>
          <a:off x="838200" y="1690688"/>
          <a:ext cx="10515600" cy="4784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911">
                  <a:extLst>
                    <a:ext uri="{9D8B030D-6E8A-4147-A177-3AD203B41FA5}">
                      <a16:colId xmlns:a16="http://schemas.microsoft.com/office/drawing/2014/main" val="806042124"/>
                    </a:ext>
                  </a:extLst>
                </a:gridCol>
                <a:gridCol w="1389839">
                  <a:extLst>
                    <a:ext uri="{9D8B030D-6E8A-4147-A177-3AD203B41FA5}">
                      <a16:colId xmlns:a16="http://schemas.microsoft.com/office/drawing/2014/main" val="1059125518"/>
                    </a:ext>
                  </a:extLst>
                </a:gridCol>
                <a:gridCol w="3921463">
                  <a:extLst>
                    <a:ext uri="{9D8B030D-6E8A-4147-A177-3AD203B41FA5}">
                      <a16:colId xmlns:a16="http://schemas.microsoft.com/office/drawing/2014/main" val="2003813080"/>
                    </a:ext>
                  </a:extLst>
                </a:gridCol>
                <a:gridCol w="1984037">
                  <a:extLst>
                    <a:ext uri="{9D8B030D-6E8A-4147-A177-3AD203B41FA5}">
                      <a16:colId xmlns:a16="http://schemas.microsoft.com/office/drawing/2014/main" val="3709214055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605592102"/>
                    </a:ext>
                  </a:extLst>
                </a:gridCol>
              </a:tblGrid>
              <a:tr h="332665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741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equal to)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two values are equal.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print(5 == 5)  </a:t>
                      </a:r>
                    </a:p>
                    <a:p>
                      <a:r>
                        <a:rPr lang="en-US" dirty="0" smtClean="0"/>
                        <a:t>print(5 == 3)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777273"/>
                  </a:ext>
                </a:extLst>
              </a:tr>
              <a:tr h="669242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not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two values are </a:t>
                      </a:r>
                      <a:r>
                        <a:rPr lang="en-US" b="1" dirty="0" smtClean="0"/>
                        <a:t>not equal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print(5 != 3)  </a:t>
                      </a:r>
                    </a:p>
                    <a:p>
                      <a:r>
                        <a:rPr lang="en-US" dirty="0" smtClean="0"/>
                        <a:t>print(5 != 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568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alt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 on the left is </a:t>
                      </a:r>
                      <a:r>
                        <a:rPr lang="en-US" b="1" dirty="0" smtClean="0"/>
                        <a:t>greater</a:t>
                      </a:r>
                      <a:r>
                        <a:rPr lang="en-US" dirty="0" smtClean="0"/>
                        <a:t> than the value on the right.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print(7 &gt; 3)   </a:t>
                      </a:r>
                    </a:p>
                    <a:p>
                      <a:r>
                        <a:rPr lang="en-US" dirty="0" smtClean="0"/>
                        <a:t>print(2 &gt; 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62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 on the left is </a:t>
                      </a:r>
                      <a:r>
                        <a:rPr lang="en-US" b="1" dirty="0" smtClean="0"/>
                        <a:t>less</a:t>
                      </a:r>
                      <a:r>
                        <a:rPr lang="en-US" dirty="0" smtClean="0"/>
                        <a:t> than the value on the right.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print(3 &lt; 8)   </a:t>
                      </a:r>
                    </a:p>
                    <a:p>
                      <a:r>
                        <a:rPr lang="en-US" dirty="0" smtClean="0"/>
                        <a:t>print(9 &lt;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335481"/>
                  </a:ext>
                </a:extLst>
              </a:tr>
              <a:tr h="692589"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or equal to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 on the left is </a:t>
                      </a:r>
                      <a:r>
                        <a:rPr lang="en-US" b="1" dirty="0" smtClean="0"/>
                        <a:t>greater than or equal to</a:t>
                      </a:r>
                      <a:r>
                        <a:rPr lang="en-US" dirty="0" smtClean="0"/>
                        <a:t> the value on the right.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print(5 &gt;= 5)   </a:t>
                      </a:r>
                    </a:p>
                    <a:p>
                      <a:r>
                        <a:rPr lang="en-US" dirty="0" smtClean="0"/>
                        <a:t>print(10 &gt;= 3)  </a:t>
                      </a:r>
                    </a:p>
                    <a:p>
                      <a:r>
                        <a:rPr lang="en-US" dirty="0" smtClean="0"/>
                        <a:t>print(2 &gt;= 6)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89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or equal 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the value on the left is </a:t>
                      </a:r>
                      <a:r>
                        <a:rPr lang="en-US" b="1" dirty="0" smtClean="0"/>
                        <a:t>less than or equal to</a:t>
                      </a:r>
                      <a:r>
                        <a:rPr lang="en-US" dirty="0" smtClean="0"/>
                        <a:t> the value on the right.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print(4 &lt;= 4) </a:t>
                      </a:r>
                    </a:p>
                    <a:p>
                      <a:r>
                        <a:rPr lang="en-US" dirty="0" smtClean="0"/>
                        <a:t>print(3 &lt;= 9) </a:t>
                      </a:r>
                    </a:p>
                    <a:p>
                      <a:r>
                        <a:rPr lang="en-US" dirty="0" smtClean="0"/>
                        <a:t>print(7 &lt;= 2)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True</a:t>
                      </a:r>
                    </a:p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880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95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Logic Operators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4692850"/>
              </p:ext>
            </p:extLst>
          </p:nvPr>
        </p:nvGraphicFramePr>
        <p:xfrm>
          <a:off x="838200" y="1690688"/>
          <a:ext cx="105156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62">
                  <a:extLst>
                    <a:ext uri="{9D8B030D-6E8A-4147-A177-3AD203B41FA5}">
                      <a16:colId xmlns:a16="http://schemas.microsoft.com/office/drawing/2014/main" val="2636465230"/>
                    </a:ext>
                  </a:extLst>
                </a:gridCol>
                <a:gridCol w="3035029">
                  <a:extLst>
                    <a:ext uri="{9D8B030D-6E8A-4147-A177-3AD203B41FA5}">
                      <a16:colId xmlns:a16="http://schemas.microsoft.com/office/drawing/2014/main" val="2927382608"/>
                    </a:ext>
                  </a:extLst>
                </a:gridCol>
                <a:gridCol w="3035030">
                  <a:extLst>
                    <a:ext uri="{9D8B030D-6E8A-4147-A177-3AD203B41FA5}">
                      <a16:colId xmlns:a16="http://schemas.microsoft.com/office/drawing/2014/main" val="3777560163"/>
                    </a:ext>
                  </a:extLst>
                </a:gridCol>
                <a:gridCol w="3046379">
                  <a:extLst>
                    <a:ext uri="{9D8B030D-6E8A-4147-A177-3AD203B41FA5}">
                      <a16:colId xmlns:a16="http://schemas.microsoft.com/office/drawing/2014/main" val="1023219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Result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33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</a:t>
                      </a:r>
                      <a:r>
                        <a:rPr lang="en-US" b="1" dirty="0" smtClean="0"/>
                        <a:t>both conditions</a:t>
                      </a:r>
                      <a:r>
                        <a:rPr lang="en-US" dirty="0" smtClean="0"/>
                        <a:t> are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print(5 &gt; 3 and 10 &gt; 7) </a:t>
                      </a:r>
                    </a:p>
                    <a:p>
                      <a:r>
                        <a:rPr lang="en-US" dirty="0" smtClean="0"/>
                        <a:t>print(5 &gt; 3 and 2 &gt; 7)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(both are True)</a:t>
                      </a:r>
                    </a:p>
                    <a:p>
                      <a:r>
                        <a:rPr lang="en-US" dirty="0" smtClean="0"/>
                        <a:t>False (second is False)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8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True if </a:t>
                      </a:r>
                      <a:r>
                        <a:rPr lang="en-US" b="1" dirty="0" smtClean="0"/>
                        <a:t>at least one condition</a:t>
                      </a:r>
                      <a:r>
                        <a:rPr lang="en-US" dirty="0" smtClean="0"/>
                        <a:t> is True.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print(5 &gt; 3 or 2 &gt; 7)  </a:t>
                      </a:r>
                    </a:p>
                    <a:p>
                      <a:r>
                        <a:rPr lang="en-US" dirty="0" smtClean="0"/>
                        <a:t>print(1 &gt; 5 or 2 &gt; 7)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 (first is True)</a:t>
                      </a:r>
                    </a:p>
                    <a:p>
                      <a:r>
                        <a:rPr lang="en-US" dirty="0" smtClean="0"/>
                        <a:t>False (both are False)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7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Reverses the result (True becomes False, False becomes True).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print(not(5 &gt; 3))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</a:t>
                      </a:r>
                    </a:p>
                    <a:p>
                      <a:r>
                        <a:rPr lang="en-US" dirty="0" smtClean="0"/>
                        <a:t>print(not(2 &gt; 7))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 (because 5 &gt; 3 is True, but `not` reverses it)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True  (because 2 &gt; 7 is False, and `not` makes it True)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7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1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71" y="431113"/>
            <a:ext cx="10515600" cy="1325563"/>
          </a:xfrm>
        </p:spPr>
        <p:txBody>
          <a:bodyPr/>
          <a:lstStyle/>
          <a:p>
            <a:r>
              <a:rPr lang="en-US" altLang="en-US" b="1" dirty="0"/>
              <a:t>Assignment Operators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3969096" cy="1339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55486"/>
            <a:ext cx="3988005" cy="1454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34586"/>
            <a:ext cx="4025285" cy="1583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4120" y="1674812"/>
            <a:ext cx="4095961" cy="1371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120" y="3193584"/>
            <a:ext cx="4102311" cy="14161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119" y="4711820"/>
            <a:ext cx="4102311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10" y="419853"/>
            <a:ext cx="10515600" cy="4600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Quiz</a:t>
            </a:r>
            <a:endParaRPr lang="en-US" dirty="0"/>
          </a:p>
        </p:txBody>
      </p:sp>
      <p:graphicFrame>
        <p:nvGraphicFramePr>
          <p:cNvPr id="22" name="Content Placeholder 2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18695"/>
              </p:ext>
            </p:extLst>
          </p:nvPr>
        </p:nvGraphicFramePr>
        <p:xfrm>
          <a:off x="838200" y="984988"/>
          <a:ext cx="10515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907827794"/>
                    </a:ext>
                  </a:extLst>
                </a:gridCol>
              </a:tblGrid>
              <a:tr h="799207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Q#1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What will be the output of this code?</a:t>
                      </a:r>
                    </a:p>
                    <a:p>
                      <a:r>
                        <a:rPr lang="es-ES" sz="1200" baseline="0" dirty="0" smtClean="0"/>
                        <a:t>x = 5</a:t>
                      </a:r>
                    </a:p>
                    <a:p>
                      <a:r>
                        <a:rPr lang="es-ES" sz="1200" baseline="0" dirty="0" smtClean="0"/>
                        <a:t>y = 2</a:t>
                      </a:r>
                    </a:p>
                    <a:p>
                      <a:r>
                        <a:rPr lang="es-ES" sz="1200" baseline="0" dirty="0" err="1" smtClean="0"/>
                        <a:t>print</a:t>
                      </a:r>
                      <a:r>
                        <a:rPr lang="es-ES" sz="1200" baseline="0" dirty="0" smtClean="0"/>
                        <a:t>(x ** y)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61952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136974"/>
              </p:ext>
            </p:extLst>
          </p:nvPr>
        </p:nvGraphicFramePr>
        <p:xfrm>
          <a:off x="838200" y="1849101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744790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9116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857385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56291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a) 25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b)</a:t>
                      </a:r>
                      <a:r>
                        <a:rPr lang="en-US" sz="1200" baseline="0" dirty="0" smtClean="0"/>
                        <a:t>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c) 2.5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d) 1o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8897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426667"/>
              </p:ext>
            </p:extLst>
          </p:nvPr>
        </p:nvGraphicFramePr>
        <p:xfrm>
          <a:off x="838200" y="2336208"/>
          <a:ext cx="1051560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9440243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Q#2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Which of the following is the </a:t>
                      </a:r>
                      <a:r>
                        <a:rPr lang="en-US" sz="1200" b="1" dirty="0" smtClean="0"/>
                        <a:t>floor division</a:t>
                      </a:r>
                      <a:r>
                        <a:rPr lang="en-US" sz="1200" dirty="0" smtClean="0"/>
                        <a:t> operator in Python?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7928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55605"/>
              </p:ext>
            </p:extLst>
          </p:nvPr>
        </p:nvGraphicFramePr>
        <p:xfrm>
          <a:off x="838199" y="2703456"/>
          <a:ext cx="10515600" cy="274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62924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4234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590627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391004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a) 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b) //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c) \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d) \\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10709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328970"/>
              </p:ext>
            </p:extLst>
          </p:nvPr>
        </p:nvGraphicFramePr>
        <p:xfrm>
          <a:off x="838199" y="3070704"/>
          <a:ext cx="10515600" cy="54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371324495"/>
                    </a:ext>
                  </a:extLst>
                </a:gridCol>
              </a:tblGrid>
              <a:tr h="54140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Q#3 </a:t>
                      </a:r>
                      <a:r>
                        <a:rPr lang="en-US" sz="1200" b="1" dirty="0" smtClean="0"/>
                        <a:t>.</a:t>
                      </a:r>
                      <a:r>
                        <a:rPr lang="en-US" sz="1200" dirty="0" smtClean="0"/>
                        <a:t> What is the result of:</a:t>
                      </a:r>
                    </a:p>
                    <a:p>
                      <a:r>
                        <a:rPr lang="en-US" sz="1200" dirty="0" smtClean="0"/>
                        <a:t>print(10 % 3)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38639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900"/>
              </p:ext>
            </p:extLst>
          </p:nvPr>
        </p:nvGraphicFramePr>
        <p:xfrm>
          <a:off x="838199" y="3726663"/>
          <a:ext cx="10515600" cy="3456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7147454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110830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86287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64104052"/>
                    </a:ext>
                  </a:extLst>
                </a:gridCol>
              </a:tblGrid>
              <a:tr h="34568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a) 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b) 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c)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d) 10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61913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968674"/>
              </p:ext>
            </p:extLst>
          </p:nvPr>
        </p:nvGraphicFramePr>
        <p:xfrm>
          <a:off x="838199" y="4254973"/>
          <a:ext cx="10515601" cy="360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1">
                  <a:extLst>
                    <a:ext uri="{9D8B030D-6E8A-4147-A177-3AD203B41FA5}">
                      <a16:colId xmlns:a16="http://schemas.microsoft.com/office/drawing/2014/main" val="1184053972"/>
                    </a:ext>
                  </a:extLst>
                </a:gridCol>
              </a:tblGrid>
              <a:tr h="360425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Q4.</a:t>
                      </a:r>
                      <a:r>
                        <a:rPr lang="en-US" sz="1200" dirty="0" smtClean="0"/>
                        <a:t> Which operator is used to check </a:t>
                      </a:r>
                      <a:r>
                        <a:rPr lang="en-US" sz="1200" b="1" dirty="0" smtClean="0"/>
                        <a:t>equality</a:t>
                      </a:r>
                      <a:r>
                        <a:rPr lang="en-US" sz="1200" dirty="0" smtClean="0"/>
                        <a:t> in Python?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51057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63079"/>
              </p:ext>
            </p:extLst>
          </p:nvPr>
        </p:nvGraphicFramePr>
        <p:xfrm>
          <a:off x="838199" y="4715210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30848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431364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710058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18076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a) 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b) 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c) 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d) &lt;=,</a:t>
                      </a:r>
                      <a:r>
                        <a:rPr lang="en-US" baseline="0" dirty="0" smtClean="0"/>
                        <a:t> &gt;=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11847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56022"/>
              </p:ext>
            </p:extLst>
          </p:nvPr>
        </p:nvGraphicFramePr>
        <p:xfrm>
          <a:off x="838199" y="5211568"/>
          <a:ext cx="10515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662867343"/>
                    </a:ext>
                  </a:extLst>
                </a:gridCol>
              </a:tblGrid>
              <a:tr h="60591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Q#5.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What will this code print?</a:t>
                      </a:r>
                    </a:p>
                    <a:p>
                      <a:r>
                        <a:rPr lang="en-US" sz="1200" dirty="0" smtClean="0"/>
                        <a:t>a = True</a:t>
                      </a:r>
                    </a:p>
                    <a:p>
                      <a:r>
                        <a:rPr lang="en-US" sz="1200" dirty="0" smtClean="0"/>
                        <a:t>b = False</a:t>
                      </a:r>
                    </a:p>
                    <a:p>
                      <a:r>
                        <a:rPr lang="en-US" sz="1200" dirty="0" smtClean="0"/>
                        <a:t>print(a and not b)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049225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76794"/>
              </p:ext>
            </p:extLst>
          </p:nvPr>
        </p:nvGraphicFramePr>
        <p:xfrm>
          <a:off x="838199" y="6123095"/>
          <a:ext cx="10515600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509768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877338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96244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7950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a)</a:t>
                      </a:r>
                      <a:r>
                        <a:rPr lang="en-US" baseline="0" dirty="0" smtClean="0"/>
                        <a:t> 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b)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c)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d) None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8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453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rush PNG Imag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933" y="1886372"/>
            <a:ext cx="5104342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640</Words>
  <Application>Microsoft Office PowerPoint</Application>
  <PresentationFormat>Widescreen</PresentationFormat>
  <Paragraphs>163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Advanced Python Programming</vt:lpstr>
      <vt:lpstr>Operator </vt:lpstr>
      <vt:lpstr>Types of operators</vt:lpstr>
      <vt:lpstr>Arithmetic Operators</vt:lpstr>
      <vt:lpstr>Comparison Operators </vt:lpstr>
      <vt:lpstr>Logic Operators</vt:lpstr>
      <vt:lpstr>Assignment Operators</vt:lpstr>
      <vt:lpstr>Quiz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2025-09-24T15:47:41Z</dcterms:created>
  <dcterms:modified xsi:type="dcterms:W3CDTF">2025-09-27T11:29:39Z</dcterms:modified>
</cp:coreProperties>
</file>