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363" r:id="rId3"/>
    <p:sldId id="364" r:id="rId4"/>
    <p:sldId id="365" r:id="rId5"/>
    <p:sldId id="366" r:id="rId6"/>
    <p:sldId id="313" r:id="rId7"/>
    <p:sldId id="328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 dirty="0" err="1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rgbClr val="006699"/>
                </a:solidFill>
                <a:effectLst/>
              </a:rPr>
              <a:t>Installing the Python Interpreter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FF08E8-7E21-4C94-8875-558E00F10B1D}"/>
              </a:ext>
            </a:extLst>
          </p:cNvPr>
          <p:cNvSpPr txBox="1"/>
          <p:nvPr/>
        </p:nvSpPr>
        <p:spPr>
          <a:xfrm>
            <a:off x="522514" y="2248525"/>
            <a:ext cx="714102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latin typeface="+mj-lt"/>
                <a:ea typeface="+mj-ea"/>
              </a:rPr>
              <a:t>What are we installing?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The Python interpreter</a:t>
            </a:r>
            <a:r>
              <a:rPr lang="en-US" sz="2800" dirty="0">
                <a:solidFill>
                  <a:schemeClr val="bg1"/>
                </a:solidFill>
              </a:rPr>
              <a:t> </a:t>
            </a:r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the program that reads and executes your Python code.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3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latin typeface="+mj-lt"/>
                <a:ea typeface="+mj-ea"/>
              </a:rPr>
              <a:t>Where to get it: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sz="2800" dirty="0">
                <a:solidFill>
                  <a:schemeClr val="bg1"/>
                </a:solidFill>
              </a:rPr>
              <a:t>Always go to the official source: </a:t>
            </a:r>
            <a:r>
              <a:rPr 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Python.org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F590C-41DA-40CC-8564-82FD32D9FA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"/>
          <a:stretch/>
        </p:blipFill>
        <p:spPr>
          <a:xfrm>
            <a:off x="2160394" y="5214485"/>
            <a:ext cx="7580372" cy="1436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5C6C9-CC4C-4977-B564-C3244D5CC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729" y="1992429"/>
            <a:ext cx="3834757" cy="214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4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6699"/>
                </a:solidFill>
                <a:effectLst/>
              </a:rPr>
              <a:t>Download &amp; Install Python</a:t>
            </a:r>
            <a:endParaRPr lang="en-US" sz="4900" b="1" dirty="0">
              <a:solidFill>
                <a:schemeClr val="bg1"/>
              </a:solidFill>
              <a:effectLst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4C92B1-556D-4D80-9E8D-AB32D5DD38D5}"/>
              </a:ext>
            </a:extLst>
          </p:cNvPr>
          <p:cNvGrpSpPr/>
          <p:nvPr/>
        </p:nvGrpSpPr>
        <p:grpSpPr>
          <a:xfrm>
            <a:off x="6929928" y="1536508"/>
            <a:ext cx="4892612" cy="1846509"/>
            <a:chOff x="6070028" y="1650580"/>
            <a:chExt cx="4892612" cy="184650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0149FF5-5E87-465C-B131-71421EDBF33B}"/>
                </a:ext>
              </a:extLst>
            </p:cNvPr>
            <p:cNvGrpSpPr/>
            <p:nvPr/>
          </p:nvGrpSpPr>
          <p:grpSpPr>
            <a:xfrm>
              <a:off x="6070028" y="2291987"/>
              <a:ext cx="4892612" cy="1205102"/>
              <a:chOff x="465996" y="2118830"/>
              <a:chExt cx="7952205" cy="120510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BE0C25-19A5-429B-9727-1664E20BDAEF}"/>
                  </a:ext>
                </a:extLst>
              </p:cNvPr>
              <p:cNvSpPr txBox="1"/>
              <p:nvPr/>
            </p:nvSpPr>
            <p:spPr>
              <a:xfrm>
                <a:off x="465996" y="2616046"/>
                <a:ext cx="79522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Windows/macOS: </a:t>
                </a:r>
                <a:r>
                  <a:rPr lang="en-US" sz="2000" dirty="0">
                    <a:solidFill>
                      <a:schemeClr val="bg1"/>
                    </a:solidFill>
                  </a:rPr>
                  <a:t>Double-click the downloaded </a:t>
                </a:r>
                <a:r>
                  <a:rPr lang="en-US" sz="20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.exe </a:t>
                </a:r>
                <a:r>
                  <a:rPr lang="en-US" sz="2000" dirty="0">
                    <a:solidFill>
                      <a:schemeClr val="bg1"/>
                    </a:solidFill>
                  </a:rPr>
                  <a:t>(Windows) or .pkg (macOS).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3F2B92-73D5-49B9-ACE0-F6A98145ED54}"/>
                  </a:ext>
                </a:extLst>
              </p:cNvPr>
              <p:cNvSpPr txBox="1"/>
              <p:nvPr/>
            </p:nvSpPr>
            <p:spPr>
              <a:xfrm>
                <a:off x="1809629" y="2118830"/>
                <a:ext cx="5056415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Run the Installer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B003D-8812-470C-BE46-67D67E1348DD}"/>
                </a:ext>
              </a:extLst>
            </p:cNvPr>
            <p:cNvSpPr/>
            <p:nvPr/>
          </p:nvSpPr>
          <p:spPr>
            <a:xfrm>
              <a:off x="8078162" y="1650580"/>
              <a:ext cx="559011" cy="54864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2DD1CD-CECF-4EAB-A509-BE5A22C22418}"/>
              </a:ext>
            </a:extLst>
          </p:cNvPr>
          <p:cNvGrpSpPr/>
          <p:nvPr/>
        </p:nvGrpSpPr>
        <p:grpSpPr>
          <a:xfrm>
            <a:off x="152400" y="1581834"/>
            <a:ext cx="5405120" cy="2165065"/>
            <a:chOff x="883925" y="1638629"/>
            <a:chExt cx="4632753" cy="216506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D135FE8-FAEA-4BAD-9FDA-4D6EE59C19EE}"/>
                </a:ext>
              </a:extLst>
            </p:cNvPr>
            <p:cNvGrpSpPr/>
            <p:nvPr/>
          </p:nvGrpSpPr>
          <p:grpSpPr>
            <a:xfrm>
              <a:off x="883925" y="2326366"/>
              <a:ext cx="4632753" cy="1477328"/>
              <a:chOff x="1197421" y="2118830"/>
              <a:chExt cx="7010516" cy="147732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BDCB18-7277-4224-A23A-0057491DED79}"/>
                  </a:ext>
                </a:extLst>
              </p:cNvPr>
              <p:cNvSpPr txBox="1"/>
              <p:nvPr/>
            </p:nvSpPr>
            <p:spPr>
              <a:xfrm>
                <a:off x="1197421" y="2580495"/>
                <a:ext cx="701051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Visit </a:t>
                </a:r>
                <a:r>
                  <a:rPr lang="en-US" sz="2000" b="1" dirty="0">
                    <a:solidFill>
                      <a:schemeClr val="bg1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python.org/downloads</a:t>
                </a:r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Choose the 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latest stable version</a:t>
                </a:r>
                <a:r>
                  <a:rPr lang="en-US" sz="2000" dirty="0">
                    <a:solidFill>
                      <a:schemeClr val="bg1"/>
                    </a:solidFill>
                  </a:rPr>
                  <a:t> (e.g., Python 3.12).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DAE8F9-A251-437B-B435-9117DC22F802}"/>
                  </a:ext>
                </a:extLst>
              </p:cNvPr>
              <p:cNvSpPr txBox="1"/>
              <p:nvPr/>
            </p:nvSpPr>
            <p:spPr>
              <a:xfrm>
                <a:off x="1809631" y="2118830"/>
                <a:ext cx="5482386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Download Python</a:t>
                </a: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D50145C-DB4A-47E1-90BE-EFDA761392C0}"/>
                </a:ext>
              </a:extLst>
            </p:cNvPr>
            <p:cNvSpPr/>
            <p:nvPr/>
          </p:nvSpPr>
          <p:spPr>
            <a:xfrm>
              <a:off x="2829373" y="1638629"/>
              <a:ext cx="559011" cy="54864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0D1C31F-49C0-4F5B-9E5D-7A4A34EE5F13}"/>
              </a:ext>
            </a:extLst>
          </p:cNvPr>
          <p:cNvGrpSpPr/>
          <p:nvPr/>
        </p:nvGrpSpPr>
        <p:grpSpPr>
          <a:xfrm>
            <a:off x="-213360" y="4679176"/>
            <a:ext cx="7193279" cy="1876668"/>
            <a:chOff x="813821" y="3824588"/>
            <a:chExt cx="4490028" cy="187666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9759B2-5184-439A-A681-FD7B6BE2E128}"/>
                </a:ext>
              </a:extLst>
            </p:cNvPr>
            <p:cNvGrpSpPr/>
            <p:nvPr/>
          </p:nvGrpSpPr>
          <p:grpSpPr>
            <a:xfrm>
              <a:off x="813821" y="4434599"/>
              <a:ext cx="4490028" cy="1266657"/>
              <a:chOff x="171907" y="2118830"/>
              <a:chExt cx="6794536" cy="126665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4B8ECD-BE32-4A1E-8900-4BB1783886A3}"/>
                  </a:ext>
                </a:extLst>
              </p:cNvPr>
              <p:cNvSpPr txBox="1"/>
              <p:nvPr/>
            </p:nvSpPr>
            <p:spPr>
              <a:xfrm>
                <a:off x="465996" y="2616046"/>
                <a:ext cx="63307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C00000"/>
                    </a:solidFill>
                  </a:rPr>
                  <a:t>Check "Add Python to PATH"</a:t>
                </a:r>
                <a:r>
                  <a:rPr lang="en-US" sz="2000" dirty="0">
                    <a:solidFill>
                      <a:schemeClr val="bg1"/>
                    </a:solidFill>
                  </a:rPr>
                  <a:t> (Critical for command-line use).</a:t>
                </a:r>
              </a:p>
              <a:p>
                <a:r>
                  <a:rPr lang="en-US" sz="2400" b="1" dirty="0">
                    <a:solidFill>
                      <a:schemeClr val="bg1"/>
                    </a:solidFill>
                  </a:rPr>
                  <a:t>Optional: </a:t>
                </a:r>
                <a:r>
                  <a:rPr lang="en-US" sz="2400" dirty="0">
                    <a:solidFill>
                      <a:schemeClr val="bg1"/>
                    </a:solidFill>
                  </a:rPr>
                  <a:t>Install </a:t>
                </a:r>
                <a:r>
                  <a:rPr lang="en-US" sz="24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pip</a:t>
                </a:r>
                <a:r>
                  <a:rPr lang="en-US" sz="2400" dirty="0">
                    <a:solidFill>
                      <a:schemeClr val="bg1"/>
                    </a:solidFill>
                  </a:rPr>
                  <a:t> (Python’s package manager).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E55DB9-0CD3-40C7-ADFA-B28B4D79AA2C}"/>
                  </a:ext>
                </a:extLst>
              </p:cNvPr>
              <p:cNvSpPr txBox="1"/>
              <p:nvPr/>
            </p:nvSpPr>
            <p:spPr>
              <a:xfrm>
                <a:off x="171907" y="2118830"/>
                <a:ext cx="6794536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Setup Options (Windows/macOS)</a:t>
                </a:r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842843-BD4B-4AB4-9E40-81E2846FF7B2}"/>
                </a:ext>
              </a:extLst>
            </p:cNvPr>
            <p:cNvSpPr/>
            <p:nvPr/>
          </p:nvSpPr>
          <p:spPr>
            <a:xfrm>
              <a:off x="2829373" y="3824588"/>
              <a:ext cx="559011" cy="54864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BEE57-67E9-4F34-8C43-B2DC77397684}"/>
              </a:ext>
            </a:extLst>
          </p:cNvPr>
          <p:cNvGrpSpPr/>
          <p:nvPr/>
        </p:nvGrpSpPr>
        <p:grpSpPr>
          <a:xfrm>
            <a:off x="6840027" y="4763342"/>
            <a:ext cx="5072414" cy="1818099"/>
            <a:chOff x="6545387" y="3920062"/>
            <a:chExt cx="4183573" cy="181809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79162B0-9280-4455-A5C3-05476C3A121E}"/>
                </a:ext>
              </a:extLst>
            </p:cNvPr>
            <p:cNvGrpSpPr/>
            <p:nvPr/>
          </p:nvGrpSpPr>
          <p:grpSpPr>
            <a:xfrm>
              <a:off x="6545387" y="4471504"/>
              <a:ext cx="4183573" cy="1266657"/>
              <a:chOff x="465996" y="2118830"/>
              <a:chExt cx="6330794" cy="12666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5E8666-9371-4571-BAFD-54A854E86A1D}"/>
                  </a:ext>
                </a:extLst>
              </p:cNvPr>
              <p:cNvSpPr txBox="1"/>
              <p:nvPr/>
            </p:nvSpPr>
            <p:spPr>
              <a:xfrm>
                <a:off x="465996" y="2616046"/>
                <a:ext cx="63307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Open 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Command Prompt/Terminal</a:t>
                </a:r>
                <a:r>
                  <a:rPr lang="en-US" sz="2000" dirty="0">
                    <a:solidFill>
                      <a:schemeClr val="bg1"/>
                    </a:solidFill>
                  </a:rPr>
                  <a:t> and type:</a:t>
                </a:r>
              </a:p>
              <a:p>
                <a:r>
                  <a:rPr lang="en-US" sz="24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python </a:t>
                </a:r>
                <a:r>
                  <a:rPr lang="en-US" sz="2400" dirty="0">
                    <a:solidFill>
                      <a:schemeClr val="bg1"/>
                    </a:solidFill>
                    <a:highlight>
                      <a:srgbClr val="C0C0C0"/>
                    </a:highlight>
                    <a:latin typeface="Arial" panose="020B0604020202020204" pitchFamily="34" charset="0"/>
                    <a:cs typeface="Arial" panose="020B0604020202020204" pitchFamily="34" charset="0"/>
                  </a:rPr>
                  <a:t>--</a:t>
                </a:r>
                <a:r>
                  <a:rPr lang="en-US" sz="2400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version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C1AA1A-BAAE-40D0-8307-71543A8F80FA}"/>
                  </a:ext>
                </a:extLst>
              </p:cNvPr>
              <p:cNvSpPr txBox="1"/>
              <p:nvPr/>
            </p:nvSpPr>
            <p:spPr>
              <a:xfrm>
                <a:off x="929648" y="2118830"/>
                <a:ext cx="5430513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Verify Installation</a:t>
                </a:r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80779-C353-4315-8DED-828ECB58BABC}"/>
                </a:ext>
              </a:extLst>
            </p:cNvPr>
            <p:cNvSpPr/>
            <p:nvPr/>
          </p:nvSpPr>
          <p:spPr>
            <a:xfrm>
              <a:off x="8244607" y="3920062"/>
              <a:ext cx="559011" cy="54864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4A4DE20-D072-4293-93B9-DCAF0BB0D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579" y="3612245"/>
            <a:ext cx="1770956" cy="177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9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006699"/>
                </a:solidFill>
                <a:effectLst/>
              </a:rPr>
              <a:t>Why Use Anaconda? (The Data Science Powerhouse)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FF08E8-7E21-4C94-8875-558E00F10B1D}"/>
              </a:ext>
            </a:extLst>
          </p:cNvPr>
          <p:cNvSpPr txBox="1"/>
          <p:nvPr/>
        </p:nvSpPr>
        <p:spPr>
          <a:xfrm>
            <a:off x="228600" y="1595382"/>
            <a:ext cx="709748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latin typeface="+mj-lt"/>
                <a:ea typeface="+mj-ea"/>
              </a:rPr>
              <a:t>What is it?</a:t>
            </a:r>
          </a:p>
          <a:p>
            <a:r>
              <a:rPr lang="en-US" sz="2800" dirty="0">
                <a:solidFill>
                  <a:schemeClr val="bg1"/>
                </a:solidFill>
              </a:rPr>
              <a:t>Anaconda is not a different language; it's a free distribution that bundles: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- 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latin typeface="+mj-lt"/>
                <a:ea typeface="+mj-ea"/>
              </a:rPr>
              <a:t>The Python interpreter.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- </a:t>
            </a:r>
            <a:r>
              <a:rPr lang="en-US" sz="24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latin typeface="+mj-lt"/>
                <a:ea typeface="+mj-ea"/>
              </a:rPr>
              <a:t>Conda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latin typeface="+mj-lt"/>
                <a:ea typeface="+mj-ea"/>
              </a:rPr>
              <a:t>: </a:t>
            </a:r>
            <a:r>
              <a:rPr lang="en-US" sz="2400" dirty="0">
                <a:solidFill>
                  <a:schemeClr val="bg1"/>
                </a:solidFill>
              </a:rPr>
              <a:t>A powerful package and environment manager (an alternative to pip and </a:t>
            </a:r>
            <a:r>
              <a:rPr lang="en-US" sz="2400" dirty="0" err="1">
                <a:solidFill>
                  <a:schemeClr val="bg1"/>
                </a:solidFill>
              </a:rPr>
              <a:t>venv</a:t>
            </a:r>
            <a:r>
              <a:rPr lang="en-US" sz="2400" dirty="0">
                <a:solidFill>
                  <a:schemeClr val="bg1"/>
                </a:solidFill>
              </a:rPr>
              <a:t>).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latin typeface="Andalus" panose="02020603050405020304" pitchFamily="18" charset="-78"/>
                <a:ea typeface="+mj-ea"/>
                <a:cs typeface="Andalus" panose="02020603050405020304" pitchFamily="18" charset="-78"/>
              </a:rPr>
              <a:t>- 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latin typeface="+mj-lt"/>
                <a:ea typeface="+mj-ea"/>
              </a:rPr>
              <a:t>Hundreds of pre-installed packages </a:t>
            </a:r>
            <a:r>
              <a:rPr lang="en-US" sz="2400" dirty="0">
                <a:solidFill>
                  <a:schemeClr val="bg1"/>
                </a:solidFill>
              </a:rPr>
              <a:t>for data science, like NumPy, Pandas, Matplotlib, </a:t>
            </a:r>
            <a:r>
              <a:rPr lang="en-US" sz="2400" dirty="0" err="1">
                <a:solidFill>
                  <a:schemeClr val="bg1"/>
                </a:solidFill>
              </a:rPr>
              <a:t>Jupyter</a:t>
            </a:r>
            <a:r>
              <a:rPr lang="en-US" sz="2400" dirty="0">
                <a:solidFill>
                  <a:schemeClr val="bg1"/>
                </a:solidFill>
              </a:rPr>
              <a:t>, and SciPy. This saves you hours of installation hassle.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4C3C0-E016-4F4D-92B6-8B0EE2349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975" y="1377616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1F8AF9-FFFA-4501-ACFD-397F314B5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728" y="5073717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601DE-EA2A-4396-B550-E96BB1F54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086" y="4654147"/>
            <a:ext cx="1912584" cy="1191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4A151F-D0FD-4A7F-B3C2-BCD7CB855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037" y="3203910"/>
            <a:ext cx="3381375" cy="1352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31CE28-A3DE-4A6C-8FB7-F2219D7F0D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66633"/>
            <a:ext cx="1934061" cy="1083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148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rgbClr val="006699"/>
                </a:solidFill>
                <a:effectLst/>
              </a:rPr>
              <a:t>Conti…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FF08E8-7E21-4C94-8875-558E00F10B1D}"/>
              </a:ext>
            </a:extLst>
          </p:cNvPr>
          <p:cNvSpPr txBox="1"/>
          <p:nvPr/>
        </p:nvSpPr>
        <p:spPr>
          <a:xfrm>
            <a:off x="257476" y="1828800"/>
            <a:ext cx="74567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latin typeface="+mj-lt"/>
                <a:ea typeface="+mj-ea"/>
              </a:rPr>
              <a:t>Who is it for? </a:t>
            </a:r>
          </a:p>
          <a:p>
            <a:r>
              <a:rPr lang="en-US" sz="2800" dirty="0">
                <a:solidFill>
                  <a:schemeClr val="bg1"/>
                </a:solidFill>
              </a:rPr>
              <a:t>Absolutely beginners, but it's especially invaluable for data scientists, machine learning engineers, and analysts.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latin typeface="+mj-lt"/>
                <a:ea typeface="+mj-ea"/>
              </a:rPr>
              <a:t>Get it from: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https://www.anaconda.com/products/distribution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10C35-ACF3-4E05-A539-AFA7E4E5F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77" y="1828800"/>
            <a:ext cx="2857500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122A8A-E3F3-47F3-9FDE-5FF46A200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039" y="4126379"/>
            <a:ext cx="2619375" cy="17430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3499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E49CD4E-FE4E-4485-A308-5795C31B4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65" y="4252494"/>
            <a:ext cx="2867025" cy="15906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Install Anaconda for Python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149FF5-5E87-465C-B131-71421EDBF33B}"/>
              </a:ext>
            </a:extLst>
          </p:cNvPr>
          <p:cNvGrpSpPr/>
          <p:nvPr/>
        </p:nvGrpSpPr>
        <p:grpSpPr>
          <a:xfrm>
            <a:off x="0" y="3186309"/>
            <a:ext cx="5920936" cy="1235591"/>
            <a:chOff x="465994" y="2088341"/>
            <a:chExt cx="6799771" cy="123559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BE0C25-19A5-429B-9727-1664E20BDAEF}"/>
                </a:ext>
              </a:extLst>
            </p:cNvPr>
            <p:cNvSpPr txBox="1"/>
            <p:nvPr/>
          </p:nvSpPr>
          <p:spPr>
            <a:xfrm>
              <a:off x="465997" y="2616046"/>
              <a:ext cx="67997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Visit </a:t>
              </a:r>
              <a:r>
                <a:rPr lang="en-US" sz="2000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anaconda.com/download</a:t>
              </a:r>
              <a:endParaRPr lang="en-US" sz="2000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Choose </a:t>
              </a:r>
              <a:r>
                <a:rPr lang="en-US" sz="2000" b="1" dirty="0">
                  <a:solidFill>
                    <a:schemeClr val="bg1"/>
                  </a:solidFill>
                </a:rPr>
                <a:t>Python 3.x</a:t>
              </a:r>
              <a:r>
                <a:rPr lang="en-US" sz="2000" dirty="0">
                  <a:solidFill>
                    <a:schemeClr val="bg1"/>
                  </a:solidFill>
                </a:rPr>
                <a:t> for your OS (Windows/macOS).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3F2B92-73D5-49B9-ACE0-F6A98145ED54}"/>
                </a:ext>
              </a:extLst>
            </p:cNvPr>
            <p:cNvSpPr txBox="1"/>
            <p:nvPr/>
          </p:nvSpPr>
          <p:spPr>
            <a:xfrm>
              <a:off x="465994" y="2088341"/>
              <a:ext cx="5825473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1. Download Anaconda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9759B2-5184-439A-A681-FD7B6BE2E128}"/>
              </a:ext>
            </a:extLst>
          </p:cNvPr>
          <p:cNvGrpSpPr/>
          <p:nvPr/>
        </p:nvGrpSpPr>
        <p:grpSpPr>
          <a:xfrm>
            <a:off x="5693225" y="5520661"/>
            <a:ext cx="5362136" cy="1266657"/>
            <a:chOff x="465996" y="2118830"/>
            <a:chExt cx="6330794" cy="12666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4B8ECD-BE32-4A1E-8900-4BB1783886A3}"/>
                </a:ext>
              </a:extLst>
            </p:cNvPr>
            <p:cNvSpPr txBox="1"/>
            <p:nvPr/>
          </p:nvSpPr>
          <p:spPr>
            <a:xfrm>
              <a:off x="465996" y="2616046"/>
              <a:ext cx="633079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Open </a:t>
              </a:r>
              <a:r>
                <a:rPr lang="en-US" sz="2000" b="1" dirty="0">
                  <a:solidFill>
                    <a:schemeClr val="bg1"/>
                  </a:solidFill>
                </a:rPr>
                <a:t>Command Prompt/Terminal</a:t>
              </a:r>
              <a:r>
                <a:rPr lang="en-US" sz="2000" dirty="0">
                  <a:solidFill>
                    <a:schemeClr val="bg1"/>
                  </a:solidFill>
                </a:rPr>
                <a:t>, run: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 err="1">
                  <a:solidFill>
                    <a:schemeClr val="bg1"/>
                  </a:solidFill>
                  <a:highlight>
                    <a:srgbClr val="C0C0C0"/>
                  </a:highlight>
                </a:rPr>
                <a:t>conda</a:t>
              </a:r>
              <a:r>
                <a:rPr lang="en-US" sz="24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400" dirty="0">
                  <a:solidFill>
                    <a:schemeClr val="bg1"/>
                  </a:solidFill>
                  <a:highlight>
                    <a:srgbClr val="C0C0C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--</a:t>
              </a:r>
              <a:r>
                <a:rPr lang="en-US" sz="24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version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E55DB9-0CD3-40C7-ADFA-B28B4D79AA2C}"/>
                </a:ext>
              </a:extLst>
            </p:cNvPr>
            <p:cNvSpPr txBox="1"/>
            <p:nvPr/>
          </p:nvSpPr>
          <p:spPr>
            <a:xfrm>
              <a:off x="465996" y="2118830"/>
              <a:ext cx="455052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4. Verify Installation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135FE8-FAEA-4BAD-9FDA-4D6EE59C19EE}"/>
              </a:ext>
            </a:extLst>
          </p:cNvPr>
          <p:cNvGrpSpPr/>
          <p:nvPr/>
        </p:nvGrpSpPr>
        <p:grpSpPr>
          <a:xfrm>
            <a:off x="2681958" y="1705573"/>
            <a:ext cx="6022533" cy="1205102"/>
            <a:chOff x="465996" y="2118830"/>
            <a:chExt cx="9229601" cy="12051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BDCB18-7277-4224-A23A-0057491DED79}"/>
                </a:ext>
              </a:extLst>
            </p:cNvPr>
            <p:cNvSpPr txBox="1"/>
            <p:nvPr/>
          </p:nvSpPr>
          <p:spPr>
            <a:xfrm>
              <a:off x="465996" y="2616046"/>
              <a:ext cx="92296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Includes Python, </a:t>
              </a:r>
              <a:r>
                <a:rPr lang="en-US" sz="2000" dirty="0" err="1">
                  <a:solidFill>
                    <a:schemeClr val="bg1"/>
                  </a:solidFill>
                </a:rPr>
                <a:t>Jupyter</a:t>
              </a:r>
              <a:r>
                <a:rPr lang="en-US" sz="2000" dirty="0">
                  <a:solidFill>
                    <a:schemeClr val="bg1"/>
                  </a:solidFill>
                </a:rPr>
                <a:t> Notebook, and key libraries.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Simplifies setup for immediate coding.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DAE8F9-A251-437B-B435-9117DC22F802}"/>
                </a:ext>
              </a:extLst>
            </p:cNvPr>
            <p:cNvSpPr txBox="1"/>
            <p:nvPr/>
          </p:nvSpPr>
          <p:spPr>
            <a:xfrm>
              <a:off x="3422790" y="2118830"/>
              <a:ext cx="4550529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8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Why Anaconda?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C1F6C5-9769-4D41-9AED-AB6063CF8701}"/>
              </a:ext>
            </a:extLst>
          </p:cNvPr>
          <p:cNvGrpSpPr/>
          <p:nvPr/>
        </p:nvGrpSpPr>
        <p:grpSpPr>
          <a:xfrm>
            <a:off x="5693225" y="3192209"/>
            <a:ext cx="6736080" cy="1205102"/>
            <a:chOff x="465996" y="2118830"/>
            <a:chExt cx="6330794" cy="120510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D578ED-C4AB-40DA-90FE-D34C3F3FBF58}"/>
                </a:ext>
              </a:extLst>
            </p:cNvPr>
            <p:cNvSpPr txBox="1"/>
            <p:nvPr/>
          </p:nvSpPr>
          <p:spPr>
            <a:xfrm>
              <a:off x="465996" y="2616046"/>
              <a:ext cx="63307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C00000"/>
                  </a:solidFill>
                </a:rPr>
                <a:t>Add Anaconda to PATH</a:t>
              </a:r>
              <a:r>
                <a:rPr lang="en-US" sz="2000" dirty="0">
                  <a:solidFill>
                    <a:schemeClr val="bg1"/>
                  </a:solidFill>
                </a:rPr>
                <a:t> (Recommended ‘easy CLI access’).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bg1"/>
                  </a:solidFill>
                </a:rPr>
                <a:t>Register Anaconda as default Python</a:t>
              </a:r>
              <a:r>
                <a:rPr lang="en-US" sz="2000" dirty="0">
                  <a:solidFill>
                    <a:schemeClr val="bg1"/>
                  </a:solidFill>
                </a:rPr>
                <a:t> (Optional but useful).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28560D-021F-4312-865B-2EC457A52AD6}"/>
                </a:ext>
              </a:extLst>
            </p:cNvPr>
            <p:cNvSpPr txBox="1"/>
            <p:nvPr/>
          </p:nvSpPr>
          <p:spPr>
            <a:xfrm>
              <a:off x="465996" y="2118830"/>
              <a:ext cx="455052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3. Key Installation Options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BEFC39-791D-4597-BB24-B94061F2D342}"/>
              </a:ext>
            </a:extLst>
          </p:cNvPr>
          <p:cNvGrpSpPr/>
          <p:nvPr/>
        </p:nvGrpSpPr>
        <p:grpSpPr>
          <a:xfrm>
            <a:off x="152400" y="5540981"/>
            <a:ext cx="5362136" cy="1205102"/>
            <a:chOff x="465996" y="2118830"/>
            <a:chExt cx="6330794" cy="120510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2E6E20-85D7-48A2-84A6-14AAE03D7CB9}"/>
                </a:ext>
              </a:extLst>
            </p:cNvPr>
            <p:cNvSpPr txBox="1"/>
            <p:nvPr/>
          </p:nvSpPr>
          <p:spPr>
            <a:xfrm>
              <a:off x="465996" y="2616046"/>
              <a:ext cx="633079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bg1"/>
                  </a:solidFill>
                </a:rPr>
                <a:t>Windows: </a:t>
              </a:r>
              <a:r>
                <a:rPr lang="en-US" sz="2000" dirty="0">
                  <a:solidFill>
                    <a:schemeClr val="bg1"/>
                  </a:solidFill>
                </a:rPr>
                <a:t>Double-click </a:t>
              </a:r>
              <a:r>
                <a:rPr lang="en-US" sz="20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.exe </a:t>
              </a:r>
              <a:r>
                <a:rPr lang="en-US" sz="2000" dirty="0">
                  <a:solidFill>
                    <a:schemeClr val="bg1"/>
                  </a:solidFill>
                </a:rPr>
                <a:t>→ Follow prompts.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bg1"/>
                  </a:solidFill>
                </a:rPr>
                <a:t>macOS: </a:t>
              </a:r>
              <a:r>
                <a:rPr lang="en-US" sz="2000" dirty="0">
                  <a:solidFill>
                    <a:schemeClr val="bg1"/>
                  </a:solidFill>
                </a:rPr>
                <a:t>Open </a:t>
              </a:r>
              <a:r>
                <a:rPr lang="en-US" sz="20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.pkg</a:t>
              </a:r>
              <a:r>
                <a:rPr lang="en-US" sz="2000" dirty="0">
                  <a:solidFill>
                    <a:schemeClr val="bg1"/>
                  </a:solidFill>
                </a:rPr>
                <a:t> → Drag to Applications.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DBF40E-777E-4FE4-B215-0538B5BA6EAB}"/>
                </a:ext>
              </a:extLst>
            </p:cNvPr>
            <p:cNvSpPr txBox="1"/>
            <p:nvPr/>
          </p:nvSpPr>
          <p:spPr>
            <a:xfrm>
              <a:off x="465996" y="2118830"/>
              <a:ext cx="4550529" cy="42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90000"/>
                </a:lnSpc>
                <a:spcBef>
                  <a:spcPct val="0"/>
                </a:spcBef>
              </a:pPr>
              <a:r>
                <a:rPr lang="en-US" sz="2400" b="1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rgbClr val="0070C0"/>
                  </a:solidFill>
                  <a:latin typeface="+mj-lt"/>
                  <a:ea typeface="+mj-ea"/>
                </a:rPr>
                <a:t>2. Run the Installer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40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Set Up </a:t>
            </a:r>
            <a:r>
              <a:rPr lang="en-US" b="1" dirty="0" err="1">
                <a:solidFill>
                  <a:srgbClr val="006699"/>
                </a:solidFill>
                <a:effectLst/>
              </a:rPr>
              <a:t>Jupyter</a:t>
            </a:r>
            <a:r>
              <a:rPr lang="en-US" b="1" dirty="0">
                <a:solidFill>
                  <a:srgbClr val="006699"/>
                </a:solidFill>
                <a:effectLst/>
              </a:rPr>
              <a:t> Notebook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4C92B1-556D-4D80-9E8D-AB32D5DD38D5}"/>
              </a:ext>
            </a:extLst>
          </p:cNvPr>
          <p:cNvGrpSpPr/>
          <p:nvPr/>
        </p:nvGrpSpPr>
        <p:grpSpPr>
          <a:xfrm>
            <a:off x="6485507" y="1912949"/>
            <a:ext cx="4892612" cy="1538733"/>
            <a:chOff x="6070028" y="1650580"/>
            <a:chExt cx="4892612" cy="153873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0149FF5-5E87-465C-B131-71421EDBF33B}"/>
                </a:ext>
              </a:extLst>
            </p:cNvPr>
            <p:cNvGrpSpPr/>
            <p:nvPr/>
          </p:nvGrpSpPr>
          <p:grpSpPr>
            <a:xfrm>
              <a:off x="6070028" y="2291987"/>
              <a:ext cx="4892612" cy="897326"/>
              <a:chOff x="465996" y="2118830"/>
              <a:chExt cx="7952205" cy="89732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BE0C25-19A5-429B-9727-1664E20BDAEF}"/>
                  </a:ext>
                </a:extLst>
              </p:cNvPr>
              <p:cNvSpPr txBox="1"/>
              <p:nvPr/>
            </p:nvSpPr>
            <p:spPr>
              <a:xfrm>
                <a:off x="465996" y="2616046"/>
                <a:ext cx="79522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In Navigator, click the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Jupyter</a:t>
                </a:r>
                <a:r>
                  <a:rPr lang="en-US" sz="2000" dirty="0">
                    <a:solidFill>
                      <a:schemeClr val="bg1"/>
                    </a:solidFill>
                  </a:rPr>
                  <a:t> Notebook icon.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3F2B92-73D5-49B9-ACE0-F6A98145ED54}"/>
                  </a:ext>
                </a:extLst>
              </p:cNvPr>
              <p:cNvSpPr txBox="1"/>
              <p:nvPr/>
            </p:nvSpPr>
            <p:spPr>
              <a:xfrm>
                <a:off x="1809629" y="2118830"/>
                <a:ext cx="5056415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Start </a:t>
                </a:r>
                <a:r>
                  <a:rPr lang="en-US" sz="2400" b="1" dirty="0" err="1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Jupyter</a:t>
                </a: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 Notebook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C7B003D-8812-470C-BE46-67D67E1348DD}"/>
                </a:ext>
              </a:extLst>
            </p:cNvPr>
            <p:cNvSpPr/>
            <p:nvPr/>
          </p:nvSpPr>
          <p:spPr>
            <a:xfrm>
              <a:off x="8078162" y="1650580"/>
              <a:ext cx="559011" cy="54864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2DD1CD-CECF-4EAB-A509-BE5A22C22418}"/>
              </a:ext>
            </a:extLst>
          </p:cNvPr>
          <p:cNvGrpSpPr/>
          <p:nvPr/>
        </p:nvGrpSpPr>
        <p:grpSpPr>
          <a:xfrm>
            <a:off x="1178565" y="1912949"/>
            <a:ext cx="4632753" cy="1549512"/>
            <a:chOff x="883925" y="1638629"/>
            <a:chExt cx="4632753" cy="154951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D135FE8-FAEA-4BAD-9FDA-4D6EE59C19EE}"/>
                </a:ext>
              </a:extLst>
            </p:cNvPr>
            <p:cNvGrpSpPr/>
            <p:nvPr/>
          </p:nvGrpSpPr>
          <p:grpSpPr>
            <a:xfrm>
              <a:off x="883925" y="2326366"/>
              <a:ext cx="4632753" cy="861775"/>
              <a:chOff x="1197421" y="2118830"/>
              <a:chExt cx="7010516" cy="86177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BDCB18-7277-4224-A23A-0057491DED79}"/>
                  </a:ext>
                </a:extLst>
              </p:cNvPr>
              <p:cNvSpPr txBox="1"/>
              <p:nvPr/>
            </p:nvSpPr>
            <p:spPr>
              <a:xfrm>
                <a:off x="1197421" y="2580495"/>
                <a:ext cx="70105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Launch from your system after installation.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3DAE8F9-A251-437B-B435-9117DC22F802}"/>
                  </a:ext>
                </a:extLst>
              </p:cNvPr>
              <p:cNvSpPr txBox="1"/>
              <p:nvPr/>
            </p:nvSpPr>
            <p:spPr>
              <a:xfrm>
                <a:off x="1809631" y="2118830"/>
                <a:ext cx="5482386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Open Anaconda Navigator</a:t>
                </a:r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D50145C-DB4A-47E1-90BE-EFDA761392C0}"/>
                </a:ext>
              </a:extLst>
            </p:cNvPr>
            <p:cNvSpPr/>
            <p:nvPr/>
          </p:nvSpPr>
          <p:spPr>
            <a:xfrm>
              <a:off x="2829373" y="1638629"/>
              <a:ext cx="559011" cy="54864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0D1C31F-49C0-4F5B-9E5D-7A4A34EE5F13}"/>
              </a:ext>
            </a:extLst>
          </p:cNvPr>
          <p:cNvGrpSpPr/>
          <p:nvPr/>
        </p:nvGrpSpPr>
        <p:grpSpPr>
          <a:xfrm>
            <a:off x="1302804" y="4007468"/>
            <a:ext cx="4183573" cy="1815113"/>
            <a:chOff x="1008164" y="3824588"/>
            <a:chExt cx="4183573" cy="181511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9759B2-5184-439A-A681-FD7B6BE2E128}"/>
                </a:ext>
              </a:extLst>
            </p:cNvPr>
            <p:cNvGrpSpPr/>
            <p:nvPr/>
          </p:nvGrpSpPr>
          <p:grpSpPr>
            <a:xfrm>
              <a:off x="1008164" y="4434599"/>
              <a:ext cx="4183573" cy="1205102"/>
              <a:chOff x="465996" y="2118830"/>
              <a:chExt cx="6330794" cy="120510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74B8ECD-BE32-4A1E-8900-4BB1783886A3}"/>
                  </a:ext>
                </a:extLst>
              </p:cNvPr>
              <p:cNvSpPr txBox="1"/>
              <p:nvPr/>
            </p:nvSpPr>
            <p:spPr>
              <a:xfrm>
                <a:off x="465996" y="2616046"/>
                <a:ext cx="63307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Opens in your web browser.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Click New &gt; Python 3 in top-right.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E55DB9-0CD3-40C7-ADFA-B28B4D79AA2C}"/>
                  </a:ext>
                </a:extLst>
              </p:cNvPr>
              <p:cNvSpPr txBox="1"/>
              <p:nvPr/>
            </p:nvSpPr>
            <p:spPr>
              <a:xfrm>
                <a:off x="929648" y="2118830"/>
                <a:ext cx="5430513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Create a New Notebook</a:t>
                </a:r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842843-BD4B-4AB4-9E40-81E2846FF7B2}"/>
                </a:ext>
              </a:extLst>
            </p:cNvPr>
            <p:cNvSpPr/>
            <p:nvPr/>
          </p:nvSpPr>
          <p:spPr>
            <a:xfrm>
              <a:off x="2829373" y="3824588"/>
              <a:ext cx="559011" cy="54864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68BEE57-67E9-4F34-8C43-B2DC77397684}"/>
              </a:ext>
            </a:extLst>
          </p:cNvPr>
          <p:cNvGrpSpPr/>
          <p:nvPr/>
        </p:nvGrpSpPr>
        <p:grpSpPr>
          <a:xfrm>
            <a:off x="6840027" y="3970862"/>
            <a:ext cx="4183573" cy="1756544"/>
            <a:chOff x="6545387" y="3920062"/>
            <a:chExt cx="4183573" cy="175654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79162B0-9280-4455-A5C3-05476C3A121E}"/>
                </a:ext>
              </a:extLst>
            </p:cNvPr>
            <p:cNvGrpSpPr/>
            <p:nvPr/>
          </p:nvGrpSpPr>
          <p:grpSpPr>
            <a:xfrm>
              <a:off x="6545387" y="4471504"/>
              <a:ext cx="4183573" cy="1205102"/>
              <a:chOff x="465996" y="2118830"/>
              <a:chExt cx="6330794" cy="120510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5E8666-9371-4571-BAFD-54A854E86A1D}"/>
                  </a:ext>
                </a:extLst>
              </p:cNvPr>
              <p:cNvSpPr txBox="1"/>
              <p:nvPr/>
            </p:nvSpPr>
            <p:spPr>
              <a:xfrm>
                <a:off x="465996" y="2616046"/>
                <a:ext cx="633079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Write Python code in notebook cells.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Press Shift + Enter to execute.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C1AA1A-BAAE-40D0-8307-71543A8F80FA}"/>
                  </a:ext>
                </a:extLst>
              </p:cNvPr>
              <p:cNvSpPr txBox="1"/>
              <p:nvPr/>
            </p:nvSpPr>
            <p:spPr>
              <a:xfrm>
                <a:off x="929648" y="2118830"/>
                <a:ext cx="5430513" cy="42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>
                  <a:lnSpc>
                    <a:spcPct val="90000"/>
                  </a:lnSpc>
                  <a:spcBef>
                    <a:spcPct val="0"/>
                  </a:spcBef>
                </a:pPr>
                <a:r>
                  <a:rPr lang="en-US" sz="2400" b="1" dirty="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rgbClr val="0070C0"/>
                    </a:solidFill>
                    <a:latin typeface="+mj-lt"/>
                    <a:ea typeface="+mj-ea"/>
                  </a:rPr>
                  <a:t>Start Coding</a:t>
                </a:r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4980779-C353-4315-8DED-828ECB58BABC}"/>
                </a:ext>
              </a:extLst>
            </p:cNvPr>
            <p:cNvSpPr/>
            <p:nvPr/>
          </p:nvSpPr>
          <p:spPr>
            <a:xfrm>
              <a:off x="8244607" y="3920062"/>
              <a:ext cx="559011" cy="548640"/>
            </a:xfrm>
            <a:prstGeom prst="ellipse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4A4DE20-D072-4293-93B9-DCAF0BB0D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04" y="3642597"/>
            <a:ext cx="1297699" cy="129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284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Andalus</vt:lpstr>
      <vt:lpstr>Arial</vt:lpstr>
      <vt:lpstr>Arial Narrow</vt:lpstr>
      <vt:lpstr>Goudy Old Style</vt:lpstr>
      <vt:lpstr>Wingdings 2</vt:lpstr>
      <vt:lpstr>SlateVTI</vt:lpstr>
      <vt:lpstr>Advance Python Course</vt:lpstr>
      <vt:lpstr>Installing the Python Interpreter</vt:lpstr>
      <vt:lpstr>Download &amp; Install Python</vt:lpstr>
      <vt:lpstr>Why Use Anaconda? (The Data Science Powerhouse)</vt:lpstr>
      <vt:lpstr>Conti…</vt:lpstr>
      <vt:lpstr>Install Anaconda for Python</vt:lpstr>
      <vt:lpstr>Set Up Jupyter Notebook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2025-05-18T04:39:12Z</dcterms:created>
  <dcterms:modified xsi:type="dcterms:W3CDTF">2025-09-22T06:16:30Z</dcterms:modified>
</cp:coreProperties>
</file>