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9" r:id="rId10"/>
    <p:sldId id="32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65352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Comparison of Mutability and Use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03E25B-A842-4A3F-8B0B-FEA5ABFCE5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51280" y="1620521"/>
          <a:ext cx="9848436" cy="45719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3679">
                  <a:extLst>
                    <a:ext uri="{9D8B030D-6E8A-4147-A177-3AD203B41FA5}">
                      <a16:colId xmlns:a16="http://schemas.microsoft.com/office/drawing/2014/main" val="147271633"/>
                    </a:ext>
                  </a:extLst>
                </a:gridCol>
                <a:gridCol w="2673041">
                  <a:extLst>
                    <a:ext uri="{9D8B030D-6E8A-4147-A177-3AD203B41FA5}">
                      <a16:colId xmlns:a16="http://schemas.microsoft.com/office/drawing/2014/main" val="3297199651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154692783"/>
                    </a:ext>
                  </a:extLst>
                </a:gridCol>
                <a:gridCol w="3854036">
                  <a:extLst>
                    <a:ext uri="{9D8B030D-6E8A-4147-A177-3AD203B41FA5}">
                      <a16:colId xmlns:a16="http://schemas.microsoft.com/office/drawing/2014/main" val="136337471"/>
                    </a:ext>
                  </a:extLst>
                </a:gridCol>
              </a:tblGrid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Mutable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28571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Whole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70490"/>
                  </a:ext>
                </a:extLst>
              </a:tr>
              <a:tr h="55286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y = 3.24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Decimals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75112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 = ‘text’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❌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804430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Flag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True/False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179273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[1,2,3]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Modifiable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024378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❌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Fixed Collection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92966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Dict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{“key” : “value”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Key-Value Pairs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740328"/>
                  </a:ext>
                </a:extLst>
              </a:tr>
              <a:tr h="50239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{1,2,3}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>
                          <a:effectLst/>
                        </a:rPr>
                        <a:t>✅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Unique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58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Integers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0177A6-88FE-4E2E-B201-3781D3AC7971}"/>
              </a:ext>
            </a:extLst>
          </p:cNvPr>
          <p:cNvGrpSpPr/>
          <p:nvPr/>
        </p:nvGrpSpPr>
        <p:grpSpPr>
          <a:xfrm>
            <a:off x="163852" y="1759990"/>
            <a:ext cx="6045199" cy="2031325"/>
            <a:chOff x="663939" y="2600686"/>
            <a:chExt cx="8160168" cy="20313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5932C5-D501-4BE2-9416-850179899B8C}"/>
                </a:ext>
              </a:extLst>
            </p:cNvPr>
            <p:cNvSpPr txBox="1"/>
            <p:nvPr/>
          </p:nvSpPr>
          <p:spPr>
            <a:xfrm>
              <a:off x="663939" y="3062351"/>
              <a:ext cx="81601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 whole number (positive, negative, or zero) without decimals of unlimited length.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Used for counting, indexing, and mathematical operations.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8287BF-8CAD-45F2-8862-AD4D4C160A49}"/>
                </a:ext>
              </a:extLst>
            </p:cNvPr>
            <p:cNvSpPr txBox="1"/>
            <p:nvPr/>
          </p:nvSpPr>
          <p:spPr>
            <a:xfrm>
              <a:off x="1583130" y="2600686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a Integers?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D8BE6A-2E66-49B1-915A-9C48886F9FB0}"/>
              </a:ext>
            </a:extLst>
          </p:cNvPr>
          <p:cNvGrpSpPr/>
          <p:nvPr/>
        </p:nvGrpSpPr>
        <p:grpSpPr>
          <a:xfrm>
            <a:off x="8550074" y="1843056"/>
            <a:ext cx="3891280" cy="872095"/>
            <a:chOff x="990474" y="4646770"/>
            <a:chExt cx="3891280" cy="8720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2E8C569-5557-470A-9A96-D6970FB7DDC9}"/>
                </a:ext>
              </a:extLst>
            </p:cNvPr>
            <p:cNvGrpSpPr/>
            <p:nvPr/>
          </p:nvGrpSpPr>
          <p:grpSpPr>
            <a:xfrm>
              <a:off x="990474" y="4646770"/>
              <a:ext cx="3891280" cy="872095"/>
              <a:chOff x="400141" y="2600686"/>
              <a:chExt cx="8923089" cy="87209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14E011-6682-4C16-A8C6-C57C9655E8CA}"/>
                  </a:ext>
                </a:extLst>
              </p:cNvPr>
              <p:cNvSpPr txBox="1"/>
              <p:nvPr/>
            </p:nvSpPr>
            <p:spPr>
              <a:xfrm>
                <a:off x="400141" y="3072671"/>
                <a:ext cx="89230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variable_name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</a:t>
                </a:r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integer_value</a:t>
                </a:r>
                <a:endParaRPr lang="en-US" sz="20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DA56C97-935E-406C-A42C-5BF3B23AA025}"/>
                  </a:ext>
                </a:extLst>
              </p:cNvPr>
              <p:cNvSpPr txBox="1"/>
              <p:nvPr/>
            </p:nvSpPr>
            <p:spPr>
              <a:xfrm>
                <a:off x="1722917" y="2600686"/>
                <a:ext cx="50513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Syntax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462D192-79FA-470C-B62D-254E975A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677" y="4685036"/>
              <a:ext cx="382025" cy="38202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5E8C36-DDF5-40A1-9EBB-391E24C00840}"/>
              </a:ext>
            </a:extLst>
          </p:cNvPr>
          <p:cNvGrpSpPr/>
          <p:nvPr/>
        </p:nvGrpSpPr>
        <p:grpSpPr>
          <a:xfrm>
            <a:off x="163852" y="4602437"/>
            <a:ext cx="6614159" cy="2124845"/>
            <a:chOff x="4007561" y="3953867"/>
            <a:chExt cx="7273859" cy="212484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2DAE84B-FC9B-4FE6-8281-98BBE6C10F21}"/>
                </a:ext>
              </a:extLst>
            </p:cNvPr>
            <p:cNvGrpSpPr/>
            <p:nvPr/>
          </p:nvGrpSpPr>
          <p:grpSpPr>
            <a:xfrm>
              <a:off x="4007561" y="4000627"/>
              <a:ext cx="7273859" cy="2078085"/>
              <a:chOff x="-5518699" y="2553926"/>
              <a:chExt cx="12813119" cy="207808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531BE4-5099-4F3E-A06C-CA4BF645D84F}"/>
                  </a:ext>
                </a:extLst>
              </p:cNvPr>
              <p:cNvSpPr txBox="1"/>
              <p:nvPr/>
            </p:nvSpPr>
            <p:spPr>
              <a:xfrm>
                <a:off x="-5518699" y="3062351"/>
                <a:ext cx="1281311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Immutable</a:t>
                </a:r>
                <a:r>
                  <a:rPr lang="en-US" sz="2400" dirty="0">
                    <a:solidFill>
                      <a:schemeClr val="bg1"/>
                    </a:solidFill>
                  </a:rPr>
                  <a:t>: Cannot be changed after creation 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(a new object is created on modification).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Unlimited Size: </a:t>
                </a:r>
                <a:r>
                  <a:rPr lang="en-US" sz="2400" dirty="0">
                    <a:solidFill>
                      <a:schemeClr val="bg1"/>
                    </a:solidFill>
                  </a:rPr>
                  <a:t>Python handles large numbers seamlessly.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CBF41A-F2D0-498F-9328-15381A664BDD}"/>
                  </a:ext>
                </a:extLst>
              </p:cNvPr>
              <p:cNvSpPr txBox="1"/>
              <p:nvPr/>
            </p:nvSpPr>
            <p:spPr>
              <a:xfrm>
                <a:off x="-2628070" y="255392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Key Properties</a:t>
                </a: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D39E3F5-2E13-4C75-AFE9-B6A2793E6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71" t="15565" r="23926" b="6484"/>
            <a:stretch/>
          </p:blipFill>
          <p:spPr>
            <a:xfrm>
              <a:off x="5435178" y="3953867"/>
              <a:ext cx="426720" cy="67465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9DCFB2-758D-4E7F-9508-9489A941B210}"/>
              </a:ext>
            </a:extLst>
          </p:cNvPr>
          <p:cNvGrpSpPr/>
          <p:nvPr/>
        </p:nvGrpSpPr>
        <p:grpSpPr>
          <a:xfrm>
            <a:off x="9286660" y="3971505"/>
            <a:ext cx="2503928" cy="1477328"/>
            <a:chOff x="9356120" y="4455759"/>
            <a:chExt cx="2503928" cy="14773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C0DDC5-BA1E-4408-A41E-77EBF2571BA8}"/>
                </a:ext>
              </a:extLst>
            </p:cNvPr>
            <p:cNvGrpSpPr/>
            <p:nvPr/>
          </p:nvGrpSpPr>
          <p:grpSpPr>
            <a:xfrm>
              <a:off x="9356120" y="4455759"/>
              <a:ext cx="2503928" cy="1477328"/>
              <a:chOff x="1178565" y="2600686"/>
              <a:chExt cx="6431275" cy="1477328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FD1CF3-8072-49EB-847C-D43C5BDD4881}"/>
                  </a:ext>
                </a:extLst>
              </p:cNvPr>
              <p:cNvSpPr txBox="1"/>
              <p:nvPr/>
            </p:nvSpPr>
            <p:spPr>
              <a:xfrm>
                <a:off x="1178565" y="3062351"/>
                <a:ext cx="643127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age = 30 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temperature = -10 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count = 0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A2B42F-339C-448A-9BCB-BD11E2F0D72D}"/>
                  </a:ext>
                </a:extLst>
              </p:cNvPr>
              <p:cNvSpPr txBox="1"/>
              <p:nvPr/>
            </p:nvSpPr>
            <p:spPr>
              <a:xfrm>
                <a:off x="1583131" y="260068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E406ED4-2D63-401C-A59C-AFA164885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600" y="4468412"/>
              <a:ext cx="426721" cy="4267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848D935-ACA5-4CB0-8000-7D4FB96B1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7" y="1660500"/>
            <a:ext cx="644843" cy="644843"/>
          </a:xfrm>
          <a:prstGeom prst="rect">
            <a:avLst/>
          </a:prstGeom>
        </p:spPr>
      </p:pic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F303E07-0845-43AB-8220-46EB800AA98C}"/>
              </a:ext>
            </a:extLst>
          </p:cNvPr>
          <p:cNvSpPr/>
          <p:nvPr/>
        </p:nvSpPr>
        <p:spPr>
          <a:xfrm>
            <a:off x="5064620" y="2410886"/>
            <a:ext cx="3403600" cy="2326474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Integers</a:t>
            </a:r>
            <a:endParaRPr lang="en-US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315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9849"/>
            <a:ext cx="12322076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Floating-Point Numbers (Floats)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B9ABFA-B03D-426D-8532-371F8C74DBF3}"/>
              </a:ext>
            </a:extLst>
          </p:cNvPr>
          <p:cNvGrpSpPr/>
          <p:nvPr/>
        </p:nvGrpSpPr>
        <p:grpSpPr>
          <a:xfrm>
            <a:off x="133372" y="1658390"/>
            <a:ext cx="6045199" cy="2031325"/>
            <a:chOff x="663939" y="2600686"/>
            <a:chExt cx="8160168" cy="20313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447F-AE5F-4CD8-AE70-DD30FBA8092A}"/>
                </a:ext>
              </a:extLst>
            </p:cNvPr>
            <p:cNvSpPr txBox="1"/>
            <p:nvPr/>
          </p:nvSpPr>
          <p:spPr>
            <a:xfrm>
              <a:off x="663939" y="3062351"/>
              <a:ext cx="816016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Represents real numbers (with decimal points or scientific notation).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Used for measurements, scientific calculations, and fractional values.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8D49FA-F60F-4D5F-AD0C-3B57CF7B6082}"/>
                </a:ext>
              </a:extLst>
            </p:cNvPr>
            <p:cNvSpPr txBox="1"/>
            <p:nvPr/>
          </p:nvSpPr>
          <p:spPr>
            <a:xfrm>
              <a:off x="1583130" y="2600686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a Floats?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43D1EA-B75E-4CF7-995E-82EA14F6C42B}"/>
              </a:ext>
            </a:extLst>
          </p:cNvPr>
          <p:cNvGrpSpPr/>
          <p:nvPr/>
        </p:nvGrpSpPr>
        <p:grpSpPr>
          <a:xfrm>
            <a:off x="8550074" y="1843056"/>
            <a:ext cx="3891280" cy="872095"/>
            <a:chOff x="990474" y="4646770"/>
            <a:chExt cx="3891280" cy="87209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200672A-6BE7-4C23-AE2E-DE3DFDC21BA6}"/>
                </a:ext>
              </a:extLst>
            </p:cNvPr>
            <p:cNvGrpSpPr/>
            <p:nvPr/>
          </p:nvGrpSpPr>
          <p:grpSpPr>
            <a:xfrm>
              <a:off x="990474" y="4646770"/>
              <a:ext cx="3891280" cy="872095"/>
              <a:chOff x="400141" y="2600686"/>
              <a:chExt cx="8923089" cy="87209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457FD5-F582-477D-A051-D55E64FA0579}"/>
                  </a:ext>
                </a:extLst>
              </p:cNvPr>
              <p:cNvSpPr txBox="1"/>
              <p:nvPr/>
            </p:nvSpPr>
            <p:spPr>
              <a:xfrm>
                <a:off x="400141" y="3072671"/>
                <a:ext cx="89230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variable_name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</a:t>
                </a:r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float_value</a:t>
                </a:r>
                <a:endParaRPr lang="en-US" sz="20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2006518-7130-4069-B584-F316812875FE}"/>
                  </a:ext>
                </a:extLst>
              </p:cNvPr>
              <p:cNvSpPr txBox="1"/>
              <p:nvPr/>
            </p:nvSpPr>
            <p:spPr>
              <a:xfrm>
                <a:off x="1722917" y="2600686"/>
                <a:ext cx="50513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Syntax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28B591D-BC6C-4BA1-A325-248B4B61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677" y="4685036"/>
              <a:ext cx="382025" cy="382025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62C73-E717-418C-BB55-83F2A0C0A6F2}"/>
              </a:ext>
            </a:extLst>
          </p:cNvPr>
          <p:cNvGrpSpPr/>
          <p:nvPr/>
        </p:nvGrpSpPr>
        <p:grpSpPr>
          <a:xfrm>
            <a:off x="133372" y="4839145"/>
            <a:ext cx="7207662" cy="1755514"/>
            <a:chOff x="4007561" y="3953867"/>
            <a:chExt cx="7926558" cy="175551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43CB8C-C461-4AE6-A8A8-3682498D17F7}"/>
                </a:ext>
              </a:extLst>
            </p:cNvPr>
            <p:cNvGrpSpPr/>
            <p:nvPr/>
          </p:nvGrpSpPr>
          <p:grpSpPr>
            <a:xfrm>
              <a:off x="4007561" y="4000627"/>
              <a:ext cx="7926558" cy="1708754"/>
              <a:chOff x="-5518699" y="2553926"/>
              <a:chExt cx="13962868" cy="1708754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4FD888B-7AED-460D-B82C-99CB5D5DBF21}"/>
                  </a:ext>
                </a:extLst>
              </p:cNvPr>
              <p:cNvSpPr txBox="1"/>
              <p:nvPr/>
            </p:nvSpPr>
            <p:spPr>
              <a:xfrm>
                <a:off x="-5518699" y="3062351"/>
                <a:ext cx="139628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Precision: </a:t>
                </a:r>
                <a:r>
                  <a:rPr lang="en-US" sz="2400" dirty="0">
                    <a:solidFill>
                      <a:schemeClr val="bg1"/>
                    </a:solidFill>
                  </a:rPr>
                  <a:t>Limited by hardware (64-bit double-precision).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Immutable: </a:t>
                </a:r>
                <a:r>
                  <a:rPr lang="en-US" sz="2400" dirty="0">
                    <a:solidFill>
                      <a:schemeClr val="bg1"/>
                    </a:solidFill>
                  </a:rPr>
                  <a:t>Like integers, floats are immutable objects.</a:t>
                </a:r>
              </a:p>
              <a:p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2292536-97BE-4DBA-A72A-40FB1FF4C54C}"/>
                  </a:ext>
                </a:extLst>
              </p:cNvPr>
              <p:cNvSpPr txBox="1"/>
              <p:nvPr/>
            </p:nvSpPr>
            <p:spPr>
              <a:xfrm>
                <a:off x="-2628070" y="255392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Key Properties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8573057-3F2B-440D-ACB7-E41A408D3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71" t="15565" r="23926" b="6484"/>
            <a:stretch/>
          </p:blipFill>
          <p:spPr>
            <a:xfrm>
              <a:off x="5435178" y="3953867"/>
              <a:ext cx="426720" cy="674659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5A412F-9AE7-4B45-806C-566A5745FB71}"/>
              </a:ext>
            </a:extLst>
          </p:cNvPr>
          <p:cNvGrpSpPr/>
          <p:nvPr/>
        </p:nvGrpSpPr>
        <p:grpSpPr>
          <a:xfrm>
            <a:off x="9286660" y="3971505"/>
            <a:ext cx="2503928" cy="1785104"/>
            <a:chOff x="9356120" y="4455759"/>
            <a:chExt cx="2503928" cy="178510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2FF0D8A-2BCF-4861-8CAC-B1F52C1F9BBF}"/>
                </a:ext>
              </a:extLst>
            </p:cNvPr>
            <p:cNvGrpSpPr/>
            <p:nvPr/>
          </p:nvGrpSpPr>
          <p:grpSpPr>
            <a:xfrm>
              <a:off x="9356120" y="4455759"/>
              <a:ext cx="2503928" cy="1785104"/>
              <a:chOff x="1178565" y="2600686"/>
              <a:chExt cx="6431275" cy="1785104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4218282-6721-462A-98F0-DFAC8E2D6EC1}"/>
                  </a:ext>
                </a:extLst>
              </p:cNvPr>
              <p:cNvSpPr txBox="1"/>
              <p:nvPr/>
            </p:nvSpPr>
            <p:spPr>
              <a:xfrm>
                <a:off x="1178565" y="3062351"/>
                <a:ext cx="643127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pi = 3.14159  </a:t>
                </a:r>
              </a:p>
              <a:p>
                <a:r>
                  <a:rPr lang="it-IT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temperature = -12.5  </a:t>
                </a:r>
              </a:p>
              <a:p>
                <a:r>
                  <a:rPr lang="it-IT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scientific_notation = 2.5e3  # 2500.0 </a:t>
                </a:r>
                <a:endParaRPr lang="en-US" sz="2000" dirty="0">
                  <a:solidFill>
                    <a:schemeClr val="bg1"/>
                  </a:solidFill>
                  <a:highlight>
                    <a:srgbClr val="C0C0C0"/>
                  </a:highlight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13C502D-F88E-441E-8EB5-606D8351DF3A}"/>
                  </a:ext>
                </a:extLst>
              </p:cNvPr>
              <p:cNvSpPr txBox="1"/>
              <p:nvPr/>
            </p:nvSpPr>
            <p:spPr>
              <a:xfrm>
                <a:off x="1583131" y="260068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952F34D-5EC6-4C83-B6A6-30DFC0DA0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600" y="4468412"/>
              <a:ext cx="426721" cy="42672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6C4E550-E746-4AA4-B34E-1BE6A83DD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27" y="1558900"/>
            <a:ext cx="644843" cy="644843"/>
          </a:xfrm>
          <a:prstGeom prst="rect">
            <a:avLst/>
          </a:prstGeom>
        </p:spPr>
      </p:pic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981D4534-1C53-486B-ABE1-5B012EBD0CDA}"/>
              </a:ext>
            </a:extLst>
          </p:cNvPr>
          <p:cNvSpPr/>
          <p:nvPr/>
        </p:nvSpPr>
        <p:spPr>
          <a:xfrm>
            <a:off x="5659120" y="2794001"/>
            <a:ext cx="2817769" cy="2042102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8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Float</a:t>
            </a:r>
            <a:endParaRPr 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118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Strings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DF4A14-2BDF-4940-9BD3-A6E545776466}"/>
              </a:ext>
            </a:extLst>
          </p:cNvPr>
          <p:cNvGrpSpPr/>
          <p:nvPr/>
        </p:nvGrpSpPr>
        <p:grpSpPr>
          <a:xfrm>
            <a:off x="360870" y="1658390"/>
            <a:ext cx="7085340" cy="1364009"/>
            <a:chOff x="-661005" y="2600686"/>
            <a:chExt cx="9564212" cy="136400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485DF9-B9E4-45AD-8775-2FBC9FC5AAC0}"/>
                </a:ext>
              </a:extLst>
            </p:cNvPr>
            <p:cNvSpPr txBox="1"/>
            <p:nvPr/>
          </p:nvSpPr>
          <p:spPr>
            <a:xfrm>
              <a:off x="-661005" y="3133698"/>
              <a:ext cx="9564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A sequence of characters enclosed in quotes (' ' or " ").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Used to represent text data in Python.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96A387-CB08-4CD8-978B-445468BC1B53}"/>
                </a:ext>
              </a:extLst>
            </p:cNvPr>
            <p:cNvSpPr txBox="1"/>
            <p:nvPr/>
          </p:nvSpPr>
          <p:spPr>
            <a:xfrm>
              <a:off x="1583131" y="2600686"/>
              <a:ext cx="505134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a String?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9A82CA-B7FC-4B78-B1AB-6F0D7FFDEA62}"/>
              </a:ext>
            </a:extLst>
          </p:cNvPr>
          <p:cNvGrpSpPr/>
          <p:nvPr/>
        </p:nvGrpSpPr>
        <p:grpSpPr>
          <a:xfrm>
            <a:off x="8550074" y="1843056"/>
            <a:ext cx="3891280" cy="872095"/>
            <a:chOff x="990474" y="4646770"/>
            <a:chExt cx="3891280" cy="8720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E0FE9DE-9365-4920-B2A6-4CDC51E88F78}"/>
                </a:ext>
              </a:extLst>
            </p:cNvPr>
            <p:cNvGrpSpPr/>
            <p:nvPr/>
          </p:nvGrpSpPr>
          <p:grpSpPr>
            <a:xfrm>
              <a:off x="990474" y="4646770"/>
              <a:ext cx="3891280" cy="872095"/>
              <a:chOff x="400141" y="2600686"/>
              <a:chExt cx="8923089" cy="87209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D631F6-886A-48FB-9BA9-6AD45077B8ED}"/>
                  </a:ext>
                </a:extLst>
              </p:cNvPr>
              <p:cNvSpPr txBox="1"/>
              <p:nvPr/>
            </p:nvSpPr>
            <p:spPr>
              <a:xfrm>
                <a:off x="400141" y="3072671"/>
                <a:ext cx="89230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string_name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"text"  # or 'text'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59D105-AF86-4CFE-83E4-234E78C85CBD}"/>
                  </a:ext>
                </a:extLst>
              </p:cNvPr>
              <p:cNvSpPr txBox="1"/>
              <p:nvPr/>
            </p:nvSpPr>
            <p:spPr>
              <a:xfrm>
                <a:off x="1722917" y="2600686"/>
                <a:ext cx="5051350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Syntax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A14DED2-DDE1-414B-A4C2-585F35A38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8677" y="4685036"/>
              <a:ext cx="382025" cy="38202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B43798-B96D-4457-BFC9-1BD89B5CEAB3}"/>
              </a:ext>
            </a:extLst>
          </p:cNvPr>
          <p:cNvGrpSpPr/>
          <p:nvPr/>
        </p:nvGrpSpPr>
        <p:grpSpPr>
          <a:xfrm>
            <a:off x="641372" y="4544505"/>
            <a:ext cx="7207662" cy="1755514"/>
            <a:chOff x="4007561" y="3953867"/>
            <a:chExt cx="7926558" cy="17555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757A8F-CF4E-4138-AFCE-1E322E0FAEAF}"/>
                </a:ext>
              </a:extLst>
            </p:cNvPr>
            <p:cNvGrpSpPr/>
            <p:nvPr/>
          </p:nvGrpSpPr>
          <p:grpSpPr>
            <a:xfrm>
              <a:off x="4007561" y="4000627"/>
              <a:ext cx="7926558" cy="1708754"/>
              <a:chOff x="-5518699" y="2553926"/>
              <a:chExt cx="13962868" cy="170875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DD5E64-B71A-482E-A56B-A71F513945AE}"/>
                  </a:ext>
                </a:extLst>
              </p:cNvPr>
              <p:cNvSpPr txBox="1"/>
              <p:nvPr/>
            </p:nvSpPr>
            <p:spPr>
              <a:xfrm>
                <a:off x="-5518699" y="3062351"/>
                <a:ext cx="139628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</a:rPr>
                  <a:t>Immutable: </a:t>
                </a:r>
                <a:r>
                  <a:rPr lang="en-US" sz="2400" dirty="0">
                    <a:solidFill>
                      <a:schemeClr val="bg1"/>
                    </a:solidFill>
                  </a:rPr>
                  <a:t>Cannot be changed after creation.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Indexed: </a:t>
                </a:r>
                <a:r>
                  <a:rPr lang="en-US" sz="2400" dirty="0">
                    <a:solidFill>
                      <a:schemeClr val="bg1"/>
                    </a:solidFill>
                  </a:rPr>
                  <a:t>Access characters using indices (starts at 0).</a:t>
                </a:r>
              </a:p>
              <a:p>
                <a:r>
                  <a:rPr lang="en-US" sz="2400" b="1" dirty="0" err="1">
                    <a:solidFill>
                      <a:schemeClr val="bg1"/>
                    </a:solidFill>
                  </a:rPr>
                  <a:t>Iterable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: </a:t>
                </a:r>
                <a:r>
                  <a:rPr lang="en-US" sz="2400" dirty="0">
                    <a:solidFill>
                      <a:schemeClr val="bg1"/>
                    </a:solidFill>
                  </a:rPr>
                  <a:t>Can loop through characters.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BCD06C-F1C8-44ED-97BD-08B4077E55C2}"/>
                  </a:ext>
                </a:extLst>
              </p:cNvPr>
              <p:cNvSpPr txBox="1"/>
              <p:nvPr/>
            </p:nvSpPr>
            <p:spPr>
              <a:xfrm>
                <a:off x="-2628070" y="255392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Key Properties</a:t>
                </a:r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EC2A49D-A2E3-48E8-A742-41359FE12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71" t="15565" r="23926" b="6484"/>
            <a:stretch/>
          </p:blipFill>
          <p:spPr>
            <a:xfrm>
              <a:off x="5435178" y="3953867"/>
              <a:ext cx="426720" cy="67465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AD73D8-CD2E-437C-BAC8-BC785469E6EB}"/>
              </a:ext>
            </a:extLst>
          </p:cNvPr>
          <p:cNvGrpSpPr/>
          <p:nvPr/>
        </p:nvGrpSpPr>
        <p:grpSpPr>
          <a:xfrm>
            <a:off x="9286660" y="3971505"/>
            <a:ext cx="2503928" cy="2092881"/>
            <a:chOff x="9356120" y="4455759"/>
            <a:chExt cx="2503928" cy="209288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06E3A3-135D-4D94-A639-BB49C1820D59}"/>
                </a:ext>
              </a:extLst>
            </p:cNvPr>
            <p:cNvGrpSpPr/>
            <p:nvPr/>
          </p:nvGrpSpPr>
          <p:grpSpPr>
            <a:xfrm>
              <a:off x="9356120" y="4455759"/>
              <a:ext cx="2503928" cy="2092881"/>
              <a:chOff x="1178565" y="2600686"/>
              <a:chExt cx="6431275" cy="209288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A1E96D-9AED-4D4A-BF31-5FDF303A16AD}"/>
                  </a:ext>
                </a:extLst>
              </p:cNvPr>
              <p:cNvSpPr txBox="1"/>
              <p:nvPr/>
            </p:nvSpPr>
            <p:spPr>
              <a:xfrm>
                <a:off x="1178565" y="3062351"/>
                <a:ext cx="643127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name = "Alice"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greeting = 'Hello, World!'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multiline = """This is a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multi-line string"""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9AAD39-DA7E-4ECF-9218-EA4289656A8E}"/>
                  </a:ext>
                </a:extLst>
              </p:cNvPr>
              <p:cNvSpPr txBox="1"/>
              <p:nvPr/>
            </p:nvSpPr>
            <p:spPr>
              <a:xfrm>
                <a:off x="1583131" y="2600686"/>
                <a:ext cx="5051349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AA2254-E9F8-44CC-8953-560AB1F8A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600" y="4468412"/>
              <a:ext cx="426721" cy="426721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148BD66-7488-43BB-9859-130F4636B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67" y="1558900"/>
            <a:ext cx="644843" cy="644843"/>
          </a:xfrm>
          <a:prstGeom prst="rect">
            <a:avLst/>
          </a:prstGeom>
        </p:spPr>
      </p:pic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BEEE5CC6-8B30-4E11-BC53-A8D21E351E7C}"/>
              </a:ext>
            </a:extLst>
          </p:cNvPr>
          <p:cNvSpPr/>
          <p:nvPr/>
        </p:nvSpPr>
        <p:spPr>
          <a:xfrm>
            <a:off x="6325034" y="2528703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6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String</a:t>
            </a:r>
            <a:endParaRPr lang="en-US" sz="12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46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Boolean (bool)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BA3461-170F-4EF7-92DC-572D0B3E2287}"/>
              </a:ext>
            </a:extLst>
          </p:cNvPr>
          <p:cNvSpPr txBox="1">
            <a:spLocks/>
          </p:cNvSpPr>
          <p:nvPr/>
        </p:nvSpPr>
        <p:spPr>
          <a:xfrm>
            <a:off x="944880" y="1802150"/>
            <a:ext cx="4870559" cy="937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Definition</a:t>
            </a:r>
          </a:p>
          <a:p>
            <a:pPr marL="0" lvl="1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Represent True or False values.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9CDF42-A9E6-482D-BE1D-50E5BEC6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417" y="3914092"/>
            <a:ext cx="3889784" cy="21283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0DB74CE-246C-461E-98D7-DE8FBBB9BBC5}"/>
              </a:ext>
            </a:extLst>
          </p:cNvPr>
          <p:cNvGrpSpPr/>
          <p:nvPr/>
        </p:nvGrpSpPr>
        <p:grpSpPr>
          <a:xfrm>
            <a:off x="8060235" y="1756910"/>
            <a:ext cx="2499442" cy="1926069"/>
            <a:chOff x="3714800" y="4653207"/>
            <a:chExt cx="2519680" cy="19662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5CA7FA-2DF8-4042-A5D1-C21ACC07E2B1}"/>
                </a:ext>
              </a:extLst>
            </p:cNvPr>
            <p:cNvGrpSpPr/>
            <p:nvPr/>
          </p:nvGrpSpPr>
          <p:grpSpPr>
            <a:xfrm>
              <a:off x="3714800" y="4693586"/>
              <a:ext cx="2519680" cy="1925846"/>
              <a:chOff x="2262941" y="2118830"/>
              <a:chExt cx="3161428" cy="192584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82DE9A-FECC-4C4D-9165-51B59CA04753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33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Example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24985C-EA5A-4623-B45B-769CF2D677A4}"/>
                  </a:ext>
                </a:extLst>
              </p:cNvPr>
              <p:cNvSpPr txBox="1"/>
              <p:nvPr/>
            </p:nvSpPr>
            <p:spPr>
              <a:xfrm>
                <a:off x="2262941" y="2819322"/>
                <a:ext cx="3161428" cy="12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is_logged_in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= True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if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is_logged_in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print("User is logged in")  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User is logged in</a:t>
                </a:r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18E248-4A4B-4B29-9361-361DDEF65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D91375-299A-4414-B11E-31252DB83AA8}"/>
              </a:ext>
            </a:extLst>
          </p:cNvPr>
          <p:cNvSpPr txBox="1">
            <a:spLocks/>
          </p:cNvSpPr>
          <p:nvPr/>
        </p:nvSpPr>
        <p:spPr>
          <a:xfrm>
            <a:off x="843280" y="5130070"/>
            <a:ext cx="3102102" cy="937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Conversions:</a:t>
            </a:r>
          </a:p>
          <a:p>
            <a:pPr marL="0" lvl="1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bool(0) → False, </a:t>
            </a:r>
          </a:p>
          <a:p>
            <a:pPr marL="0" lvl="1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bool(1) → True.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FCC5E0-BD3B-4D3B-A3CB-E08BA3CDD6D7}"/>
              </a:ext>
            </a:extLst>
          </p:cNvPr>
          <p:cNvSpPr txBox="1">
            <a:spLocks/>
          </p:cNvSpPr>
          <p:nvPr/>
        </p:nvSpPr>
        <p:spPr>
          <a:xfrm>
            <a:off x="843280" y="2976581"/>
            <a:ext cx="5872428" cy="9375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Key Uses:</a:t>
            </a:r>
          </a:p>
          <a:p>
            <a:pPr marL="3429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Control flow in if and while statements.</a:t>
            </a:r>
          </a:p>
          <a:p>
            <a:pPr marL="3429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Result of logical operations (e.g., 5 &gt; 3 → True).</a:t>
            </a:r>
          </a:p>
          <a:p>
            <a:pPr marL="3429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Represent states (e.g., on/off, open/closed).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5E13A-7042-44EA-BF4F-4FE65715C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98" y="1813245"/>
            <a:ext cx="689402" cy="689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CAB96D-CA51-4225-A467-FD858386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6" y="2893791"/>
            <a:ext cx="689403" cy="689403"/>
          </a:xfrm>
          <a:prstGeom prst="rect">
            <a:avLst/>
          </a:prstGeom>
        </p:spPr>
      </p:pic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F48E7E7-ABEC-4D16-84E9-05F8DD9BA8EB}"/>
              </a:ext>
            </a:extLst>
          </p:cNvPr>
          <p:cNvSpPr/>
          <p:nvPr/>
        </p:nvSpPr>
        <p:spPr>
          <a:xfrm>
            <a:off x="5924964" y="2937283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Bool</a:t>
            </a:r>
            <a:endParaRPr lang="en-US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14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List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BA3461-170F-4EF7-92DC-572D0B3E2287}"/>
              </a:ext>
            </a:extLst>
          </p:cNvPr>
          <p:cNvSpPr txBox="1">
            <a:spLocks/>
          </p:cNvSpPr>
          <p:nvPr/>
        </p:nvSpPr>
        <p:spPr>
          <a:xfrm>
            <a:off x="-10161" y="1607603"/>
            <a:ext cx="6106161" cy="406892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Definition 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Ordered, mutable collections of items.</a:t>
            </a:r>
          </a:p>
          <a:p>
            <a:pPr marL="0" lvl="1" algn="l"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ea typeface="+mj-ea"/>
              </a:rPr>
              <a:t>Key Features</a:t>
            </a:r>
          </a:p>
          <a:p>
            <a:pPr marL="342900" lvl="1" indent="-342900" algn="l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chemeClr val="bg1"/>
                </a:solidFill>
                <a:effectLst/>
              </a:rPr>
              <a:t>Can store mixed data types (e.g., integers, strings, lists).</a:t>
            </a:r>
          </a:p>
          <a:p>
            <a:pPr marL="342900" lvl="1" indent="-342900" algn="l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chemeClr val="bg1"/>
                </a:solidFill>
                <a:effectLst/>
              </a:rPr>
              <a:t>Indexed from 0.</a:t>
            </a:r>
          </a:p>
          <a:p>
            <a:pPr marL="342900" lvl="1" indent="-342900" algn="l">
              <a:lnSpc>
                <a:spcPct val="110000"/>
              </a:lnSpc>
              <a:buFont typeface="Calibri" panose="020F0502020204030204" pitchFamily="34" charset="0"/>
              <a:buChar char="⁻"/>
            </a:pPr>
            <a:r>
              <a:rPr lang="en-US" sz="2000" dirty="0">
                <a:solidFill>
                  <a:schemeClr val="bg1"/>
                </a:solidFill>
                <a:effectLst/>
              </a:rPr>
              <a:t>Supports operations: .append(), .remove(), .sort().</a:t>
            </a:r>
          </a:p>
          <a:p>
            <a:pPr marL="342900" lvl="1" indent="-342900" algn="l">
              <a:lnSpc>
                <a:spcPct val="110000"/>
              </a:lnSpc>
              <a:buFont typeface="Calibri" panose="020F0502020204030204" pitchFamily="34" charset="0"/>
              <a:buChar char="⁻"/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ea typeface="+mj-ea"/>
              </a:rPr>
              <a:t>Use Cases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Store sequences (e.g., names, numbers, objects).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A5C0A5-D371-4DED-BFFC-A6FE2A785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682" y="4134151"/>
            <a:ext cx="3993847" cy="163226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D9EC584-AC4A-45EC-9E2B-0F41488AD1AE}"/>
              </a:ext>
            </a:extLst>
          </p:cNvPr>
          <p:cNvGrpSpPr/>
          <p:nvPr/>
        </p:nvGrpSpPr>
        <p:grpSpPr>
          <a:xfrm>
            <a:off x="7152641" y="1766230"/>
            <a:ext cx="3881120" cy="1875836"/>
            <a:chOff x="2618878" y="4653207"/>
            <a:chExt cx="3881120" cy="19149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D80118-BFE9-4799-BECB-B10817273D85}"/>
                </a:ext>
              </a:extLst>
            </p:cNvPr>
            <p:cNvGrpSpPr/>
            <p:nvPr/>
          </p:nvGrpSpPr>
          <p:grpSpPr>
            <a:xfrm>
              <a:off x="2618878" y="4693586"/>
              <a:ext cx="3881120" cy="1874566"/>
              <a:chOff x="887894" y="2118830"/>
              <a:chExt cx="4869619" cy="187456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7FDD89-E4E6-4985-88EC-11C9719894FA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F955E-6C53-43D7-ABFA-DC564CAE9DA7}"/>
                  </a:ext>
                </a:extLst>
              </p:cNvPr>
              <p:cNvSpPr txBox="1"/>
              <p:nvPr/>
            </p:nvSpPr>
            <p:spPr>
              <a:xfrm>
                <a:off x="887894" y="2768042"/>
                <a:ext cx="4869619" cy="12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fruits = ["apple", "banana", "cherry"]</a:t>
                </a:r>
              </a:p>
              <a:p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fruits.append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("orange")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print(fruits)  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['apple', 'banana', 'cherry', 'orange']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760F186-BCA7-454B-B153-6FC8CF17B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4FC89B7-2AF4-4734-B524-D91BF81867E8}"/>
              </a:ext>
            </a:extLst>
          </p:cNvPr>
          <p:cNvSpPr/>
          <p:nvPr/>
        </p:nvSpPr>
        <p:spPr>
          <a:xfrm>
            <a:off x="5445760" y="3895341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7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LIST</a:t>
            </a:r>
            <a:endParaRPr lang="en-US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7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Tuple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BA3461-170F-4EF7-92DC-572D0B3E2287}"/>
              </a:ext>
            </a:extLst>
          </p:cNvPr>
          <p:cNvSpPr txBox="1">
            <a:spLocks/>
          </p:cNvSpPr>
          <p:nvPr/>
        </p:nvSpPr>
        <p:spPr>
          <a:xfrm>
            <a:off x="467360" y="1351792"/>
            <a:ext cx="5994401" cy="51528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Definition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Ordered, immutable collections of items.</a:t>
            </a:r>
          </a:p>
          <a:p>
            <a:pPr marL="0" lvl="1" algn="l"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Key Features</a:t>
            </a:r>
          </a:p>
          <a:p>
            <a:pPr marL="342900" lvl="1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</a:rPr>
              <a:t>Values cannot be changed after creation.</a:t>
            </a:r>
          </a:p>
          <a:p>
            <a:pPr marL="342900" lvl="1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</a:rPr>
              <a:t>Indexed from 0, like lists.</a:t>
            </a:r>
          </a:p>
          <a:p>
            <a:pPr marL="342900" lvl="1" indent="-342900" algn="l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effectLst/>
              </a:rPr>
              <a:t>Can store mixed data types (e.g., integers, strings, tuples).</a:t>
            </a:r>
          </a:p>
          <a:p>
            <a:pPr marL="0" lvl="1" algn="l">
              <a:lnSpc>
                <a:spcPct val="110000"/>
              </a:lnSpc>
            </a:pPr>
            <a:endParaRPr lang="en-US" sz="2000" dirty="0">
              <a:solidFill>
                <a:schemeClr val="bg1"/>
              </a:solidFill>
              <a:effectLst/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Use Cases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Fixed data sets (e.g., coordinates, color values).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  <a:effectLst/>
              </a:rPr>
              <a:t>Unpacking: x, y = (10, 20).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FA528-2CDA-43E4-B74F-B578D9FE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050" y="3231932"/>
            <a:ext cx="3402597" cy="28609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0409F54-D38C-42A4-9BE6-EDF7B0664485}"/>
              </a:ext>
            </a:extLst>
          </p:cNvPr>
          <p:cNvGrpSpPr/>
          <p:nvPr/>
        </p:nvGrpSpPr>
        <p:grpSpPr>
          <a:xfrm>
            <a:off x="7912338" y="1726377"/>
            <a:ext cx="3781822" cy="1321838"/>
            <a:chOff x="3805296" y="4653207"/>
            <a:chExt cx="3781822" cy="13493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9B9D9D-3630-4016-B820-E25563310ABD}"/>
                </a:ext>
              </a:extLst>
            </p:cNvPr>
            <p:cNvGrpSpPr/>
            <p:nvPr/>
          </p:nvGrpSpPr>
          <p:grpSpPr>
            <a:xfrm>
              <a:off x="3805296" y="4693586"/>
              <a:ext cx="3781822" cy="1309018"/>
              <a:chOff x="2376486" y="2118830"/>
              <a:chExt cx="4745030" cy="130901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28E2B-8962-46E1-BB82-4C7BE0144AF5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6F24E9-2A4B-48D5-AC6D-8B0CF01998A0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745030" cy="659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coordinates = (34.0522, -118.2437)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print(coordinates[0])  # Output: 34.0522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44A55C-92F6-4969-9C0C-126309FB9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BD0A81FC-983A-4D13-936D-E638F8F0C7AA}"/>
              </a:ext>
            </a:extLst>
          </p:cNvPr>
          <p:cNvSpPr/>
          <p:nvPr/>
        </p:nvSpPr>
        <p:spPr>
          <a:xfrm>
            <a:off x="6132788" y="3429000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6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Tuple</a:t>
            </a:r>
            <a:endParaRPr lang="en-US" sz="1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942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Dictionary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7A9410-3A7B-4A7C-BE96-69EBB86119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02"/>
          <a:stretch/>
        </p:blipFill>
        <p:spPr>
          <a:xfrm>
            <a:off x="7912338" y="3822986"/>
            <a:ext cx="3154650" cy="2170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DA97FE-2C5A-4176-843A-4FB667BA9E4E}"/>
              </a:ext>
            </a:extLst>
          </p:cNvPr>
          <p:cNvGrpSpPr/>
          <p:nvPr/>
        </p:nvGrpSpPr>
        <p:grpSpPr>
          <a:xfrm>
            <a:off x="183440" y="1153826"/>
            <a:ext cx="6142020" cy="5604325"/>
            <a:chOff x="1138479" y="1722786"/>
            <a:chExt cx="6461761" cy="5604325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C7BA3461-170F-4EF7-92DC-572D0B3E2287}"/>
                </a:ext>
              </a:extLst>
            </p:cNvPr>
            <p:cNvSpPr txBox="1">
              <a:spLocks/>
            </p:cNvSpPr>
            <p:nvPr/>
          </p:nvSpPr>
          <p:spPr>
            <a:xfrm>
              <a:off x="1138479" y="1722786"/>
              <a:ext cx="6461761" cy="3367374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Definition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000" dirty="0">
                  <a:solidFill>
                    <a:schemeClr val="bg1"/>
                  </a:solidFill>
                  <a:effectLst/>
                </a:rPr>
                <a:t>Stores data in key-value pairs for fast lookups.</a:t>
              </a:r>
            </a:p>
            <a:p>
              <a:pPr marL="0" lvl="1" algn="l">
                <a:lnSpc>
                  <a:spcPct val="110000"/>
                </a:lnSpc>
              </a:pPr>
              <a:endParaRPr lang="en-US" sz="2000" dirty="0">
                <a:solidFill>
                  <a:schemeClr val="bg1"/>
                </a:solidFill>
                <a:effectLst/>
              </a:endParaRPr>
            </a:p>
            <a:p>
              <a:pPr marL="0" lvl="1" algn="l">
                <a:lnSpc>
                  <a:spcPct val="110000"/>
                </a:lnSpc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Keys: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Unique, immutable (e.g., strings, numbers, tuples).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Values: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Any data type, mutable.</a:t>
              </a:r>
            </a:p>
            <a:p>
              <a:pPr marL="0" lvl="1" algn="l">
                <a:lnSpc>
                  <a:spcPct val="90000"/>
                </a:lnSpc>
                <a:spcBef>
                  <a:spcPct val="0"/>
                </a:spcBef>
              </a:pPr>
              <a:endPara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endParaRPr>
            </a:p>
            <a:p>
              <a:pPr marL="0" lvl="1"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Use Cases: </a:t>
              </a:r>
              <a:r>
                <a:rPr lang="en-US" sz="2000" dirty="0">
                  <a:solidFill>
                    <a:schemeClr val="bg1"/>
                  </a:solidFill>
                  <a:effectLst/>
                </a:rPr>
                <a:t>Structured data (e.g., user profiles, settings, JSON).</a:t>
              </a: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E2F911A7-E5EB-496B-BBA0-EAC534A916E5}"/>
                </a:ext>
              </a:extLst>
            </p:cNvPr>
            <p:cNvSpPr txBox="1">
              <a:spLocks/>
            </p:cNvSpPr>
            <p:nvPr/>
          </p:nvSpPr>
          <p:spPr>
            <a:xfrm>
              <a:off x="1138479" y="5336775"/>
              <a:ext cx="6461761" cy="19903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marL="0" lvl="1" algn="l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Key Operations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Add: </a:t>
              </a:r>
              <a:r>
                <a:rPr lang="en-US" sz="2000" dirty="0" err="1">
                  <a:solidFill>
                    <a:schemeClr val="bg1"/>
                  </a:solidFill>
                </a:rPr>
                <a:t>dict</a:t>
              </a:r>
              <a:r>
                <a:rPr lang="en-US" sz="2000" dirty="0">
                  <a:solidFill>
                    <a:schemeClr val="bg1"/>
                  </a:solidFill>
                </a:rPr>
                <a:t>['key'] = value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000" dirty="0">
                  <a:solidFill>
                    <a:schemeClr val="bg1"/>
                  </a:solidFill>
                </a:rPr>
                <a:t>Remove: del </a:t>
              </a:r>
              <a:r>
                <a:rPr lang="en-US" sz="2000" dirty="0" err="1">
                  <a:solidFill>
                    <a:schemeClr val="bg1"/>
                  </a:solidFill>
                </a:rPr>
                <a:t>dict</a:t>
              </a:r>
              <a:r>
                <a:rPr lang="en-US" sz="2000" dirty="0">
                  <a:solidFill>
                    <a:schemeClr val="bg1"/>
                  </a:solidFill>
                </a:rPr>
                <a:t>['key']</a:t>
              </a:r>
            </a:p>
            <a:p>
              <a:pPr marL="0" lvl="1" algn="l">
                <a:lnSpc>
                  <a:spcPct val="110000"/>
                </a:lnSpc>
              </a:pPr>
              <a:r>
                <a:rPr lang="en-US" sz="2400" b="1" dirty="0">
                  <a:solidFill>
                    <a:srgbClr val="0070C0"/>
                  </a:solidFill>
                  <a:effectLst/>
                  <a:latin typeface="+mj-lt"/>
                  <a:ea typeface="+mj-ea"/>
                </a:rPr>
                <a:t>Advantage: </a:t>
              </a:r>
              <a:r>
                <a:rPr lang="en-US" sz="2000" dirty="0">
                  <a:solidFill>
                    <a:schemeClr val="bg1"/>
                  </a:solidFill>
                </a:rPr>
                <a:t>Fast key-based access via hashing.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808F6-1DAB-4D8E-A130-2E45A58A7FE4}"/>
              </a:ext>
            </a:extLst>
          </p:cNvPr>
          <p:cNvGrpSpPr/>
          <p:nvPr/>
        </p:nvGrpSpPr>
        <p:grpSpPr>
          <a:xfrm>
            <a:off x="7912338" y="1726376"/>
            <a:ext cx="3576290" cy="1308638"/>
            <a:chOff x="3805296" y="4653207"/>
            <a:chExt cx="3576290" cy="13359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3EE48D-883D-47FC-96B1-4A50972C80FB}"/>
                </a:ext>
              </a:extLst>
            </p:cNvPr>
            <p:cNvGrpSpPr/>
            <p:nvPr/>
          </p:nvGrpSpPr>
          <p:grpSpPr>
            <a:xfrm>
              <a:off x="3805296" y="4693586"/>
              <a:ext cx="3576290" cy="1295543"/>
              <a:chOff x="2376486" y="2118830"/>
              <a:chExt cx="4487150" cy="129554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777E7-D55A-4A41-8F8D-2F77A55A98D7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B297B2-20BC-4F6E-A74F-F22DE14478A2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487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student = {"name": "Alice", "age": 22}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print(student["name"])  # Output: Alice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A83984-5C45-49C6-85E5-1130EE8C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E06C4C2E-FFC3-4EC5-95D5-9F94C8BCBBBE}"/>
              </a:ext>
            </a:extLst>
          </p:cNvPr>
          <p:cNvSpPr/>
          <p:nvPr/>
        </p:nvSpPr>
        <p:spPr>
          <a:xfrm>
            <a:off x="5817828" y="3176800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6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Dict</a:t>
            </a:r>
            <a:endParaRPr lang="en-US" sz="1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840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99849"/>
            <a:ext cx="11226800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Set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Trainer: Fawad Bahadur Marwat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BA3461-170F-4EF7-92DC-572D0B3E2287}"/>
              </a:ext>
            </a:extLst>
          </p:cNvPr>
          <p:cNvSpPr txBox="1">
            <a:spLocks/>
          </p:cNvSpPr>
          <p:nvPr/>
        </p:nvSpPr>
        <p:spPr>
          <a:xfrm>
            <a:off x="131343" y="1131286"/>
            <a:ext cx="7701916" cy="335943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Definition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Stores unique, unordered elements..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Keys: </a:t>
            </a:r>
            <a:r>
              <a:rPr lang="en-US" sz="2000" dirty="0">
                <a:solidFill>
                  <a:schemeClr val="bg1"/>
                </a:solidFill>
              </a:rPr>
              <a:t>Unique, immutable (e.g., strings, numbers, tuples).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Values: </a:t>
            </a:r>
            <a:r>
              <a:rPr lang="en-US" sz="2000" dirty="0">
                <a:solidFill>
                  <a:schemeClr val="bg1"/>
                </a:solidFill>
              </a:rPr>
              <a:t>Elements must be immutable (e.g., strings, numbers, tuples).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Use Cases: 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Membership testing, removing duplicates, mathematical set operations (union, intersection, difference).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F911A7-E5EB-496B-BBA0-EAC534A916E5}"/>
              </a:ext>
            </a:extLst>
          </p:cNvPr>
          <p:cNvSpPr txBox="1">
            <a:spLocks/>
          </p:cNvSpPr>
          <p:nvPr/>
        </p:nvSpPr>
        <p:spPr>
          <a:xfrm>
            <a:off x="131343" y="4406452"/>
            <a:ext cx="8477574" cy="25036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10000"/>
              </a:lnSpc>
            </a:pPr>
            <a:endParaRPr lang="en-US" sz="2000" b="1" u="sng" dirty="0">
              <a:solidFill>
                <a:schemeClr val="bg1"/>
              </a:solidFill>
            </a:endParaRPr>
          </a:p>
          <a:p>
            <a:pPr marL="0" lvl="1" algn="l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Key Operations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Add: </a:t>
            </a:r>
            <a:r>
              <a:rPr lang="en-US" sz="2000" dirty="0" err="1">
                <a:solidFill>
                  <a:schemeClr val="bg1"/>
                </a:solidFill>
              </a:rPr>
              <a:t>set.add</a:t>
            </a:r>
            <a:r>
              <a:rPr lang="en-US" sz="2000" dirty="0">
                <a:solidFill>
                  <a:schemeClr val="bg1"/>
                </a:solidFill>
              </a:rPr>
              <a:t>(element) </a:t>
            </a:r>
          </a:p>
          <a:p>
            <a:pPr marL="0" lvl="1" algn="l">
              <a:lnSpc>
                <a:spcPct val="110000"/>
              </a:lnSpc>
            </a:pPr>
            <a:r>
              <a:rPr lang="en-US" sz="2000" dirty="0">
                <a:solidFill>
                  <a:schemeClr val="bg1"/>
                </a:solidFill>
              </a:rPr>
              <a:t>Remove: </a:t>
            </a:r>
            <a:r>
              <a:rPr lang="en-US" sz="2000" dirty="0" err="1">
                <a:solidFill>
                  <a:schemeClr val="bg1"/>
                </a:solidFill>
              </a:rPr>
              <a:t>set.remove</a:t>
            </a:r>
            <a:r>
              <a:rPr lang="en-US" sz="2000" dirty="0">
                <a:solidFill>
                  <a:schemeClr val="bg1"/>
                </a:solidFill>
              </a:rPr>
              <a:t>(element)</a:t>
            </a:r>
          </a:p>
          <a:p>
            <a:pPr marL="0" lvl="1" algn="l">
              <a:lnSpc>
                <a:spcPct val="110000"/>
              </a:lnSpc>
            </a:pP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+mj-ea"/>
              </a:rPr>
              <a:t>Advantage: </a:t>
            </a:r>
            <a:r>
              <a:rPr lang="en-US" sz="2000" dirty="0">
                <a:solidFill>
                  <a:schemeClr val="bg1"/>
                </a:solidFill>
              </a:rPr>
              <a:t>Fast membership testing via hashing; automatic duplicate removal.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808F6-1DAB-4D8E-A130-2E45A58A7FE4}"/>
              </a:ext>
            </a:extLst>
          </p:cNvPr>
          <p:cNvGrpSpPr/>
          <p:nvPr/>
        </p:nvGrpSpPr>
        <p:grpSpPr>
          <a:xfrm>
            <a:off x="7912338" y="1726376"/>
            <a:ext cx="3576290" cy="2152835"/>
            <a:chOff x="3805296" y="4653207"/>
            <a:chExt cx="3576290" cy="21977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3EE48D-883D-47FC-96B1-4A50972C80FB}"/>
                </a:ext>
              </a:extLst>
            </p:cNvPr>
            <p:cNvGrpSpPr/>
            <p:nvPr/>
          </p:nvGrpSpPr>
          <p:grpSpPr>
            <a:xfrm>
              <a:off x="3805296" y="4693586"/>
              <a:ext cx="3576290" cy="2157341"/>
              <a:chOff x="2376486" y="2118830"/>
              <a:chExt cx="4487150" cy="215734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2777E7-D55A-4A41-8F8D-2F77A55A98D7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B297B2-20BC-4F6E-A74F-F22DE14478A2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487150" cy="1508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numbers = {1, 2, 3, 3, 4}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print(numbers) 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{1, 2, 3, 4} (order may vary) 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print(2 in numbers) 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# Output: True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7A83984-5C45-49C6-85E5-1130EE8C2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B9A568F-8A04-4C8A-B79F-B92F28E4F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065" y="3976252"/>
            <a:ext cx="2063095" cy="2063095"/>
          </a:xfrm>
          <a:prstGeom prst="rect">
            <a:avLst/>
          </a:prstGeom>
        </p:spPr>
      </p:pic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4FBE2032-DD68-4CA1-B4C9-CBD79F44057E}"/>
              </a:ext>
            </a:extLst>
          </p:cNvPr>
          <p:cNvSpPr/>
          <p:nvPr/>
        </p:nvSpPr>
        <p:spPr>
          <a:xfrm>
            <a:off x="5608219" y="4253760"/>
            <a:ext cx="2225040" cy="1936499"/>
          </a:xfrm>
          <a:prstGeom prst="foldedCorner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  <a:softEdge rad="317500"/>
          </a:effectLst>
          <a:scene3d>
            <a:camera prst="isometricRightUp"/>
            <a:lightRig rig="threePt" dir="t"/>
          </a:scene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 defTabSz="457200"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6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Set</a:t>
            </a:r>
            <a:endParaRPr lang="en-US" sz="14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743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871</Words>
  <Application>Microsoft Office PowerPoint</Application>
  <PresentationFormat>Widescreen</PresentationFormat>
  <Paragraphs>178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Goudy Old Style</vt:lpstr>
      <vt:lpstr>Wingdings</vt:lpstr>
      <vt:lpstr>Wingdings 2</vt:lpstr>
      <vt:lpstr>SlateVTI</vt:lpstr>
      <vt:lpstr>Advance Python Course</vt:lpstr>
      <vt:lpstr>Integers in Python</vt:lpstr>
      <vt:lpstr>Floating-Point Numbers (Floats) in Python</vt:lpstr>
      <vt:lpstr>Strings in Python</vt:lpstr>
      <vt:lpstr>Boolean (bool) in Python</vt:lpstr>
      <vt:lpstr>List in Python</vt:lpstr>
      <vt:lpstr>Tuple in Python</vt:lpstr>
      <vt:lpstr>Dictionary in Python</vt:lpstr>
      <vt:lpstr>Set in Python</vt:lpstr>
      <vt:lpstr>Comparison of Mutability and Use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2025-09-22T06:24:04Z</dcterms:modified>
</cp:coreProperties>
</file>