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56" r:id="rId3"/>
    <p:sldId id="357" r:id="rId4"/>
    <p:sldId id="307" r:id="rId5"/>
    <p:sldId id="327" r:id="rId6"/>
    <p:sldId id="304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 dirty="0" err="1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Introduction to Python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3C32022-CD51-43A0-8E0D-E593D4A0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88" y="1244744"/>
            <a:ext cx="5305229" cy="298507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82AC50C-A9FC-4218-93FF-3EEA82A85526}"/>
              </a:ext>
            </a:extLst>
          </p:cNvPr>
          <p:cNvGrpSpPr/>
          <p:nvPr/>
        </p:nvGrpSpPr>
        <p:grpSpPr>
          <a:xfrm>
            <a:off x="296987" y="1365000"/>
            <a:ext cx="8603173" cy="2249217"/>
            <a:chOff x="465996" y="2182711"/>
            <a:chExt cx="8029128" cy="22492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808A7C-1526-460A-9083-F61E844DE386}"/>
                </a:ext>
              </a:extLst>
            </p:cNvPr>
            <p:cNvSpPr txBox="1"/>
            <p:nvPr/>
          </p:nvSpPr>
          <p:spPr>
            <a:xfrm>
              <a:off x="465996" y="2616046"/>
              <a:ext cx="80291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ü"/>
              </a:pPr>
              <a:r>
                <a:rPr lang="en-US" sz="2800" dirty="0">
                  <a:solidFill>
                    <a:schemeClr val="bg1"/>
                  </a:solidFill>
                </a:rPr>
                <a:t>Python is a high-level, interpreted, general-purpose programming language.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sz="2800" dirty="0">
                  <a:solidFill>
                    <a:schemeClr val="bg1"/>
                  </a:solidFill>
                </a:rPr>
                <a:t>Known for its </a:t>
              </a:r>
              <a:r>
                <a:rPr lang="en-US" sz="2800" b="1" dirty="0">
                  <a:solidFill>
                    <a:schemeClr val="bg1"/>
                  </a:solidFill>
                </a:rPr>
                <a:t>clear syntax</a:t>
              </a:r>
              <a:r>
                <a:rPr lang="en-US" sz="2800" dirty="0">
                  <a:solidFill>
                    <a:schemeClr val="bg1"/>
                  </a:solidFill>
                </a:rPr>
                <a:t>, </a:t>
              </a:r>
              <a:r>
                <a:rPr lang="en-US" sz="2800" b="1" dirty="0">
                  <a:solidFill>
                    <a:schemeClr val="bg1"/>
                  </a:solidFill>
                </a:rPr>
                <a:t>readability</a:t>
              </a:r>
              <a:r>
                <a:rPr lang="en-US" sz="2800" dirty="0">
                  <a:solidFill>
                    <a:schemeClr val="bg1"/>
                  </a:solidFill>
                </a:rPr>
                <a:t>, and </a:t>
              </a:r>
              <a:r>
                <a:rPr lang="en-US" sz="2800" b="1" dirty="0">
                  <a:solidFill>
                    <a:schemeClr val="bg1"/>
                  </a:solidFill>
                </a:rPr>
                <a:t>simplicity</a:t>
              </a:r>
              <a:r>
                <a:rPr lang="en-US" sz="2800" dirty="0">
                  <a:solidFill>
                    <a:schemeClr val="bg1"/>
                  </a:solidFill>
                </a:rPr>
                <a:t>.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sz="2800" dirty="0">
                  <a:solidFill>
                    <a:schemeClr val="bg1"/>
                  </a:solidFill>
                </a:rPr>
                <a:t>Used by </a:t>
              </a:r>
              <a:r>
                <a:rPr lang="en-US" sz="2800" b="1" dirty="0">
                  <a:solidFill>
                    <a:schemeClr val="bg1"/>
                  </a:solidFill>
                </a:rPr>
                <a:t>beginners</a:t>
              </a:r>
              <a:r>
                <a:rPr lang="en-US" sz="2800" dirty="0">
                  <a:solidFill>
                    <a:schemeClr val="bg1"/>
                  </a:solidFill>
                </a:rPr>
                <a:t> and </a:t>
              </a:r>
              <a:r>
                <a:rPr lang="en-US" sz="2800" b="1" dirty="0">
                  <a:solidFill>
                    <a:schemeClr val="bg1"/>
                  </a:solidFill>
                </a:rPr>
                <a:t>experts</a:t>
              </a:r>
              <a:r>
                <a:rPr lang="en-US" sz="2800" dirty="0">
                  <a:solidFill>
                    <a:schemeClr val="bg1"/>
                  </a:solidFill>
                </a:rPr>
                <a:t> alike due to its </a:t>
              </a:r>
              <a:r>
                <a:rPr lang="en-US" sz="2800" b="1" dirty="0">
                  <a:solidFill>
                    <a:schemeClr val="bg1"/>
                  </a:solidFill>
                </a:rPr>
                <a:t>versatility</a:t>
              </a:r>
              <a:r>
                <a:rPr lang="en-US" sz="2800" dirty="0">
                  <a:solidFill>
                    <a:schemeClr val="bg1"/>
                  </a:solidFill>
                </a:rPr>
                <a:t>.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E09C0E-12BF-45E5-A2E2-91DF25E657A8}"/>
                </a:ext>
              </a:extLst>
            </p:cNvPr>
            <p:cNvSpPr txBox="1"/>
            <p:nvPr/>
          </p:nvSpPr>
          <p:spPr>
            <a:xfrm>
              <a:off x="505926" y="2182711"/>
              <a:ext cx="426720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8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What Is Python?</a:t>
              </a: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06A8039A-8E7C-4F99-AA10-76B30573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High-level, interpreted, general-purpose programming language.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 for its clear syntax, readability, and simplicity.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D8CAF8-6E17-41CA-99E8-E3A35C3A08A6}"/>
              </a:ext>
            </a:extLst>
          </p:cNvPr>
          <p:cNvGrpSpPr/>
          <p:nvPr/>
        </p:nvGrpSpPr>
        <p:grpSpPr>
          <a:xfrm>
            <a:off x="109316" y="4229820"/>
            <a:ext cx="8603173" cy="2249217"/>
            <a:chOff x="465996" y="2182711"/>
            <a:chExt cx="8029128" cy="224921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3D1089-B44A-4E0E-A7AF-CFBC52DAD6FC}"/>
                </a:ext>
              </a:extLst>
            </p:cNvPr>
            <p:cNvSpPr txBox="1"/>
            <p:nvPr/>
          </p:nvSpPr>
          <p:spPr>
            <a:xfrm>
              <a:off x="465996" y="2616046"/>
              <a:ext cx="8029128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Beginner-friendly</a:t>
              </a:r>
              <a:r>
                <a:rPr lang="en-US" sz="2800" dirty="0">
                  <a:solidFill>
                    <a:schemeClr val="bg1"/>
                  </a:solidFill>
                </a:rPr>
                <a:t> yet </a:t>
              </a:r>
              <a:r>
                <a:rPr lang="en-US" sz="2800" b="1" dirty="0">
                  <a:solidFill>
                    <a:schemeClr val="bg1"/>
                  </a:solidFill>
                </a:rPr>
                <a:t>powerful</a:t>
              </a:r>
              <a:r>
                <a:rPr lang="en-US" sz="2800" dirty="0">
                  <a:solidFill>
                    <a:schemeClr val="bg1"/>
                  </a:solidFill>
                </a:rPr>
                <a:t> for complex applications.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Widely adopted</a:t>
              </a:r>
              <a:r>
                <a:rPr lang="en-US" sz="2800" dirty="0">
                  <a:solidFill>
                    <a:schemeClr val="bg1"/>
                  </a:solidFill>
                </a:rPr>
                <a:t> by </a:t>
              </a:r>
              <a:r>
                <a:rPr lang="en-US" sz="2800" b="1" dirty="0">
                  <a:solidFill>
                    <a:schemeClr val="bg1"/>
                  </a:solidFill>
                </a:rPr>
                <a:t>Google, NASA, Netflix, and more</a:t>
              </a:r>
              <a:r>
                <a:rPr lang="en-US" sz="2800" dirty="0">
                  <a:solidFill>
                    <a:schemeClr val="bg1"/>
                  </a:solidFill>
                </a:rPr>
                <a:t>.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E9C8B7-DC0C-4D3E-9AA9-0EF1E7DC0C78}"/>
                </a:ext>
              </a:extLst>
            </p:cNvPr>
            <p:cNvSpPr txBox="1"/>
            <p:nvPr/>
          </p:nvSpPr>
          <p:spPr>
            <a:xfrm>
              <a:off x="505926" y="2182711"/>
              <a:ext cx="4267200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8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Why Learn Python?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CA757A5-C260-4C27-9AC7-B6769BFEDF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14"/>
          <a:stretch/>
        </p:blipFill>
        <p:spPr>
          <a:xfrm>
            <a:off x="9097491" y="3959793"/>
            <a:ext cx="2643086" cy="22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5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-387831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Conti…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885FF0-21BC-4827-A66B-4B5CF674A281}"/>
              </a:ext>
            </a:extLst>
          </p:cNvPr>
          <p:cNvGrpSpPr/>
          <p:nvPr/>
        </p:nvGrpSpPr>
        <p:grpSpPr>
          <a:xfrm>
            <a:off x="0" y="585115"/>
            <a:ext cx="6919179" cy="6272885"/>
            <a:chOff x="235153" y="3713678"/>
            <a:chExt cx="10897829" cy="6210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855205-DFDE-4DF6-BD66-4EA2376C885C}"/>
                </a:ext>
              </a:extLst>
            </p:cNvPr>
            <p:cNvSpPr txBox="1"/>
            <p:nvPr/>
          </p:nvSpPr>
          <p:spPr>
            <a:xfrm>
              <a:off x="235153" y="4286964"/>
              <a:ext cx="10897829" cy="56374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Easy to Learn &amp; Write</a:t>
              </a:r>
              <a:r>
                <a:rPr lang="en-US" sz="2800" dirty="0">
                  <a:solidFill>
                    <a:schemeClr val="bg1"/>
                  </a:solidFill>
                </a:rPr>
                <a:t> – Minimalistic syntax, resembles English.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Rich Standard Library</a:t>
              </a:r>
              <a:r>
                <a:rPr lang="en-US" sz="2800" dirty="0">
                  <a:solidFill>
                    <a:schemeClr val="bg1"/>
                  </a:solidFill>
                </a:rPr>
                <a:t> – Pre-built modules for faster develop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Strong Community Support</a:t>
              </a:r>
              <a:r>
                <a:rPr lang="en-US" sz="2800" dirty="0">
                  <a:solidFill>
                    <a:schemeClr val="bg1"/>
                  </a:solidFill>
                </a:rPr>
                <a:t> – Active forums, tutorials, and open-source contributions.</a:t>
              </a:r>
            </a:p>
            <a:p>
              <a:endParaRPr lang="en-US" sz="28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1"/>
                  </a:solidFill>
                </a:rPr>
                <a:t>Versatile</a:t>
              </a:r>
              <a:r>
                <a:rPr lang="en-US" sz="2800" dirty="0">
                  <a:solidFill>
                    <a:schemeClr val="bg1"/>
                  </a:solidFill>
                </a:rPr>
                <a:t> – Used in: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800" b="1" dirty="0">
                  <a:solidFill>
                    <a:schemeClr val="bg1"/>
                  </a:solidFill>
                </a:rPr>
                <a:t>Web Development</a:t>
              </a:r>
              <a:r>
                <a:rPr lang="en-US" sz="2800" dirty="0">
                  <a:solidFill>
                    <a:schemeClr val="bg1"/>
                  </a:solidFill>
                </a:rPr>
                <a:t> (Django, Flask)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800" b="1" dirty="0">
                  <a:solidFill>
                    <a:schemeClr val="bg1"/>
                  </a:solidFill>
                </a:rPr>
                <a:t>Data Science &amp; AI</a:t>
              </a:r>
              <a:r>
                <a:rPr lang="en-US" sz="2800" dirty="0">
                  <a:solidFill>
                    <a:schemeClr val="bg1"/>
                  </a:solidFill>
                </a:rPr>
                <a:t> (Pandas, TensorFlow)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800" b="1" dirty="0">
                  <a:solidFill>
                    <a:schemeClr val="bg1"/>
                  </a:solidFill>
                </a:rPr>
                <a:t>Automation &amp; Scripting</a:t>
              </a:r>
            </a:p>
            <a:p>
              <a:pPr marL="800100" lvl="1" indent="-342900">
                <a:buFont typeface="Wingdings" panose="05000000000000000000" pitchFamily="2" charset="2"/>
                <a:buChar char="ü"/>
              </a:pPr>
              <a:r>
                <a:rPr lang="en-US" sz="2800" b="1" dirty="0">
                  <a:solidFill>
                    <a:schemeClr val="bg1"/>
                  </a:solidFill>
                </a:rPr>
                <a:t>Game Development</a:t>
              </a:r>
              <a:r>
                <a:rPr lang="en-US" sz="2800" dirty="0">
                  <a:solidFill>
                    <a:schemeClr val="bg1"/>
                  </a:solidFill>
                </a:rPr>
                <a:t> (</a:t>
              </a:r>
              <a:r>
                <a:rPr lang="en-US" sz="2800" dirty="0" err="1">
                  <a:solidFill>
                    <a:schemeClr val="bg1"/>
                  </a:solidFill>
                </a:rPr>
                <a:t>Pygame</a:t>
              </a:r>
              <a:r>
                <a:rPr lang="en-US" sz="2800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A4E2BD-C9B6-437E-8C0A-AAA8A4714A27}"/>
                </a:ext>
              </a:extLst>
            </p:cNvPr>
            <p:cNvSpPr txBox="1"/>
            <p:nvPr/>
          </p:nvSpPr>
          <p:spPr>
            <a:xfrm>
              <a:off x="235153" y="3713678"/>
              <a:ext cx="4267198" cy="530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Key Features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0A3AD1F-F5DD-4323-914D-608CCF024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110" y="5431784"/>
            <a:ext cx="1072906" cy="1072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64DD33-588C-4BCB-96D6-84671365B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311" y="5353566"/>
            <a:ext cx="891984" cy="8919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D7364F-4505-44A3-B3BE-964D5CE34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33" y="3583538"/>
            <a:ext cx="1549083" cy="15490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56E9E0-7565-43F3-A165-C390CE62F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295" y="2162274"/>
            <a:ext cx="1367150" cy="1367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E7562E-F37D-413A-ABC1-77A78366125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9" b="27843"/>
          <a:stretch/>
        </p:blipFill>
        <p:spPr>
          <a:xfrm>
            <a:off x="9772177" y="3583538"/>
            <a:ext cx="2066925" cy="13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6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Key characteristics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D54A29-CEBA-496B-A76A-8F41E42649F6}"/>
              </a:ext>
            </a:extLst>
          </p:cNvPr>
          <p:cNvGrpSpPr/>
          <p:nvPr/>
        </p:nvGrpSpPr>
        <p:grpSpPr>
          <a:xfrm>
            <a:off x="1463957" y="2273437"/>
            <a:ext cx="4185143" cy="2641754"/>
            <a:chOff x="1463957" y="2273437"/>
            <a:chExt cx="4185143" cy="264175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9B1DF7C-A037-4351-9BB0-8149AB374C6B}"/>
                </a:ext>
              </a:extLst>
            </p:cNvPr>
            <p:cNvGrpSpPr/>
            <p:nvPr/>
          </p:nvGrpSpPr>
          <p:grpSpPr>
            <a:xfrm>
              <a:off x="1463957" y="2273437"/>
              <a:ext cx="3990937" cy="947224"/>
              <a:chOff x="163477" y="2106101"/>
              <a:chExt cx="3990937" cy="9472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01B31BF-766F-415B-AB1A-B60E02EE1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77" y="2106101"/>
                <a:ext cx="1391003" cy="947224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7380FC4E-0A00-4534-9520-C820A39EC1EC}"/>
                  </a:ext>
                </a:extLst>
              </p:cNvPr>
              <p:cNvSpPr txBox="1"/>
              <p:nvPr/>
            </p:nvSpPr>
            <p:spPr>
              <a:xfrm>
                <a:off x="1350037" y="2379658"/>
                <a:ext cx="28043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Simple, abstracted coding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9ADCAA8-7E90-43D8-81CE-71557C36ED0A}"/>
                </a:ext>
              </a:extLst>
            </p:cNvPr>
            <p:cNvGrpSpPr/>
            <p:nvPr/>
          </p:nvGrpSpPr>
          <p:grpSpPr>
            <a:xfrm>
              <a:off x="1463957" y="4165930"/>
              <a:ext cx="4185143" cy="749261"/>
              <a:chOff x="188191" y="4386538"/>
              <a:chExt cx="4185143" cy="74926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CC308C5-5D56-4A30-A099-2E5F2DEC0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191" y="4386538"/>
                <a:ext cx="1363290" cy="749261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C1D3041-B1F3-4173-A647-A681BA42BF91}"/>
                  </a:ext>
                </a:extLst>
              </p:cNvPr>
              <p:cNvSpPr txBox="1"/>
              <p:nvPr/>
            </p:nvSpPr>
            <p:spPr>
              <a:xfrm>
                <a:off x="1350037" y="4447334"/>
                <a:ext cx="30232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Runs without compilation</a:t>
                </a: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751D131-95A5-4952-A29D-E3A50C318267}"/>
              </a:ext>
            </a:extLst>
          </p:cNvPr>
          <p:cNvGrpSpPr/>
          <p:nvPr/>
        </p:nvGrpSpPr>
        <p:grpSpPr>
          <a:xfrm>
            <a:off x="6147124" y="2379658"/>
            <a:ext cx="4419275" cy="2477314"/>
            <a:chOff x="6147124" y="2460938"/>
            <a:chExt cx="4419275" cy="24773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3B982C-CA6A-4A96-A3E2-421D1EBF994D}"/>
                </a:ext>
              </a:extLst>
            </p:cNvPr>
            <p:cNvGrpSpPr/>
            <p:nvPr/>
          </p:nvGrpSpPr>
          <p:grpSpPr>
            <a:xfrm>
              <a:off x="6375803" y="2460938"/>
              <a:ext cx="3941198" cy="875608"/>
              <a:chOff x="6375803" y="2460938"/>
              <a:chExt cx="3941198" cy="87560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215C010-E991-47D3-B813-9052DC121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5803" y="2460938"/>
                <a:ext cx="1483469" cy="875608"/>
              </a:xfrm>
              <a:prstGeom prst="rect">
                <a:avLst/>
              </a:prstGeom>
            </p:spPr>
          </p:pic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DD476CE-7AB5-4C39-B1A4-BF4289C6F91D}"/>
                  </a:ext>
                </a:extLst>
              </p:cNvPr>
              <p:cNvSpPr txBox="1"/>
              <p:nvPr/>
            </p:nvSpPr>
            <p:spPr>
              <a:xfrm>
                <a:off x="7634543" y="2583294"/>
                <a:ext cx="2682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Classes, objects support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2B3E0D-AA7E-40C0-9B4A-D113B352E093}"/>
                </a:ext>
              </a:extLst>
            </p:cNvPr>
            <p:cNvGrpSpPr/>
            <p:nvPr/>
          </p:nvGrpSpPr>
          <p:grpSpPr>
            <a:xfrm>
              <a:off x="6147124" y="3942902"/>
              <a:ext cx="4419275" cy="995350"/>
              <a:chOff x="6147124" y="3942902"/>
              <a:chExt cx="4419275" cy="995350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215CBA8-A874-415D-98C8-214BC97F1982}"/>
                  </a:ext>
                </a:extLst>
              </p:cNvPr>
              <p:cNvSpPr txBox="1"/>
              <p:nvPr/>
            </p:nvSpPr>
            <p:spPr>
              <a:xfrm>
                <a:off x="7634542" y="4140450"/>
                <a:ext cx="29318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Versatile, multi-domain use</a:t>
                </a:r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530B44F-8A34-4141-A5BE-129779A2B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47124" y="3942902"/>
                <a:ext cx="1772969" cy="9953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3614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Conti…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2BD67C-4402-4398-8D47-101BB3796893}"/>
              </a:ext>
            </a:extLst>
          </p:cNvPr>
          <p:cNvGrpSpPr/>
          <p:nvPr/>
        </p:nvGrpSpPr>
        <p:grpSpPr>
          <a:xfrm>
            <a:off x="6355422" y="1895988"/>
            <a:ext cx="3930558" cy="948298"/>
            <a:chOff x="6386443" y="2414896"/>
            <a:chExt cx="3930558" cy="94829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0DD476CE-7AB5-4C39-B1A4-BF4289C6F91D}"/>
                </a:ext>
              </a:extLst>
            </p:cNvPr>
            <p:cNvSpPr txBox="1"/>
            <p:nvPr/>
          </p:nvSpPr>
          <p:spPr>
            <a:xfrm>
              <a:off x="7634543" y="2583294"/>
              <a:ext cx="2682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Rich libraries, tools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2B2DF1-D9DE-4F46-A1D8-482C00D77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6443" y="2414896"/>
              <a:ext cx="1503310" cy="94829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54B08B-B53F-4E2C-BE00-8BDDC949E767}"/>
              </a:ext>
            </a:extLst>
          </p:cNvPr>
          <p:cNvGrpSpPr/>
          <p:nvPr/>
        </p:nvGrpSpPr>
        <p:grpSpPr>
          <a:xfrm>
            <a:off x="6329414" y="3627917"/>
            <a:ext cx="4206505" cy="856215"/>
            <a:chOff x="6359894" y="3912397"/>
            <a:chExt cx="4206505" cy="856215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215CBA8-A874-415D-98C8-214BC97F1982}"/>
                </a:ext>
              </a:extLst>
            </p:cNvPr>
            <p:cNvSpPr txBox="1"/>
            <p:nvPr/>
          </p:nvSpPr>
          <p:spPr>
            <a:xfrm>
              <a:off x="7634542" y="4140450"/>
              <a:ext cx="2931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Runs on all OS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654859-BEAE-4F94-AA0C-6D087BD18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59894" y="3912397"/>
              <a:ext cx="1556408" cy="85621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8D4F79-7620-4C51-ABED-71D34E688932}"/>
              </a:ext>
            </a:extLst>
          </p:cNvPr>
          <p:cNvGrpSpPr/>
          <p:nvPr/>
        </p:nvGrpSpPr>
        <p:grpSpPr>
          <a:xfrm>
            <a:off x="1441997" y="1992255"/>
            <a:ext cx="4171063" cy="856214"/>
            <a:chOff x="1259117" y="2460938"/>
            <a:chExt cx="4171063" cy="85621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380FC4E-0A00-4534-9520-C820A39EC1EC}"/>
                </a:ext>
              </a:extLst>
            </p:cNvPr>
            <p:cNvSpPr txBox="1"/>
            <p:nvPr/>
          </p:nvSpPr>
          <p:spPr>
            <a:xfrm>
              <a:off x="2625803" y="2608511"/>
              <a:ext cx="28043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Integrates external code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BC5DC4F-6E6E-4E22-B241-DB32C6EC5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9117" y="2460938"/>
              <a:ext cx="1772969" cy="856214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DA48DA-4FF7-4298-9E3E-160F0CDB7016}"/>
              </a:ext>
            </a:extLst>
          </p:cNvPr>
          <p:cNvGrpSpPr/>
          <p:nvPr/>
        </p:nvGrpSpPr>
        <p:grpSpPr>
          <a:xfrm>
            <a:off x="1631940" y="3569878"/>
            <a:ext cx="4454040" cy="856214"/>
            <a:chOff x="1195060" y="4122678"/>
            <a:chExt cx="4454040" cy="856214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1D3041-B1F3-4173-A647-A681BA42BF91}"/>
                </a:ext>
              </a:extLst>
            </p:cNvPr>
            <p:cNvSpPr txBox="1"/>
            <p:nvPr/>
          </p:nvSpPr>
          <p:spPr>
            <a:xfrm>
              <a:off x="2625803" y="4226726"/>
              <a:ext cx="30232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Flexible variable types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CEE82D-1CBC-49EF-83F1-4AC097B7E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95060" y="4122678"/>
              <a:ext cx="1971887" cy="856214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B13266-CD40-4120-90FB-B97E1D5FB306}"/>
              </a:ext>
            </a:extLst>
          </p:cNvPr>
          <p:cNvGrpSpPr/>
          <p:nvPr/>
        </p:nvGrpSpPr>
        <p:grpSpPr>
          <a:xfrm>
            <a:off x="1631940" y="5221358"/>
            <a:ext cx="4319205" cy="782452"/>
            <a:chOff x="4804342" y="5363483"/>
            <a:chExt cx="4319205" cy="78245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61BF8EC-5549-4934-BCD5-3CAAF066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04342" y="5363483"/>
              <a:ext cx="1586841" cy="78245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2F3E7A-E103-472E-A91C-EA780F17976C}"/>
                </a:ext>
              </a:extLst>
            </p:cNvPr>
            <p:cNvSpPr txBox="1"/>
            <p:nvPr/>
          </p:nvSpPr>
          <p:spPr>
            <a:xfrm>
              <a:off x="6191690" y="5410400"/>
              <a:ext cx="29318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Active, supportive network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11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Python Programming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D7334-7330-4D51-9243-C2C3E7955136}"/>
              </a:ext>
            </a:extLst>
          </p:cNvPr>
          <p:cNvGrpSpPr/>
          <p:nvPr/>
        </p:nvGrpSpPr>
        <p:grpSpPr>
          <a:xfrm>
            <a:off x="342438" y="1291847"/>
            <a:ext cx="6324599" cy="5089094"/>
            <a:chOff x="403672" y="2082904"/>
            <a:chExt cx="5107164" cy="594718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F4540A7-976A-49E7-84AA-017376E56925}"/>
                </a:ext>
              </a:extLst>
            </p:cNvPr>
            <p:cNvSpPr txBox="1"/>
            <p:nvPr/>
          </p:nvSpPr>
          <p:spPr>
            <a:xfrm>
              <a:off x="499229" y="2082904"/>
              <a:ext cx="5011607" cy="625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32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Applications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FF08E8-7E21-4C94-8875-558E00F10B1D}"/>
                </a:ext>
              </a:extLst>
            </p:cNvPr>
            <p:cNvSpPr txBox="1"/>
            <p:nvPr/>
          </p:nvSpPr>
          <p:spPr>
            <a:xfrm>
              <a:off x="403672" y="2767105"/>
              <a:ext cx="5011607" cy="526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Web Development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Data Science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Data Analytics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Machine Learning &amp; AI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Automation and Scripting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Software Development and Prototyping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Desktop GUI applications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Scientific and Numeric Computing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Game Development</a:t>
              </a:r>
            </a:p>
            <a:p>
              <a:pPr marL="285750" indent="-285750" algn="just">
                <a:buFontTx/>
                <a:buChar char="-"/>
              </a:pPr>
              <a:r>
                <a:rPr lang="en-US" sz="2800" dirty="0">
                  <a:solidFill>
                    <a:schemeClr val="bg1"/>
                  </a:solidFill>
                </a:rPr>
                <a:t>Education and Research</a:t>
              </a:r>
            </a:p>
            <a:p>
              <a:pPr marL="285750" indent="-285750" algn="just">
                <a:buFontTx/>
                <a:buChar char="-"/>
              </a:pP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E5361D1-B1C7-4C9B-AE23-737B0F897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40" y="1482779"/>
            <a:ext cx="1262646" cy="1262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BC7B14-8272-4DF0-9C3B-ABA413106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94" y="4532182"/>
            <a:ext cx="1549083" cy="15490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701018-38E4-4124-A278-3D5B038AF4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9" b="27843"/>
          <a:stretch/>
        </p:blipFill>
        <p:spPr>
          <a:xfrm>
            <a:off x="9979977" y="3280733"/>
            <a:ext cx="2066925" cy="1367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B066AEF-E7EC-4276-8A66-C6C4BE762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35" y="1847351"/>
            <a:ext cx="1367150" cy="1367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2FCE24-51C2-4254-A712-B37F12ACB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09" y="4991602"/>
            <a:ext cx="1549084" cy="15490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EB394AF-B5A8-482D-8CBC-0C26E8EE25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51" y="3162552"/>
            <a:ext cx="1411923" cy="14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767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120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Goudy Old Style</vt:lpstr>
      <vt:lpstr>Trebuchet MS</vt:lpstr>
      <vt:lpstr>Wingdings</vt:lpstr>
      <vt:lpstr>Wingdings 2</vt:lpstr>
      <vt:lpstr>SlateVTI</vt:lpstr>
      <vt:lpstr>Advance Python Course</vt:lpstr>
      <vt:lpstr>Introduction to Python</vt:lpstr>
      <vt:lpstr>Conti…</vt:lpstr>
      <vt:lpstr>Key characteristics</vt:lpstr>
      <vt:lpstr>Conti…</vt:lpstr>
      <vt:lpstr>Python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2025-10-24T03:50:56Z</dcterms:modified>
</cp:coreProperties>
</file>