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1430000" cy="10744200"/>
  <p:notesSz cx="6858000" cy="9144000"/>
  <p:embeddedFontLst>
    <p:embeddedFont>
      <p:font typeface="Alex Brush" panose="020B0604020202020204" charset="0"/>
      <p:regular r:id="rId9"/>
    </p:embeddedFont>
    <p:embeddedFont>
      <p:font typeface="DM Sans" pitchFamily="2" charset="0"/>
      <p:regular r:id="rId10"/>
    </p:embeddedFont>
    <p:embeddedFont>
      <p:font typeface="DM Sans Bold" charset="0"/>
      <p:regular r:id="rId11"/>
    </p:embeddedFont>
    <p:embeddedFont>
      <p:font typeface="Nickainley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D4F69-B03C-CECF-1BC5-24FA02B2013D}" v="18" dt="2025-09-18T12:37:10.489"/>
    <p1510:client id="{DCB1C8C7-135E-4B73-B109-8207C8C09D30}" v="171" dt="2025-09-18T13:01:07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89902">
              <a:schemeClr val="accent2">
                <a:lumMod val="60000"/>
                <a:lumOff val="4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99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1866900"/>
            <a:ext cx="11430000" cy="6517697"/>
            <a:chOff x="0" y="0"/>
            <a:chExt cx="11430000" cy="6438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DF8F1">
                    <a:alpha val="61000"/>
                  </a:srgbClr>
                </a:gs>
                <a:gs pos="50000">
                  <a:srgbClr val="FFEBF8">
                    <a:alpha val="61000"/>
                  </a:srgbClr>
                </a:gs>
                <a:gs pos="100000">
                  <a:srgbClr val="FDD6D9">
                    <a:alpha val="61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1847850"/>
            <a:ext cx="3692595" cy="6438901"/>
          </a:xfrm>
          <a:custGeom>
            <a:avLst/>
            <a:gdLst/>
            <a:ahLst/>
            <a:cxnLst/>
            <a:rect l="l" t="t" r="r" b="b"/>
            <a:pathLst>
              <a:path w="3692595" h="6438901">
                <a:moveTo>
                  <a:pt x="0" y="0"/>
                </a:moveTo>
                <a:lnTo>
                  <a:pt x="3692595" y="0"/>
                </a:lnTo>
                <a:lnTo>
                  <a:pt x="3692595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21" r="-81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827202" y="4080855"/>
            <a:ext cx="6477450" cy="1675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7900" dirty="0">
                <a:solidFill>
                  <a:srgbClr val="9C5461"/>
                </a:solidFill>
                <a:latin typeface="Nickainley"/>
                <a:ea typeface="Nickainley"/>
                <a:cs typeface="Nickainley"/>
                <a:sym typeface="Nickainley"/>
              </a:rPr>
              <a:t>Honeyed - </a:t>
            </a:r>
            <a:endParaRPr lang="en-US" sz="7900" dirty="0">
              <a:solidFill>
                <a:srgbClr val="9C5461"/>
              </a:solidFill>
              <a:latin typeface="Nickainley"/>
              <a:ea typeface="Nickainley"/>
              <a:cs typeface="Nickainley"/>
            </a:endParaRPr>
          </a:p>
          <a:p>
            <a:pPr algn="l">
              <a:lnSpc>
                <a:spcPts val="3960"/>
              </a:lnSpc>
            </a:pPr>
            <a:endParaRPr lang="en-US" sz="7900" dirty="0">
              <a:solidFill>
                <a:srgbClr val="9C5461"/>
              </a:solidFill>
              <a:latin typeface="Nickainley"/>
              <a:ea typeface="Nickainley"/>
              <a:cs typeface="Nickainley"/>
            </a:endParaRPr>
          </a:p>
          <a:p>
            <a:pPr algn="l">
              <a:lnSpc>
                <a:spcPts val="3960"/>
              </a:lnSpc>
            </a:pPr>
            <a:r>
              <a:rPr lang="en-US" sz="7900" dirty="0">
                <a:solidFill>
                  <a:srgbClr val="9C5461"/>
                </a:solidFill>
                <a:latin typeface="Nickainley"/>
                <a:ea typeface="Nickainley"/>
                <a:cs typeface="Nickainley"/>
                <a:sym typeface="Nickainley"/>
              </a:rPr>
              <a:t>Online Bakery</a:t>
            </a:r>
            <a:endParaRPr lang="en-US" sz="7900" dirty="0">
              <a:solidFill>
                <a:srgbClr val="9C5461"/>
              </a:solidFill>
              <a:latin typeface="Nickainley"/>
              <a:ea typeface="Nickainley"/>
              <a:cs typeface="Nickainle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58200" y="7124700"/>
            <a:ext cx="3581400" cy="687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722"/>
              </a:lnSpc>
            </a:pPr>
            <a:r>
              <a:rPr lang="en-US" sz="2000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by: </a:t>
            </a:r>
          </a:p>
          <a:p>
            <a:pPr algn="l">
              <a:lnSpc>
                <a:spcPts val="1722"/>
              </a:lnSpc>
            </a:pPr>
            <a:r>
              <a:rPr lang="en-US" sz="2000" b="1" dirty="0" err="1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Laiba</a:t>
            </a:r>
            <a:r>
              <a:rPr lang="en-US" sz="2000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 Sadiq (069)</a:t>
            </a:r>
          </a:p>
          <a:p>
            <a:pPr algn="l">
              <a:lnSpc>
                <a:spcPts val="1722"/>
              </a:lnSpc>
            </a:pPr>
            <a:r>
              <a:rPr lang="en-US" sz="2000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Rida Anjum (162)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77985"/>
            <a:ext cx="11430000" cy="6439205"/>
          </a:xfrm>
          <a:custGeom>
            <a:avLst/>
            <a:gdLst/>
            <a:ahLst/>
            <a:cxnLst/>
            <a:rect l="l" t="t" r="r" b="b"/>
            <a:pathLst>
              <a:path w="11595746" h="6439205">
                <a:moveTo>
                  <a:pt x="0" y="0"/>
                </a:moveTo>
                <a:lnTo>
                  <a:pt x="11595746" y="0"/>
                </a:lnTo>
                <a:lnTo>
                  <a:pt x="11595746" y="6439204"/>
                </a:lnTo>
                <a:lnTo>
                  <a:pt x="0" y="6439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0" t="-6716" b="-878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19353" y="2867025"/>
            <a:ext cx="10591293" cy="5750165"/>
            <a:chOff x="1" y="419100"/>
            <a:chExt cx="14121724" cy="766688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581225" y="1545487"/>
              <a:ext cx="6540500" cy="6540500"/>
              <a:chOff x="0" y="0"/>
              <a:chExt cx="6540500" cy="65405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540628" cy="6540500"/>
              </a:xfrm>
              <a:custGeom>
                <a:avLst/>
                <a:gdLst/>
                <a:ahLst/>
                <a:cxnLst/>
                <a:rect l="l" t="t" r="r" b="b"/>
                <a:pathLst>
                  <a:path w="6540628" h="6540500">
                    <a:moveTo>
                      <a:pt x="171450" y="0"/>
                    </a:moveTo>
                    <a:cubicBezTo>
                      <a:pt x="148717" y="0"/>
                      <a:pt x="126873" y="4318"/>
                      <a:pt x="105791" y="13081"/>
                    </a:cubicBezTo>
                    <a:cubicBezTo>
                      <a:pt x="84709" y="21844"/>
                      <a:pt x="66294" y="34163"/>
                      <a:pt x="50165" y="50165"/>
                    </a:cubicBezTo>
                    <a:cubicBezTo>
                      <a:pt x="34036" y="66167"/>
                      <a:pt x="21717" y="84836"/>
                      <a:pt x="13081" y="105791"/>
                    </a:cubicBezTo>
                    <a:cubicBezTo>
                      <a:pt x="4445" y="126746"/>
                      <a:pt x="0" y="148717"/>
                      <a:pt x="0" y="171450"/>
                    </a:cubicBezTo>
                    <a:lnTo>
                      <a:pt x="0" y="6369050"/>
                    </a:lnTo>
                    <a:cubicBezTo>
                      <a:pt x="0" y="6391783"/>
                      <a:pt x="4318" y="6413627"/>
                      <a:pt x="13081" y="6434709"/>
                    </a:cubicBezTo>
                    <a:cubicBezTo>
                      <a:pt x="21844" y="6455791"/>
                      <a:pt x="34163" y="6474206"/>
                      <a:pt x="50292" y="6490335"/>
                    </a:cubicBezTo>
                    <a:cubicBezTo>
                      <a:pt x="66421" y="6506465"/>
                      <a:pt x="84963" y="6518783"/>
                      <a:pt x="105918" y="6527547"/>
                    </a:cubicBezTo>
                    <a:cubicBezTo>
                      <a:pt x="126873" y="6536310"/>
                      <a:pt x="148717" y="6540500"/>
                      <a:pt x="171450" y="6540500"/>
                    </a:cubicBezTo>
                    <a:lnTo>
                      <a:pt x="6369050" y="6540500"/>
                    </a:lnTo>
                    <a:cubicBezTo>
                      <a:pt x="6391783" y="6540500"/>
                      <a:pt x="6413627" y="6536182"/>
                      <a:pt x="6434709" y="6527419"/>
                    </a:cubicBezTo>
                    <a:cubicBezTo>
                      <a:pt x="6455791" y="6518656"/>
                      <a:pt x="6474206" y="6506337"/>
                      <a:pt x="6490335" y="6490208"/>
                    </a:cubicBezTo>
                    <a:cubicBezTo>
                      <a:pt x="6506465" y="6474078"/>
                      <a:pt x="6518783" y="6455537"/>
                      <a:pt x="6527547" y="6434582"/>
                    </a:cubicBezTo>
                    <a:cubicBezTo>
                      <a:pt x="6536310" y="6413627"/>
                      <a:pt x="6540628" y="6391656"/>
                      <a:pt x="6540628" y="6368922"/>
                    </a:cubicBezTo>
                    <a:lnTo>
                      <a:pt x="6540628" y="171450"/>
                    </a:lnTo>
                    <a:cubicBezTo>
                      <a:pt x="6540628" y="148717"/>
                      <a:pt x="6536310" y="126873"/>
                      <a:pt x="6527547" y="105791"/>
                    </a:cubicBezTo>
                    <a:cubicBezTo>
                      <a:pt x="6518783" y="84709"/>
                      <a:pt x="6506465" y="66294"/>
                      <a:pt x="6490336" y="50165"/>
                    </a:cubicBezTo>
                    <a:cubicBezTo>
                      <a:pt x="6474206" y="34036"/>
                      <a:pt x="6455664" y="21717"/>
                      <a:pt x="6434710" y="12954"/>
                    </a:cubicBezTo>
                    <a:cubicBezTo>
                      <a:pt x="6413755" y="4191"/>
                      <a:pt x="6391783" y="0"/>
                      <a:pt x="636905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r="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" y="419100"/>
              <a:ext cx="7986970" cy="870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91"/>
                </a:lnSpc>
              </a:pPr>
              <a:r>
                <a:rPr lang="en-US" sz="6382" dirty="0">
                  <a:solidFill>
                    <a:srgbClr val="9C5461"/>
                  </a:solidFill>
                  <a:latin typeface="Nickainley"/>
                  <a:ea typeface="Nickainley"/>
                  <a:cs typeface="Nickainley"/>
                  <a:sym typeface="Nickainley"/>
                </a:rPr>
                <a:t>Project overview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84382" y="2619921"/>
              <a:ext cx="6699305" cy="4470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71"/>
                </a:lnSpc>
              </a:pPr>
              <a:r>
                <a:rPr lang="en-US" sz="1950" b="1" spc="125" dirty="0">
                  <a:solidFill>
                    <a:srgbClr val="4A4A4A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Honeyed </a:t>
              </a:r>
              <a:r>
                <a:rPr lang="en-US" sz="1950" spc="125" dirty="0">
                  <a:solidFill>
                    <a:srgbClr val="4A4A4A"/>
                  </a:solidFill>
                  <a:latin typeface="DM Sans"/>
                  <a:ea typeface="DM Sans"/>
                  <a:cs typeface="DM Sans"/>
                  <a:sym typeface="DM Sans"/>
                </a:rPr>
                <a:t>is an online bakery offering cakes, macarons ,cookies ,</a:t>
              </a:r>
              <a:r>
                <a:rPr lang="en-US" sz="1950" spc="125" dirty="0" err="1">
                  <a:solidFill>
                    <a:srgbClr val="4A4A4A"/>
                  </a:solidFill>
                  <a:latin typeface="DM Sans"/>
                  <a:ea typeface="DM Sans"/>
                  <a:cs typeface="DM Sans"/>
                  <a:sym typeface="DM Sans"/>
                </a:rPr>
                <a:t>bentocakes</a:t>
              </a:r>
              <a:r>
                <a:rPr lang="en-US" sz="1950" spc="125" dirty="0">
                  <a:solidFill>
                    <a:srgbClr val="4A4A4A"/>
                  </a:solidFill>
                  <a:latin typeface="DM Sans"/>
                  <a:ea typeface="DM Sans"/>
                  <a:cs typeface="DM Sans"/>
                  <a:sym typeface="DM Sans"/>
                </a:rPr>
                <a:t>, customized cakes, and cake pops.</a:t>
              </a:r>
            </a:p>
            <a:p>
              <a:pPr algn="just">
                <a:lnSpc>
                  <a:spcPts val="3271"/>
                </a:lnSpc>
              </a:pPr>
              <a:r>
                <a:rPr lang="en-US" sz="1994" b="1" dirty="0">
                  <a:solidFill>
                    <a:srgbClr val="4A4A4A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Goal</a:t>
              </a:r>
              <a:r>
                <a:rPr lang="en-US" sz="1994" dirty="0">
                  <a:solidFill>
                    <a:srgbClr val="4A4A4A"/>
                  </a:solidFill>
                  <a:latin typeface="DM Sans"/>
                  <a:ea typeface="DM Sans"/>
                  <a:cs typeface="DM Sans"/>
                  <a:sym typeface="DM Sans"/>
                </a:rPr>
                <a:t>: build a modern, responsive, and fun </a:t>
              </a:r>
            </a:p>
            <a:p>
              <a:pPr algn="just">
                <a:lnSpc>
                  <a:spcPts val="3271"/>
                </a:lnSpc>
              </a:pPr>
              <a:r>
                <a:rPr lang="en-US" sz="1994" dirty="0">
                  <a:solidFill>
                    <a:srgbClr val="4A4A4A"/>
                  </a:solidFill>
                  <a:latin typeface="DM Sans"/>
                  <a:ea typeface="DM Sans"/>
                  <a:cs typeface="DM Sans"/>
                  <a:sym typeface="DM Sans"/>
                </a:rPr>
                <a:t>platform for customers to browse and order sweets online.</a:t>
              </a:r>
            </a:p>
            <a:p>
              <a:pPr algn="just">
                <a:lnSpc>
                  <a:spcPts val="3271"/>
                </a:lnSpc>
              </a:pPr>
              <a:r>
                <a:rPr lang="en-US" sz="1994" b="1" dirty="0">
                  <a:solidFill>
                    <a:srgbClr val="4A4A4A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Focus</a:t>
              </a:r>
              <a:r>
                <a:rPr lang="en-US" sz="1994" dirty="0">
                  <a:solidFill>
                    <a:srgbClr val="4A4A4A"/>
                  </a:solidFill>
                  <a:latin typeface="DM Sans"/>
                  <a:ea typeface="DM Sans"/>
                  <a:cs typeface="DM Sans"/>
                  <a:sym typeface="DM Sans"/>
                </a:rPr>
                <a:t>: seamless ordering, customization, and clear product categories.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52498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" b="-6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3396" y="2152498"/>
            <a:ext cx="11383207" cy="6438900"/>
            <a:chOff x="0" y="0"/>
            <a:chExt cx="11430000" cy="6438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215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06980" y="2418825"/>
            <a:ext cx="4506218" cy="950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  <a:spcBef>
                <a:spcPct val="0"/>
              </a:spcBef>
            </a:pPr>
            <a:r>
              <a:rPr lang="en-US" sz="5928" dirty="0">
                <a:solidFill>
                  <a:srgbClr val="9C5461"/>
                </a:solidFill>
                <a:latin typeface="Nickainley"/>
                <a:ea typeface="Nickainley"/>
                <a:cs typeface="Nickainley"/>
                <a:sym typeface="Nickainley"/>
              </a:rPr>
              <a:t>Key Modules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8116" y="4127193"/>
            <a:ext cx="3221385" cy="1158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Home Page</a:t>
            </a:r>
          </a:p>
          <a:p>
            <a:pPr algn="l">
              <a:lnSpc>
                <a:spcPts val="2362"/>
              </a:lnSpc>
            </a:pPr>
            <a:endParaRPr lang="en-US" sz="1687" b="1" dirty="0">
              <a:solidFill>
                <a:srgbClr val="4A4A4A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2174"/>
              </a:lnSpc>
            </a:pPr>
            <a:r>
              <a:rPr lang="en-US" sz="1350" dirty="0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Welcoming introduction with a hero section and intuitive menu navigation.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8116" y="6681637"/>
            <a:ext cx="1991878" cy="359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sz="1687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Cart page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01971" y="6455190"/>
            <a:ext cx="1938401" cy="725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93"/>
              </a:lnSpc>
            </a:pPr>
            <a:r>
              <a:rPr lang="en-US" sz="1687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   Contact page</a:t>
            </a:r>
          </a:p>
          <a:p>
            <a:pPr algn="r">
              <a:lnSpc>
                <a:spcPts val="2944"/>
              </a:lnSpc>
            </a:pPr>
            <a:r>
              <a:rPr lang="en-US" sz="1350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93768" y="3948469"/>
            <a:ext cx="2071839" cy="725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1687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Menu Page</a:t>
            </a:r>
          </a:p>
          <a:p>
            <a:pPr algn="ctr">
              <a:lnSpc>
                <a:spcPts val="2944"/>
              </a:lnSpc>
            </a:pPr>
            <a:r>
              <a:rPr lang="en-US" sz="1350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3927" y="7399305"/>
            <a:ext cx="2971962" cy="54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Show selected items , calculate price , and allow add/delete items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01971" y="4561887"/>
            <a:ext cx="3591456" cy="543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 dirty="0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Will display  list of  categories with interactive ADD TO CART button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01971" y="7165953"/>
            <a:ext cx="3601805" cy="520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 dirty="0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Easy ways for customers to reach us with questions and support needs.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77099" y="6968127"/>
            <a:ext cx="2827115" cy="253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endParaRPr lang="en-US" sz="1350" dirty="0">
              <a:solidFill>
                <a:srgbClr val="4A4A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777099" y="7270437"/>
            <a:ext cx="2749267" cy="257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endParaRPr lang="en-US" sz="1350" dirty="0">
              <a:solidFill>
                <a:srgbClr val="4A4A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48299" y="3769950"/>
            <a:ext cx="3583023" cy="1931761"/>
            <a:chOff x="0" y="0"/>
            <a:chExt cx="1315034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5034" cy="812800"/>
            </a:xfrm>
            <a:custGeom>
              <a:avLst/>
              <a:gdLst/>
              <a:ahLst/>
              <a:cxnLst/>
              <a:rect l="l" t="t" r="r" b="b"/>
              <a:pathLst>
                <a:path w="1315034" h="812800">
                  <a:moveTo>
                    <a:pt x="27248" y="0"/>
                  </a:moveTo>
                  <a:lnTo>
                    <a:pt x="1287786" y="0"/>
                  </a:lnTo>
                  <a:cubicBezTo>
                    <a:pt x="1302834" y="0"/>
                    <a:pt x="1315034" y="12199"/>
                    <a:pt x="1315034" y="27248"/>
                  </a:cubicBezTo>
                  <a:lnTo>
                    <a:pt x="1315034" y="785552"/>
                  </a:lnTo>
                  <a:cubicBezTo>
                    <a:pt x="1315034" y="792779"/>
                    <a:pt x="1312163" y="799709"/>
                    <a:pt x="1307053" y="804819"/>
                  </a:cubicBezTo>
                  <a:cubicBezTo>
                    <a:pt x="1301943" y="809929"/>
                    <a:pt x="1295012" y="812800"/>
                    <a:pt x="1287786" y="812800"/>
                  </a:cubicBezTo>
                  <a:lnTo>
                    <a:pt x="27248" y="812800"/>
                  </a:lnTo>
                  <a:cubicBezTo>
                    <a:pt x="12199" y="812800"/>
                    <a:pt x="0" y="800601"/>
                    <a:pt x="0" y="785552"/>
                  </a:cubicBezTo>
                  <a:lnTo>
                    <a:pt x="0" y="27248"/>
                  </a:lnTo>
                  <a:cubicBezTo>
                    <a:pt x="0" y="12199"/>
                    <a:pt x="12199" y="0"/>
                    <a:pt x="272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9C546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31503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411861" y="2355188"/>
            <a:ext cx="3809554" cy="3300051"/>
            <a:chOff x="-21992" y="-47625"/>
            <a:chExt cx="1337026" cy="1388516"/>
          </a:xfrm>
        </p:grpSpPr>
        <p:sp>
          <p:nvSpPr>
            <p:cNvPr id="21" name="Freeform 21"/>
            <p:cNvSpPr/>
            <p:nvPr/>
          </p:nvSpPr>
          <p:spPr>
            <a:xfrm>
              <a:off x="-21992" y="528091"/>
              <a:ext cx="1315034" cy="812800"/>
            </a:xfrm>
            <a:custGeom>
              <a:avLst/>
              <a:gdLst/>
              <a:ahLst/>
              <a:cxnLst/>
              <a:rect l="l" t="t" r="r" b="b"/>
              <a:pathLst>
                <a:path w="1315034" h="812800">
                  <a:moveTo>
                    <a:pt x="27248" y="0"/>
                  </a:moveTo>
                  <a:lnTo>
                    <a:pt x="1287786" y="0"/>
                  </a:lnTo>
                  <a:cubicBezTo>
                    <a:pt x="1302834" y="0"/>
                    <a:pt x="1315034" y="12199"/>
                    <a:pt x="1315034" y="27248"/>
                  </a:cubicBezTo>
                  <a:lnTo>
                    <a:pt x="1315034" y="785552"/>
                  </a:lnTo>
                  <a:cubicBezTo>
                    <a:pt x="1315034" y="792779"/>
                    <a:pt x="1312163" y="799709"/>
                    <a:pt x="1307053" y="804819"/>
                  </a:cubicBezTo>
                  <a:cubicBezTo>
                    <a:pt x="1301943" y="809929"/>
                    <a:pt x="1295012" y="812800"/>
                    <a:pt x="1287786" y="812800"/>
                  </a:cubicBezTo>
                  <a:lnTo>
                    <a:pt x="27248" y="812800"/>
                  </a:lnTo>
                  <a:cubicBezTo>
                    <a:pt x="12199" y="812800"/>
                    <a:pt x="0" y="800601"/>
                    <a:pt x="0" y="785552"/>
                  </a:cubicBezTo>
                  <a:lnTo>
                    <a:pt x="0" y="27248"/>
                  </a:lnTo>
                  <a:cubicBezTo>
                    <a:pt x="0" y="12199"/>
                    <a:pt x="12199" y="0"/>
                    <a:pt x="272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89FA8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31503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r>
                <a:rPr lang="en-US" sz="135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43952" y="4819495"/>
            <a:ext cx="3614654" cy="3462026"/>
            <a:chOff x="0" y="-47625"/>
            <a:chExt cx="1319725" cy="1456668"/>
          </a:xfrm>
        </p:grpSpPr>
        <p:sp>
          <p:nvSpPr>
            <p:cNvPr id="27" name="Freeform 27"/>
            <p:cNvSpPr/>
            <p:nvPr/>
          </p:nvSpPr>
          <p:spPr>
            <a:xfrm>
              <a:off x="4691" y="596243"/>
              <a:ext cx="1315034" cy="812800"/>
            </a:xfrm>
            <a:custGeom>
              <a:avLst/>
              <a:gdLst/>
              <a:ahLst/>
              <a:cxnLst/>
              <a:rect l="l" t="t" r="r" b="b"/>
              <a:pathLst>
                <a:path w="1315034" h="812800">
                  <a:moveTo>
                    <a:pt x="27248" y="0"/>
                  </a:moveTo>
                  <a:lnTo>
                    <a:pt x="1287786" y="0"/>
                  </a:lnTo>
                  <a:cubicBezTo>
                    <a:pt x="1302834" y="0"/>
                    <a:pt x="1315034" y="12199"/>
                    <a:pt x="1315034" y="27248"/>
                  </a:cubicBezTo>
                  <a:lnTo>
                    <a:pt x="1315034" y="785552"/>
                  </a:lnTo>
                  <a:cubicBezTo>
                    <a:pt x="1315034" y="792779"/>
                    <a:pt x="1312163" y="799709"/>
                    <a:pt x="1307053" y="804819"/>
                  </a:cubicBezTo>
                  <a:cubicBezTo>
                    <a:pt x="1301943" y="809929"/>
                    <a:pt x="1295012" y="812800"/>
                    <a:pt x="1287786" y="812800"/>
                  </a:cubicBezTo>
                  <a:lnTo>
                    <a:pt x="27248" y="812800"/>
                  </a:lnTo>
                  <a:cubicBezTo>
                    <a:pt x="12199" y="812800"/>
                    <a:pt x="0" y="800601"/>
                    <a:pt x="0" y="785552"/>
                  </a:cubicBezTo>
                  <a:lnTo>
                    <a:pt x="0" y="27248"/>
                  </a:lnTo>
                  <a:cubicBezTo>
                    <a:pt x="0" y="12199"/>
                    <a:pt x="12199" y="0"/>
                    <a:pt x="272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89FA8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31503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470501" y="3578247"/>
            <a:ext cx="3822926" cy="4706618"/>
            <a:chOff x="0" y="-47625"/>
            <a:chExt cx="1341969" cy="1980338"/>
          </a:xfrm>
        </p:grpSpPr>
        <p:sp>
          <p:nvSpPr>
            <p:cNvPr id="30" name="Freeform 30"/>
            <p:cNvSpPr/>
            <p:nvPr/>
          </p:nvSpPr>
          <p:spPr>
            <a:xfrm>
              <a:off x="26935" y="1119913"/>
              <a:ext cx="1315034" cy="812800"/>
            </a:xfrm>
            <a:custGeom>
              <a:avLst/>
              <a:gdLst/>
              <a:ahLst/>
              <a:cxnLst/>
              <a:rect l="l" t="t" r="r" b="b"/>
              <a:pathLst>
                <a:path w="1315034" h="812800">
                  <a:moveTo>
                    <a:pt x="27248" y="0"/>
                  </a:moveTo>
                  <a:lnTo>
                    <a:pt x="1287786" y="0"/>
                  </a:lnTo>
                  <a:cubicBezTo>
                    <a:pt x="1302834" y="0"/>
                    <a:pt x="1315034" y="12199"/>
                    <a:pt x="1315034" y="27248"/>
                  </a:cubicBezTo>
                  <a:lnTo>
                    <a:pt x="1315034" y="785552"/>
                  </a:lnTo>
                  <a:cubicBezTo>
                    <a:pt x="1315034" y="792779"/>
                    <a:pt x="1312163" y="799709"/>
                    <a:pt x="1307053" y="804819"/>
                  </a:cubicBezTo>
                  <a:cubicBezTo>
                    <a:pt x="1301943" y="809929"/>
                    <a:pt x="1295012" y="812800"/>
                    <a:pt x="1287786" y="812800"/>
                  </a:cubicBezTo>
                  <a:lnTo>
                    <a:pt x="27248" y="812800"/>
                  </a:lnTo>
                  <a:cubicBezTo>
                    <a:pt x="12199" y="812800"/>
                    <a:pt x="0" y="800601"/>
                    <a:pt x="0" y="785552"/>
                  </a:cubicBezTo>
                  <a:lnTo>
                    <a:pt x="0" y="27248"/>
                  </a:lnTo>
                  <a:cubicBezTo>
                    <a:pt x="0" y="12199"/>
                    <a:pt x="12199" y="0"/>
                    <a:pt x="272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9C5461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131503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9871" y="2152802"/>
            <a:ext cx="11300129" cy="6438900"/>
            <a:chOff x="0" y="0"/>
            <a:chExt cx="11430000" cy="6438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215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2152802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" b="-6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0" y="2152802"/>
            <a:ext cx="11430000" cy="6438900"/>
            <a:chOff x="0" y="0"/>
            <a:chExt cx="11430000" cy="6438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215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20210" y="2194913"/>
            <a:ext cx="11252236" cy="6439205"/>
          </a:xfrm>
          <a:custGeom>
            <a:avLst/>
            <a:gdLst/>
            <a:ahLst/>
            <a:cxnLst/>
            <a:rect l="l" t="t" r="r" b="b"/>
            <a:pathLst>
              <a:path w="11430000" h="6439205">
                <a:moveTo>
                  <a:pt x="0" y="0"/>
                </a:moveTo>
                <a:lnTo>
                  <a:pt x="11430000" y="0"/>
                </a:lnTo>
                <a:lnTo>
                  <a:pt x="11430000" y="6439205"/>
                </a:lnTo>
                <a:lnTo>
                  <a:pt x="0" y="6439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861" r="-20192" b="-155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521620" y="2479660"/>
            <a:ext cx="4148303" cy="73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4328" dirty="0">
                <a:solidFill>
                  <a:srgbClr val="9C5461"/>
                </a:solidFill>
                <a:latin typeface="Nickainley"/>
                <a:ea typeface="Nickainley"/>
                <a:cs typeface="Nickainley"/>
                <a:sym typeface="Nickainley"/>
              </a:rPr>
              <a:t>Core Features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6553" y="5790974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6219" y="7307785"/>
            <a:ext cx="3160611" cy="3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3279"/>
              </a:lnSpc>
              <a:buFont typeface="Arial" panose="020B0604020202020204" pitchFamily="34" charset="0"/>
              <a:buChar char="•"/>
            </a:pPr>
            <a:r>
              <a:rPr lang="en-US" sz="1789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6553" y="8132944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1808" y="3488326"/>
            <a:ext cx="3952145" cy="407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543"/>
              </a:lnSpc>
              <a:buFont typeface="Arial" panose="020B0604020202020204" pitchFamily="34" charset="0"/>
              <a:buChar char="•"/>
            </a:pPr>
            <a:r>
              <a:rPr lang="en-US" sz="1933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Easy-to-Use Online Ordering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6553" y="3449005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808" y="6118369"/>
            <a:ext cx="4011191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3104"/>
              </a:lnSpc>
              <a:buFont typeface="Arial" panose="020B0604020202020204" pitchFamily="34" charset="0"/>
              <a:buChar char="•"/>
            </a:pPr>
            <a:r>
              <a:rPr lang="en-US" sz="1693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Notifications for Order Updates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5643" y="6769731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808" y="4782657"/>
            <a:ext cx="4136532" cy="3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ts val="3279"/>
              </a:lnSpc>
              <a:buFont typeface="Arial" panose="020B0604020202020204" pitchFamily="34" charset="0"/>
              <a:buChar char="•"/>
            </a:pPr>
            <a:r>
              <a:rPr lang="en-US" sz="1789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 Responsive Layout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1693" y="4619990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77390" y="7405080"/>
            <a:ext cx="4600634" cy="35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ts val="3104"/>
              </a:lnSpc>
              <a:buFont typeface="Arial" panose="020B0604020202020204" pitchFamily="34" charset="0"/>
              <a:buChar char="•"/>
            </a:pPr>
            <a:r>
              <a:rPr lang="en-US" sz="1693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Wishlist / Favorites Feature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490482" y="6764809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15725" y="5977111"/>
            <a:ext cx="3512914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3104"/>
              </a:lnSpc>
              <a:buFont typeface="Arial" panose="020B0604020202020204" pitchFamily="34" charset="0"/>
              <a:buChar char="•"/>
            </a:pPr>
            <a:r>
              <a:rPr lang="en-US" sz="1693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Secure Payment Integration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46462" y="5786052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243913" y="3492838"/>
            <a:ext cx="3701900" cy="382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3279"/>
              </a:lnSpc>
              <a:buFont typeface="Arial" panose="020B0604020202020204" pitchFamily="34" charset="0"/>
              <a:buChar char="•"/>
            </a:pPr>
            <a:r>
              <a:rPr lang="en-US" sz="1789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Custom Cake Request Option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630293" y="3444082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395515" y="4746122"/>
            <a:ext cx="3772815" cy="35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ts val="3104"/>
              </a:lnSpc>
              <a:buFont typeface="Arial" panose="020B0604020202020204" pitchFamily="34" charset="0"/>
              <a:buChar char="•"/>
            </a:pPr>
            <a:r>
              <a:rPr lang="en-US" sz="1693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Predictions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26922" y="4615067"/>
            <a:ext cx="49053" cy="23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2"/>
              </a:lnSpc>
            </a:pPr>
            <a:r>
              <a:rPr lang="en-US" sz="973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08257" y="4092463"/>
            <a:ext cx="4570083" cy="543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sz="1354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A straightforward and efficient system for customers to place orders with ease.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89207" y="5288506"/>
            <a:ext cx="4874760" cy="569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36"/>
              </a:lnSpc>
            </a:pPr>
            <a:r>
              <a:rPr lang="en-US" sz="1450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Ensuring a seamless browsing and ordering experience across all devices.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40558" y="6578526"/>
            <a:ext cx="4772058" cy="617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sz="1545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alerts to keep customers informed about their order status.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22173" y="7750182"/>
            <a:ext cx="5326561" cy="5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97"/>
              </a:lnSpc>
            </a:pPr>
            <a:r>
              <a:rPr lang="en-US" sz="1641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AI will recommend based on previous user preferences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901313" y="5312176"/>
            <a:ext cx="5176711" cy="29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sz="1545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AI will predict most popular items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691064" y="4882140"/>
            <a:ext cx="2116311" cy="29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sz="1545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986087" y="4061248"/>
            <a:ext cx="4591670" cy="543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2"/>
              </a:lnSpc>
            </a:pPr>
            <a:r>
              <a:rPr lang="en-US" sz="1354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Dedicated feature for customers to design and order unique, personalized cakes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852367" y="6639901"/>
            <a:ext cx="4895818" cy="569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36"/>
              </a:lnSpc>
            </a:pPr>
            <a:r>
              <a:rPr lang="en-US" sz="1450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Robust and encrypted payment options for customer peace of mind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874045" y="7750182"/>
            <a:ext cx="5179402" cy="576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142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Allowing users to save their preferred items for future purchases.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52755"/>
            <a:ext cx="11430000" cy="6438643"/>
          </a:xfrm>
          <a:custGeom>
            <a:avLst/>
            <a:gdLst/>
            <a:ahLst/>
            <a:cxnLst/>
            <a:rect l="l" t="t" r="r" b="b"/>
            <a:pathLst>
              <a:path w="11430000" h="6438643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2152755"/>
            <a:ext cx="11430000" cy="6438643"/>
          </a:xfrm>
          <a:custGeom>
            <a:avLst/>
            <a:gdLst/>
            <a:ahLst/>
            <a:cxnLst/>
            <a:rect l="l" t="t" r="r" b="b"/>
            <a:pathLst>
              <a:path w="11430000" h="6438643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152498"/>
            <a:ext cx="11430000" cy="6438900"/>
            <a:chOff x="0" y="0"/>
            <a:chExt cx="11430000" cy="6438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2152498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0" y="0"/>
                </a:moveTo>
                <a:lnTo>
                  <a:pt x="11430000" y="0"/>
                </a:lnTo>
                <a:lnTo>
                  <a:pt x="1143000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8" b="-14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0" y="2152498"/>
            <a:ext cx="11430000" cy="6438900"/>
            <a:chOff x="0" y="0"/>
            <a:chExt cx="11430000" cy="6438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215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79727" y="3339854"/>
            <a:ext cx="3333640" cy="54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6374" dirty="0">
                <a:solidFill>
                  <a:srgbClr val="9C5461"/>
                </a:solidFill>
                <a:latin typeface="Nickainley"/>
                <a:ea typeface="Nickainley"/>
                <a:cs typeface="Nickainley"/>
                <a:sym typeface="Nickainley"/>
              </a:rPr>
              <a:t>Inspiration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018" y="4790275"/>
            <a:ext cx="46520" cy="372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3920" y="3905966"/>
            <a:ext cx="10372807" cy="112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1949" b="1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We've  drawn inspiration from leading online bakeries to ensure Honeyed sets a high standard for design and user experience: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538" y="5220669"/>
            <a:ext cx="2232201" cy="19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2111" b="1" dirty="0">
                <a:solidFill>
                  <a:srgbClr val="4A4A4A"/>
                </a:solidFill>
                <a:latin typeface="DM Sans Bold"/>
                <a:ea typeface="DM Sans Bold"/>
                <a:cs typeface="DM Sans Bold"/>
                <a:sym typeface="DM Sans Bold"/>
              </a:rPr>
              <a:t>&gt;LAYERS &gt;HONEY MUNCH &gt;CAKES &amp; BAKES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52802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" b="-6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0" y="2152650"/>
            <a:ext cx="11430000" cy="6438900"/>
            <a:chOff x="0" y="0"/>
            <a:chExt cx="11430000" cy="6438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215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02623" y="3168535"/>
            <a:ext cx="7057407" cy="83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9"/>
              </a:lnSpc>
              <a:spcBef>
                <a:spcPct val="0"/>
              </a:spcBef>
            </a:pPr>
            <a:r>
              <a:rPr lang="en-US" sz="8800" dirty="0">
                <a:solidFill>
                  <a:srgbClr val="9C5461"/>
                </a:solidFill>
                <a:latin typeface="Nickainley"/>
                <a:ea typeface="Nickainley"/>
                <a:cs typeface="Nickainley"/>
                <a:sym typeface="Nickainley"/>
              </a:rPr>
              <a:t>Client Details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67593" y="4377968"/>
            <a:ext cx="6692437" cy="1833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sz="4102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Name : MOMINA </a:t>
            </a:r>
          </a:p>
          <a:p>
            <a:pPr algn="ctr">
              <a:lnSpc>
                <a:spcPts val="7520"/>
              </a:lnSpc>
              <a:spcBef>
                <a:spcPct val="0"/>
              </a:spcBef>
            </a:pPr>
            <a:r>
              <a:rPr lang="en-US" sz="4102" b="1" dirty="0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 :</a:t>
            </a:r>
            <a:r>
              <a:rPr lang="en-US" sz="4102" b="1" dirty="0" err="1">
                <a:solidFill>
                  <a:srgbClr val="9C5461"/>
                </a:solidFill>
                <a:latin typeface="DM Sans Bold"/>
                <a:ea typeface="DM Sans Bold"/>
                <a:cs typeface="DM Sans Bold"/>
                <a:sym typeface="DM Sans Bold"/>
              </a:rPr>
              <a:t>Honeyed_by_amal.b</a:t>
            </a:r>
            <a:endParaRPr lang="en-US" sz="4102" b="1" dirty="0">
              <a:solidFill>
                <a:srgbClr val="9C546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144EF-28E1-15CE-85C2-B7CEDC42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70" y="5563795"/>
            <a:ext cx="754003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52755"/>
            <a:ext cx="11430000" cy="6438643"/>
          </a:xfrm>
          <a:custGeom>
            <a:avLst/>
            <a:gdLst/>
            <a:ahLst/>
            <a:cxnLst/>
            <a:rect l="l" t="t" r="r" b="b"/>
            <a:pathLst>
              <a:path w="11430000" h="6438643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2152755"/>
            <a:ext cx="11430000" cy="6438643"/>
          </a:xfrm>
          <a:custGeom>
            <a:avLst/>
            <a:gdLst/>
            <a:ahLst/>
            <a:cxnLst/>
            <a:rect l="l" t="t" r="r" b="b"/>
            <a:pathLst>
              <a:path w="11430000" h="6438643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152498"/>
            <a:ext cx="11430000" cy="6438900"/>
            <a:chOff x="0" y="0"/>
            <a:chExt cx="11430000" cy="6438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2152755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4" b="-6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0" y="2152802"/>
            <a:ext cx="11430000" cy="6438900"/>
            <a:chOff x="0" y="0"/>
            <a:chExt cx="11430000" cy="6438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2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43920" y="4740363"/>
            <a:ext cx="10303707" cy="1168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</a:pPr>
            <a:r>
              <a:rPr lang="en-US" sz="1849" b="1" spc="1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for your attention and interest in the Honeyed project.We're excited to bring this delightful online bakery experience to life and lookforward to serving sweet moments to our customers.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26367" y="5457025"/>
            <a:ext cx="46520" cy="372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4A4A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35049" y="3454172"/>
            <a:ext cx="6121450" cy="100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2"/>
              </a:lnSpc>
              <a:spcBef>
                <a:spcPct val="0"/>
              </a:spcBef>
            </a:pPr>
            <a:r>
              <a:rPr lang="en-US" sz="5915" dirty="0">
                <a:solidFill>
                  <a:srgbClr val="000000"/>
                </a:solidFill>
                <a:latin typeface="Alex Brush"/>
                <a:ea typeface="Alex Brush"/>
                <a:cs typeface="Alex Brush"/>
                <a:sym typeface="Alex Brush"/>
              </a:rPr>
              <a:t>THANK    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332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DM Sans Bold</vt:lpstr>
      <vt:lpstr>Calibri</vt:lpstr>
      <vt:lpstr>DM Sans</vt:lpstr>
      <vt:lpstr>Alex Brush</vt:lpstr>
      <vt:lpstr>Arial</vt:lpstr>
      <vt:lpstr>Nickainley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Honeyed-Online-Bakery.pdf</dc:title>
  <dc:creator>LAIBA</dc:creator>
  <cp:lastModifiedBy>FA23-BSE-069(LAIBA SADIQ)</cp:lastModifiedBy>
  <cp:revision>11</cp:revision>
  <dcterms:created xsi:type="dcterms:W3CDTF">2006-08-16T00:00:00Z</dcterms:created>
  <dcterms:modified xsi:type="dcterms:W3CDTF">2025-09-18T19:01:40Z</dcterms:modified>
  <dc:identifier>DAGzQu4xnc0</dc:identifier>
</cp:coreProperties>
</file>