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998" r:id="rId1"/>
  </p:sldMasterIdLst>
  <p:notesMasterIdLst>
    <p:notesMasterId r:id="rId7"/>
  </p:notesMasterIdLst>
  <p:handoutMasterIdLst>
    <p:handoutMasterId r:id="rId8"/>
  </p:handoutMasterIdLst>
  <p:sldIdLst>
    <p:sldId id="1806" r:id="rId2"/>
    <p:sldId id="2167" r:id="rId3"/>
    <p:sldId id="2190" r:id="rId4"/>
    <p:sldId id="2191" r:id="rId5"/>
    <p:sldId id="2189" r:id="rId6"/>
  </p:sldIdLst>
  <p:sldSz cx="12192000" cy="6858000"/>
  <p:notesSz cx="7104063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ekton Pro Ext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3522" userDrawn="1">
          <p15:clr>
            <a:srgbClr val="A4A3A4"/>
          </p15:clr>
        </p15:guide>
        <p15:guide id="7" pos="76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9"/>
    <a:srgbClr val="CCFFFF"/>
    <a:srgbClr val="FFFFCC"/>
    <a:srgbClr val="0000FF"/>
    <a:srgbClr val="B0E4FE"/>
    <a:srgbClr val="96DDF5"/>
    <a:srgbClr val="96DCF5"/>
    <a:srgbClr val="00FFFF"/>
    <a:srgbClr val="93DBF5"/>
    <a:srgbClr val="97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6104" autoAdjust="0"/>
  </p:normalViewPr>
  <p:slideViewPr>
    <p:cSldViewPr snapToObjects="1">
      <p:cViewPr>
        <p:scale>
          <a:sx n="60" d="100"/>
          <a:sy n="60" d="100"/>
        </p:scale>
        <p:origin x="-900" y="-192"/>
      </p:cViewPr>
      <p:guideLst>
        <p:guide orient="horz" pos="1344"/>
        <p:guide orient="horz" pos="436"/>
        <p:guide orient="horz" pos="1253"/>
        <p:guide orient="horz" pos="3702"/>
        <p:guide orient="horz" pos="1026"/>
        <p:guide pos="3522"/>
        <p:guide pos="76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97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042" cy="512143"/>
          </a:xfrm>
          <a:prstGeom prst="rect">
            <a:avLst/>
          </a:prstGeom>
        </p:spPr>
        <p:txBody>
          <a:bodyPr vert="horz" wrap="square" lIns="93855" tIns="46929" rIns="93855" bIns="469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348" y="0"/>
            <a:ext cx="3079040" cy="512143"/>
          </a:xfrm>
          <a:prstGeom prst="rect">
            <a:avLst/>
          </a:prstGeom>
        </p:spPr>
        <p:txBody>
          <a:bodyPr vert="horz" wrap="square" lIns="93855" tIns="46929" rIns="93855" bIns="469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C010098-EC6C-4787-A2A6-28682713CEF8}" type="datetimeFigureOut">
              <a:rPr lang="zh-TW" altLang="en-US"/>
              <a:pPr>
                <a:defRPr/>
              </a:pPr>
              <a:t>2023/10/16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824"/>
            <a:ext cx="3079042" cy="512142"/>
          </a:xfrm>
          <a:prstGeom prst="rect">
            <a:avLst/>
          </a:prstGeom>
        </p:spPr>
        <p:txBody>
          <a:bodyPr vert="horz" wrap="square" lIns="93855" tIns="46929" rIns="93855" bIns="469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348" y="9720824"/>
            <a:ext cx="3079040" cy="512142"/>
          </a:xfrm>
          <a:prstGeom prst="rect">
            <a:avLst/>
          </a:prstGeom>
        </p:spPr>
        <p:txBody>
          <a:bodyPr vert="horz" wrap="square" lIns="93855" tIns="46929" rIns="93855" bIns="469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EBC04F6-33F3-49D8-8A5A-07B5DEDF74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20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042" cy="512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55" tIns="46929" rIns="93855" bIns="469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348" y="0"/>
            <a:ext cx="3079040" cy="512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55" tIns="46929" rIns="93855" bIns="469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214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9" y="4862882"/>
            <a:ext cx="5682580" cy="4602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55" tIns="46929" rIns="93855" bIns="46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824"/>
            <a:ext cx="3079042" cy="512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55" tIns="46929" rIns="93855" bIns="4692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348" y="9720824"/>
            <a:ext cx="3079040" cy="512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55" tIns="46929" rIns="93855" bIns="4692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1566524-3B09-4C84-861D-9D66A633C6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338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ekton Pro Ext" pitchFamily="34" charset="0"/>
        <a:ea typeface="新細明體" panose="02020500000000000000" pitchFamily="18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ekton Pro Ext" pitchFamily="34" charset="0"/>
        <a:ea typeface="新細明體" panose="02020500000000000000" pitchFamily="18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ekton Pro Ext" pitchFamily="34" charset="0"/>
        <a:ea typeface="新細明體" panose="02020500000000000000" pitchFamily="18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ekton Pro Ext" pitchFamily="34" charset="0"/>
        <a:ea typeface="新細明體" panose="02020500000000000000" pitchFamily="18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ekton Pro Ext" pitchFamily="34" charset="0"/>
        <a:ea typeface="新細明體" panose="02020500000000000000" pitchFamily="18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66524-3B09-4C84-861D-9D66A633C638}" type="slidenum">
              <a:rPr lang="en-US" altLang="zh-TW" smtClean="0"/>
              <a:pPr>
                <a:defRPr/>
              </a:pPr>
              <a:t>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3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66524-3B09-4C84-861D-9D66A633C63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406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1107726"/>
            <a:ext cx="982858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528" y="3587401"/>
            <a:ext cx="98285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82" y="1253330"/>
            <a:ext cx="11419941" cy="49839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6669" y="1268761"/>
            <a:ext cx="5181600" cy="49906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69" y="1268761"/>
            <a:ext cx="5181600" cy="49906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20" y="1916832"/>
            <a:ext cx="10268928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23072" y="6357620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27848" y="636968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6360" y="6369685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5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859" y="88255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960" y="141277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859" y="248275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88255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83605" y="141277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3512" y="248275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5774" y="6355814"/>
            <a:ext cx="2743200" cy="365125"/>
          </a:xfrm>
          <a:prstGeom prst="rect">
            <a:avLst/>
          </a:prstGeom>
        </p:spPr>
        <p:txBody>
          <a:bodyPr/>
          <a:lstStyle/>
          <a:p>
            <a:fld id="{A9338AAB-7EEB-4701-BE89-4365CEF7CEFA}" type="datetimeFigureOut">
              <a:rPr lang="zh-TW" altLang="en-US" smtClean="0"/>
              <a:t>2023/10/16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/>
          <a:p>
            <a:fld id="{24F5FE8B-F922-4284-BA5D-0078E4B956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9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5">
            <a:extLst>
              <a:ext uri="{FF2B5EF4-FFF2-40B4-BE49-F238E27FC236}">
                <a16:creationId xmlns:a16="http://schemas.microsoft.com/office/drawing/2014/main" xmlns="" id="{DBAF3894-B6D8-4CC7-B879-43A2E3FF6A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9882" y="823659"/>
            <a:ext cx="10623963" cy="25468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774" y="-48080"/>
            <a:ext cx="10268928" cy="107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4" y="1378169"/>
            <a:ext cx="11659017" cy="490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92"/>
          <a:stretch/>
        </p:blipFill>
        <p:spPr>
          <a:xfrm>
            <a:off x="-154531" y="-121704"/>
            <a:ext cx="1281979" cy="132444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8" y="6281167"/>
            <a:ext cx="1459887" cy="45621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BAF3894-B6D8-4CC7-B879-43A2E3FF6AB8}"/>
              </a:ext>
            </a:extLst>
          </p:cNvPr>
          <p:cNvCxnSpPr>
            <a:cxnSpLocks/>
          </p:cNvCxnSpPr>
          <p:nvPr userDrawn="1"/>
        </p:nvCxnSpPr>
        <p:spPr>
          <a:xfrm>
            <a:off x="11784632" y="823659"/>
            <a:ext cx="395839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投影片編號版面配置區 5">
            <a:extLst>
              <a:ext uri="{FF2B5EF4-FFF2-40B4-BE49-F238E27FC236}">
                <a16:creationId xmlns:a16="http://schemas.microsoft.com/office/drawing/2014/main" xmlns="" id="{F073DF49-7C22-470A-8DA5-5D25B7B54B18}"/>
              </a:ext>
            </a:extLst>
          </p:cNvPr>
          <p:cNvSpPr txBox="1">
            <a:spLocks/>
          </p:cNvSpPr>
          <p:nvPr userDrawn="1"/>
        </p:nvSpPr>
        <p:spPr>
          <a:xfrm>
            <a:off x="9293996" y="6452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9335C7-E39B-4D79-8C08-2C0EB771EB1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9FBE2C0-C89F-4EB0-A485-15C6B1D84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8544" y="637289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4F5FE8B-F922-4284-BA5D-0078E4B956C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9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99" r:id="rId1"/>
    <p:sldLayoutId id="2147487000" r:id="rId2"/>
    <p:sldLayoutId id="2147487002" r:id="rId3"/>
    <p:sldLayoutId id="2147487004" r:id="rId4"/>
    <p:sldLayoutId id="2147487005" r:id="rId5"/>
    <p:sldLayoutId id="2147487006" r:id="rId6"/>
    <p:sldLayoutId id="214748700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0000FF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rgbClr val="FF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9">
            <a:extLst>
              <a:ext uri="{FF2B5EF4-FFF2-40B4-BE49-F238E27FC236}">
                <a16:creationId xmlns:a16="http://schemas.microsoft.com/office/drawing/2014/main" xmlns="" id="{8B217C5F-1291-484E-84DF-11BCF2BD97A5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39699"/>
            <a:ext cx="3397250" cy="2060575"/>
            <a:chOff x="173304" y="-529974"/>
            <a:chExt cx="3822376" cy="2317995"/>
          </a:xfrm>
        </p:grpSpPr>
        <p:grpSp>
          <p:nvGrpSpPr>
            <p:cNvPr id="3" name="群組 7">
              <a:extLst>
                <a:ext uri="{FF2B5EF4-FFF2-40B4-BE49-F238E27FC236}">
                  <a16:creationId xmlns:a16="http://schemas.microsoft.com/office/drawing/2014/main" xmlns="" id="{448BE670-69F9-4296-B32B-B01BDA716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04" y="-529974"/>
              <a:ext cx="3822376" cy="2317995"/>
              <a:chOff x="173304" y="-529974"/>
              <a:chExt cx="3822376" cy="2317995"/>
            </a:xfrm>
          </p:grpSpPr>
          <p:pic>
            <p:nvPicPr>
              <p:cNvPr id="5" name="圖片 3">
                <a:extLst>
                  <a:ext uri="{FF2B5EF4-FFF2-40B4-BE49-F238E27FC236}">
                    <a16:creationId xmlns:a16="http://schemas.microsoft.com/office/drawing/2014/main" xmlns="" id="{1FCBDE89-03C6-4FBE-A262-EEEF50485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04" y="-529974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文字方塊 6">
                <a:extLst>
                  <a:ext uri="{FF2B5EF4-FFF2-40B4-BE49-F238E27FC236}">
                    <a16:creationId xmlns:a16="http://schemas.microsoft.com/office/drawing/2014/main" xmlns="" id="{88989698-80E9-4497-8061-BFD439845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108" y="945114"/>
                <a:ext cx="2016572" cy="842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81281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TW" sz="2133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Academia Sinica</a:t>
                </a:r>
                <a:endParaRPr kumimoji="0" lang="zh-TW" altLang="en-US" sz="2133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字方塊 12">
              <a:extLst>
                <a:ext uri="{FF2B5EF4-FFF2-40B4-BE49-F238E27FC236}">
                  <a16:creationId xmlns:a16="http://schemas.microsoft.com/office/drawing/2014/main" xmlns="" id="{7DA62416-C94D-46D9-924A-132AC564F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895" y="3987"/>
              <a:ext cx="2016572" cy="473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81281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TW" altLang="en-US" sz="2133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中央研究院</a:t>
              </a:r>
            </a:p>
          </p:txBody>
        </p:sp>
      </p:grpSp>
      <p:pic>
        <p:nvPicPr>
          <p:cNvPr id="7" name="圖片 4">
            <a:extLst>
              <a:ext uri="{FF2B5EF4-FFF2-40B4-BE49-F238E27FC236}">
                <a16:creationId xmlns:a16="http://schemas.microsoft.com/office/drawing/2014/main" xmlns="" id="{A7D6F3F7-C77A-4DEA-AFEF-5569326E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853" r="6911" b="6653"/>
          <a:stretch>
            <a:fillRect/>
          </a:stretch>
        </p:blipFill>
        <p:spPr bwMode="auto">
          <a:xfrm>
            <a:off x="3830638" y="297905"/>
            <a:ext cx="42656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BioTRec_logo-02">
            <a:extLst>
              <a:ext uri="{FF2B5EF4-FFF2-40B4-BE49-F238E27FC236}">
                <a16:creationId xmlns:a16="http://schemas.microsoft.com/office/drawing/2014/main" xmlns="" id="{DFA0B868-7E89-4802-88A9-CD02BF4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78" y="107283"/>
            <a:ext cx="21637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2">
            <a:extLst>
              <a:ext uri="{FF2B5EF4-FFF2-40B4-BE49-F238E27FC236}">
                <a16:creationId xmlns:a16="http://schemas.microsoft.com/office/drawing/2014/main" xmlns="" id="{18168988-C93D-4AA0-8F96-A4744C49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4" y="4456002"/>
            <a:ext cx="8221372" cy="95410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ekton Pro Ext" charset="0"/>
                <a:ea typeface="新細明體" panose="02020500000000000000" pitchFamily="18" charset="-120"/>
              </a:defRPr>
            </a:lvl9pPr>
          </a:lstStyle>
          <a:p>
            <a:pPr algn="ctr" defTabSz="812810" eaLnBrk="1" hangingPunct="1">
              <a:defRPr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 PI</a:t>
            </a:r>
            <a:r>
              <a:rPr kumimoji="0"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 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: </a:t>
            </a:r>
            <a:r>
              <a:rPr kumimoji="0"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Mi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-Hua Tao</a:t>
            </a:r>
          </a:p>
          <a:p>
            <a:pPr algn="ctr" defTabSz="812810" eaLnBrk="1" hangingPunct="1">
              <a:defRPr/>
            </a:pP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Speaker : </a:t>
            </a:r>
            <a:r>
              <a:rPr kumimoji="0"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Sharon</a:t>
            </a:r>
            <a:endParaRPr kumimoji="0"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S PGothic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51164026-2EA0-4EBE-8962-4ED747F74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4" y="1783420"/>
            <a:ext cx="8430647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8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charset="0"/>
              </a:defRPr>
            </a:lvl5pPr>
            <a:lvl6pPr marL="406405" algn="ctr" rtl="0" fontAlgn="base">
              <a:spcBef>
                <a:spcPct val="0"/>
              </a:spcBef>
              <a:spcAft>
                <a:spcPct val="0"/>
              </a:spcAft>
              <a:defRPr sz="3911">
                <a:solidFill>
                  <a:schemeClr val="tx2"/>
                </a:solidFill>
                <a:latin typeface="Times" charset="0"/>
              </a:defRPr>
            </a:lvl6pPr>
            <a:lvl7pPr marL="812810" algn="ctr" rtl="0" fontAlgn="base">
              <a:spcBef>
                <a:spcPct val="0"/>
              </a:spcBef>
              <a:spcAft>
                <a:spcPct val="0"/>
              </a:spcAft>
              <a:defRPr sz="3911">
                <a:solidFill>
                  <a:schemeClr val="tx2"/>
                </a:solidFill>
                <a:latin typeface="Times" charset="0"/>
              </a:defRPr>
            </a:lvl7pPr>
            <a:lvl8pPr marL="1219215" algn="ctr" rtl="0" fontAlgn="base">
              <a:spcBef>
                <a:spcPct val="0"/>
              </a:spcBef>
              <a:spcAft>
                <a:spcPct val="0"/>
              </a:spcAft>
              <a:defRPr sz="3911">
                <a:solidFill>
                  <a:schemeClr val="tx2"/>
                </a:solidFill>
                <a:latin typeface="Times" charset="0"/>
              </a:defRPr>
            </a:lvl8pPr>
            <a:lvl9pPr marL="1625620" algn="ctr" rtl="0" fontAlgn="base">
              <a:spcBef>
                <a:spcPct val="0"/>
              </a:spcBef>
              <a:spcAft>
                <a:spcPct val="0"/>
              </a:spcAft>
              <a:defRPr sz="3911">
                <a:solidFill>
                  <a:schemeClr val="tx2"/>
                </a:solidFill>
                <a:latin typeface="Times" charset="0"/>
              </a:defRPr>
            </a:lvl9pPr>
          </a:lstStyle>
          <a:p>
            <a:r>
              <a:rPr lang="en-US" altLang="zh-TW" sz="5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</a:t>
            </a:r>
            <a:r>
              <a:rPr lang="zh-TW" altLang="en-US" sz="5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en-US" altLang="zh-TW" sz="5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24392" y="6093296"/>
            <a:ext cx="225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 Date : </a:t>
            </a:r>
            <a:r>
              <a:rPr kumimoji="0"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S PGothic" charset="0"/>
              </a:rPr>
              <a:t>2023/10/23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01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學習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/>
              <a:t>操作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/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6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In Vitro Transcription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Cell Culture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FACS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Confocal microscopy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Cloning </a:t>
            </a:r>
            <a:r>
              <a:rPr lang="en-US" altLang="zh-TW" dirty="0">
                <a:solidFill>
                  <a:schemeClr val="tx1"/>
                </a:solidFill>
              </a:rPr>
              <a:t>(Transform, Ligation, Plasmid extraction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/>
          </a:p>
          <a:p>
            <a:endParaRPr lang="zh-TW" altLang="en-US" b="1" dirty="0"/>
          </a:p>
          <a:p>
            <a:endParaRPr lang="zh-TW" altLang="en-US" b="1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3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IHL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AAV core: </a:t>
            </a:r>
            <a:r>
              <a:rPr lang="zh-TW" altLang="en-US" dirty="0" smtClean="0">
                <a:solidFill>
                  <a:schemeClr val="tx1"/>
                </a:solidFill>
              </a:rPr>
              <a:t>協助繼代與刮細胞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 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682" y="1026856"/>
            <a:ext cx="11419941" cy="5642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協助</a:t>
            </a:r>
            <a:r>
              <a:rPr lang="en-US" altLang="zh-TW" dirty="0" smtClean="0">
                <a:solidFill>
                  <a:schemeClr val="tx1"/>
                </a:solidFill>
              </a:rPr>
              <a:t>AAV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core</a:t>
            </a:r>
            <a:r>
              <a:rPr lang="zh-TW" altLang="en-US" dirty="0" smtClean="0">
                <a:solidFill>
                  <a:schemeClr val="tx1"/>
                </a:solidFill>
              </a:rPr>
              <a:t>實驗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學習</a:t>
            </a:r>
            <a:r>
              <a:rPr lang="en-US" altLang="zh-TW" dirty="0" smtClean="0">
                <a:solidFill>
                  <a:schemeClr val="tx1"/>
                </a:solidFill>
              </a:rPr>
              <a:t>IHL</a:t>
            </a:r>
            <a:r>
              <a:rPr lang="zh-TW" altLang="en-US" dirty="0" smtClean="0">
                <a:solidFill>
                  <a:schemeClr val="tx1"/>
                </a:solidFill>
              </a:rPr>
              <a:t>相關動物</a:t>
            </a:r>
            <a:r>
              <a:rPr lang="zh-TW" altLang="en-US" dirty="0" smtClean="0">
                <a:solidFill>
                  <a:schemeClr val="tx1"/>
                </a:solidFill>
              </a:rPr>
              <a:t>實驗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學習操作</a:t>
            </a:r>
            <a:r>
              <a:rPr lang="en-US" altLang="zh-TW" dirty="0">
                <a:solidFill>
                  <a:schemeClr val="tx1"/>
                </a:solidFill>
              </a:rPr>
              <a:t>Attune Flow </a:t>
            </a:r>
            <a:r>
              <a:rPr lang="en-US" altLang="zh-TW" dirty="0" smtClean="0">
                <a:solidFill>
                  <a:schemeClr val="tx1"/>
                </a:solidFill>
              </a:rPr>
              <a:t>Cytometers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514350" indent="-514350">
              <a:buAutoNum type="arabicPeriod" startAt="2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55343</TotalTime>
  <Words>68</Words>
  <Application>Microsoft Office PowerPoint</Application>
  <PresentationFormat>自訂</PresentationFormat>
  <Paragraphs>53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1_自訂設計</vt:lpstr>
      <vt:lpstr>PowerPoint 簡報</vt:lpstr>
      <vt:lpstr>Outline</vt:lpstr>
      <vt:lpstr>學習</vt:lpstr>
      <vt:lpstr>操作</vt:lpstr>
      <vt:lpstr>On going</vt:lpstr>
    </vt:vector>
  </TitlesOfParts>
  <Company>YTSarch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中研院 生技園區</dc:title>
  <dc:creator>喻文莉</dc:creator>
  <cp:lastModifiedBy>尹凡瑄</cp:lastModifiedBy>
  <cp:revision>3469</cp:revision>
  <cp:lastPrinted>2021-01-03T07:38:55Z</cp:lastPrinted>
  <dcterms:created xsi:type="dcterms:W3CDTF">2012-08-05T16:48:51Z</dcterms:created>
  <dcterms:modified xsi:type="dcterms:W3CDTF">2023-10-23T09:08:32Z</dcterms:modified>
</cp:coreProperties>
</file>