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4" r:id="rId3"/>
    <p:sldId id="262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B6D12-507C-468F-B617-B0CAE4C81EA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E9F28-5B1B-421F-B1A3-3FD630D8C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8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1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5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93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0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5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1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5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1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6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3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0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E9F28-5B1B-421F-B1A3-3FD630D8C6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4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5787-51CE-4362-877C-5C3AFB05E0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F2B0-3E29-4E64-869E-58C5EBADA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7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5787-51CE-4362-877C-5C3AFB05E0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F2B0-3E29-4E64-869E-58C5EBADA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4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5787-51CE-4362-877C-5C3AFB05E0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F2B0-3E29-4E64-869E-58C5EBADA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7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5787-51CE-4362-877C-5C3AFB05E0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F2B0-3E29-4E64-869E-58C5EBADA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7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5787-51CE-4362-877C-5C3AFB05E0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F2B0-3E29-4E64-869E-58C5EBADA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5787-51CE-4362-877C-5C3AFB05E0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F2B0-3E29-4E64-869E-58C5EBADA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7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5787-51CE-4362-877C-5C3AFB05E0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F2B0-3E29-4E64-869E-58C5EBADA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5787-51CE-4362-877C-5C3AFB05E0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F2B0-3E29-4E64-869E-58C5EBADA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5787-51CE-4362-877C-5C3AFB05E0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F2B0-3E29-4E64-869E-58C5EBADA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5787-51CE-4362-877C-5C3AFB05E0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F2B0-3E29-4E64-869E-58C5EBADA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5787-51CE-4362-877C-5C3AFB05E0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F2B0-3E29-4E64-869E-58C5EBADA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8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5787-51CE-4362-877C-5C3AFB05E0A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F2B0-3E29-4E64-869E-58C5EBADA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22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0437" y="2082800"/>
            <a:ext cx="13632874" cy="2387600"/>
          </a:xfrm>
        </p:spPr>
        <p:txBody>
          <a:bodyPr>
            <a:normAutofit/>
          </a:bodyPr>
          <a:lstStyle/>
          <a:p>
            <a:r>
              <a:rPr lang="zh-CN" altLang="zh-CN" sz="4000" b="1" dirty="0"/>
              <a:t>卷积神经网络</a:t>
            </a:r>
            <a:r>
              <a:rPr lang="en-US" altLang="zh-CN" sz="4000" b="1" dirty="0"/>
              <a:t>(Convolution Neural Network)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395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52799" y="-46427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	</a:t>
            </a:r>
            <a:r>
              <a:rPr lang="zh-CN" altLang="zh-CN" b="1" dirty="0"/>
              <a:t>卷积层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23A45-4248-499F-AB84-90A48442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14BCD37-C144-4A3B-B5C5-838EB450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99045"/>
            <a:ext cx="9296400" cy="4510810"/>
          </a:xfrm>
          <a:prstGeom prst="foldedCorner">
            <a:avLst>
              <a:gd name="adj" fmla="val 110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	 </a:t>
            </a:r>
            <a:r>
              <a:rPr lang="zh-CN" altLang="zh-CN" dirty="0"/>
              <a:t>卷积层是卷积神经网络的核心组件，类似图像处理中的滑动窗口，卷积层主要工作通过一组卷积核完成。卷积核每次接收的只有图像的一部分，但整个图像都会被经过。卷积核在宽度和高度上卷积，计算卷积核和接收数据的点积，生成激活地图</a:t>
            </a:r>
            <a:r>
              <a:rPr lang="en-US" altLang="zh-CN" dirty="0"/>
              <a:t>(Activation Map)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卷积层具有三个超参数，分别是深度，步长和填充。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深度通常取输入图像的通道数，步长指卷积核在输入图像中滑动时，每次移动的像素数量。步长为</a:t>
            </a:r>
            <a:r>
              <a:rPr lang="en-US" altLang="zh-CN" dirty="0"/>
              <a:t>1</a:t>
            </a:r>
            <a:r>
              <a:rPr lang="zh-CN" altLang="zh-CN" dirty="0"/>
              <a:t>时，像素点将会被多次重复计算，产生大量输出。步长设定为</a:t>
            </a:r>
            <a:r>
              <a:rPr lang="en-US" altLang="zh-CN" dirty="0"/>
              <a:t>3</a:t>
            </a:r>
            <a:r>
              <a:rPr lang="zh-CN" altLang="zh-CN" dirty="0"/>
              <a:t>或以上的情况较少见。填充参数的设定将会影响输出图像的大小。</a:t>
            </a:r>
          </a:p>
          <a:p>
            <a:endParaRPr lang="zh-CN" altLang="zh-CN" dirty="0"/>
          </a:p>
          <a:p>
            <a:pPr eaLnBrk="1" hangingPunct="1"/>
            <a:r>
              <a:rPr lang="en-US" altLang="zh-CN" sz="20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979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A93B6D-6587-4152-B431-820DB996F717}"/>
              </a:ext>
            </a:extLst>
          </p:cNvPr>
          <p:cNvSpPr txBox="1"/>
          <p:nvPr/>
        </p:nvSpPr>
        <p:spPr>
          <a:xfrm>
            <a:off x="8780015" y="6395762"/>
            <a:ext cx="437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(This figure is captured from a website)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08F5E6-2EE8-4EDB-B40C-F6A7B4C68F6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42040"/>
          <a:stretch/>
        </p:blipFill>
        <p:spPr bwMode="auto">
          <a:xfrm>
            <a:off x="914703" y="1280866"/>
            <a:ext cx="10362594" cy="42962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218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52799" y="-46427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	</a:t>
            </a:r>
            <a:r>
              <a:rPr lang="zh-CN" altLang="en-US" b="1" dirty="0"/>
              <a:t>池化</a:t>
            </a:r>
            <a:r>
              <a:rPr lang="zh-CN" altLang="zh-CN" b="1" dirty="0"/>
              <a:t>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23A45-4248-499F-AB84-90A48442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14BCD37-C144-4A3B-B5C5-838EB450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99045"/>
            <a:ext cx="9296400" cy="4510810"/>
          </a:xfrm>
          <a:prstGeom prst="foldedCorner">
            <a:avLst>
              <a:gd name="adj" fmla="val 110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	</a:t>
            </a:r>
            <a:r>
              <a:rPr lang="zh-CN" altLang="en-US" dirty="0"/>
              <a:t>池化</a:t>
            </a:r>
            <a:r>
              <a:rPr lang="zh-CN" altLang="zh-CN" dirty="0"/>
              <a:t>层是卷积神经网络另一个重要的组件。在图像中，比起一个特征的准确位置，更重要的是这个特征与邻近的其他特征的相对位置。池化层就是基于这个概念工作的。常在连续的卷积层中插入池化层。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池化层的工作同样由核</a:t>
            </a:r>
            <a:r>
              <a:rPr lang="en-US" altLang="zh-CN" dirty="0"/>
              <a:t>(Kernel)</a:t>
            </a:r>
            <a:r>
              <a:rPr lang="zh-CN" altLang="zh-CN" dirty="0"/>
              <a:t>来完成，但卷积层计算点积，而池化层用最大值点或点的平均值等代替中心点。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常见的池化层组件有最大化池化层和平均池化层，其中最大化池化层属于非线性函数池化层，平均池化层属于线性函数池化层。</a:t>
            </a:r>
          </a:p>
          <a:p>
            <a:endParaRPr lang="zh-CN" altLang="zh-CN" dirty="0"/>
          </a:p>
          <a:p>
            <a:pPr eaLnBrk="1" hangingPunct="1"/>
            <a:r>
              <a:rPr lang="en-US" altLang="zh-CN" sz="20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63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A93B6D-6587-4152-B431-820DB996F717}"/>
              </a:ext>
            </a:extLst>
          </p:cNvPr>
          <p:cNvSpPr txBox="1"/>
          <p:nvPr/>
        </p:nvSpPr>
        <p:spPr>
          <a:xfrm>
            <a:off x="8780015" y="6395762"/>
            <a:ext cx="437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(This figure is captured from a website)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28" name="Picture 4" descr="A Comprehensive Guide to Convolutional Neural Networks — the ELI5 ...">
            <a:extLst>
              <a:ext uri="{FF2B5EF4-FFF2-40B4-BE49-F238E27FC236}">
                <a16:creationId xmlns:a16="http://schemas.microsoft.com/office/drawing/2014/main" id="{70854EC0-45DA-411A-B79F-97B995D4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57" y="883505"/>
            <a:ext cx="6911686" cy="509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00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45128" y="1196109"/>
            <a:ext cx="13632874" cy="2387600"/>
          </a:xfrm>
        </p:spPr>
        <p:txBody>
          <a:bodyPr>
            <a:normAutofit/>
          </a:bodyPr>
          <a:lstStyle/>
          <a:p>
            <a:r>
              <a:rPr lang="en-US" altLang="zh-CN" sz="4000" b="1" dirty="0" err="1"/>
              <a:t>UNet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33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34970" y="-44565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	</a:t>
            </a:r>
            <a:r>
              <a:rPr lang="zh-CN" altLang="en-US" b="1" dirty="0"/>
              <a:t>简介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23A45-4248-499F-AB84-90A48442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14BCD37-C144-4A3B-B5C5-838EB450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99045"/>
            <a:ext cx="9296400" cy="4510810"/>
          </a:xfrm>
          <a:prstGeom prst="foldedCorner">
            <a:avLst>
              <a:gd name="adj" fmla="val 110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	</a:t>
            </a:r>
            <a:r>
              <a:rPr lang="en-US" altLang="zh-CN" dirty="0" err="1"/>
              <a:t>UNet</a:t>
            </a:r>
            <a:r>
              <a:rPr lang="zh-CN" altLang="zh-CN" dirty="0"/>
              <a:t>结构是由德国</a:t>
            </a:r>
            <a:r>
              <a:rPr lang="en-US" altLang="zh-CN" dirty="0"/>
              <a:t>Freiburg</a:t>
            </a:r>
            <a:r>
              <a:rPr lang="zh-CN" altLang="zh-CN" dirty="0"/>
              <a:t>大学计算机部门开发的一种全连接神经网络结构。开发时主要着重于解决生物医学领域图像分割问题。但近期逐渐被广泛用于各种图像分割相关领域。</a:t>
            </a:r>
          </a:p>
          <a:p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UNet</a:t>
            </a:r>
            <a:r>
              <a:rPr lang="zh-CN" altLang="zh-CN" dirty="0"/>
              <a:t>比较特别的点是包含了一条收缩路径</a:t>
            </a:r>
            <a:r>
              <a:rPr lang="en-US" altLang="zh-CN" dirty="0"/>
              <a:t>(contracting path)</a:t>
            </a:r>
            <a:r>
              <a:rPr lang="zh-CN" altLang="zh-CN" dirty="0"/>
              <a:t>和一条扩展路径</a:t>
            </a:r>
            <a:r>
              <a:rPr lang="en-US" altLang="zh-CN" dirty="0"/>
              <a:t>(expanding path)</a:t>
            </a:r>
            <a:r>
              <a:rPr lang="zh-CN" altLang="zh-CN" dirty="0"/>
              <a:t>，且通过数据增强，</a:t>
            </a:r>
            <a:r>
              <a:rPr lang="en-US" altLang="zh-CN" dirty="0" err="1"/>
              <a:t>UNet</a:t>
            </a:r>
            <a:r>
              <a:rPr lang="zh-CN" altLang="zh-CN" dirty="0"/>
              <a:t>可以更有效率地使用标注样本。在较小的训练数据集的训练下，</a:t>
            </a:r>
            <a:r>
              <a:rPr lang="en-US" altLang="zh-CN" dirty="0" err="1"/>
              <a:t>UNet</a:t>
            </a:r>
            <a:r>
              <a:rPr lang="zh-CN" altLang="zh-CN" dirty="0"/>
              <a:t>仍有良好的表现，并且耗时极低。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UNet</a:t>
            </a:r>
            <a:r>
              <a:rPr lang="zh-CN" altLang="zh-CN" dirty="0"/>
              <a:t>在比赛中的表现非常好，准确率远超历届最高水准和同届的第二名，并且对于不同的分割应用都有良好表现。</a:t>
            </a:r>
          </a:p>
          <a:p>
            <a:endParaRPr lang="zh-CN" altLang="zh-CN" dirty="0"/>
          </a:p>
          <a:p>
            <a:pPr eaLnBrk="1" hangingPunct="1"/>
            <a:r>
              <a:rPr lang="en-US" altLang="zh-CN" sz="20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734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06980" y="-44565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	</a:t>
            </a:r>
            <a:r>
              <a:rPr lang="zh-CN" altLang="en-US" b="1" dirty="0"/>
              <a:t>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23A45-4248-499F-AB84-90A48442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14BCD37-C144-4A3B-B5C5-838EB450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599045"/>
            <a:ext cx="9318171" cy="4671126"/>
          </a:xfrm>
          <a:prstGeom prst="foldedCorner">
            <a:avLst>
              <a:gd name="adj" fmla="val 110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	</a:t>
            </a:r>
            <a:r>
              <a:rPr lang="en-US" altLang="zh-CN" dirty="0" err="1"/>
              <a:t>UNet</a:t>
            </a:r>
            <a:r>
              <a:rPr lang="zh-CN" altLang="zh-CN" dirty="0"/>
              <a:t>首先属于全</a:t>
            </a:r>
            <a:r>
              <a:rPr lang="zh-CN" altLang="en-US" dirty="0"/>
              <a:t>卷积</a:t>
            </a:r>
            <a:r>
              <a:rPr lang="zh-CN" altLang="zh-CN" dirty="0"/>
              <a:t>神经网络，不包含全连接层。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UNet</a:t>
            </a:r>
            <a:r>
              <a:rPr lang="zh-CN" altLang="zh-CN" dirty="0"/>
              <a:t>具有一条收缩路径，和与之相对的扩展路径。整体的结构形似“</a:t>
            </a:r>
            <a:r>
              <a:rPr lang="en-US" altLang="zh-CN" dirty="0"/>
              <a:t>U</a:t>
            </a:r>
            <a:r>
              <a:rPr lang="zh-CN" altLang="zh-CN" dirty="0"/>
              <a:t>”，所以称为</a:t>
            </a:r>
            <a:r>
              <a:rPr lang="en-US" altLang="zh-CN" dirty="0" err="1"/>
              <a:t>UNet</a:t>
            </a:r>
            <a:r>
              <a:rPr lang="zh-CN" altLang="zh-CN" dirty="0"/>
              <a:t>。在收缩路径上实施下采样，图像的分辨率不断下降，而在扩展路径上实施上采样，分辨率上升。</a:t>
            </a:r>
          </a:p>
          <a:p>
            <a:endParaRPr lang="zh-CN" altLang="zh-CN" dirty="0"/>
          </a:p>
          <a:p>
            <a:r>
              <a:rPr lang="en-US" altLang="zh-CN" sz="2000" dirty="0">
                <a:latin typeface="Arial" panose="020B0604020202020204" pitchFamily="34" charset="0"/>
              </a:rPr>
              <a:t>	 </a:t>
            </a:r>
            <a:r>
              <a:rPr lang="en-US" altLang="zh-CN" dirty="0" err="1"/>
              <a:t>Unet</a:t>
            </a:r>
            <a:r>
              <a:rPr lang="zh-CN" altLang="zh-CN" dirty="0"/>
              <a:t>结构包括了卷积神经网络的核心组件卷积层和池化层，除此之外，添加了分割层，拼接层和上采样层（也属于卷积层）。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其中细节部分，池化层部分使用最大值池化层，在原论文中未采用填充策略，但在有些讨论中指出启用填充策略后能取得更好的表现。</a:t>
            </a:r>
          </a:p>
          <a:p>
            <a:pPr eaLnBrk="1" hangingPunct="1"/>
            <a:endParaRPr lang="en-US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2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A93B6D-6587-4152-B431-820DB996F717}"/>
              </a:ext>
            </a:extLst>
          </p:cNvPr>
          <p:cNvSpPr txBox="1"/>
          <p:nvPr/>
        </p:nvSpPr>
        <p:spPr>
          <a:xfrm>
            <a:off x="8780015" y="6395762"/>
            <a:ext cx="437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(This figure is captured from a website)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图片 4" descr="U-Net: Convolutional Networks for Biomedical Image Segmentation">
            <a:extLst>
              <a:ext uri="{FF2B5EF4-FFF2-40B4-BE49-F238E27FC236}">
                <a16:creationId xmlns:a16="http://schemas.microsoft.com/office/drawing/2014/main" id="{76572E20-CE34-4154-A3D2-411D3E5A4B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06" y="371889"/>
            <a:ext cx="9899787" cy="6114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1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06980" y="-44565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	</a:t>
            </a:r>
            <a:r>
              <a:rPr lang="zh-CN" altLang="en-US" b="1" dirty="0"/>
              <a:t>优点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23A45-4248-499F-AB84-90A48442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14BCD37-C144-4A3B-B5C5-838EB450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599045"/>
            <a:ext cx="9318171" cy="4671126"/>
          </a:xfrm>
          <a:prstGeom prst="foldedCorner">
            <a:avLst>
              <a:gd name="adj" fmla="val 110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	</a:t>
            </a:r>
            <a:r>
              <a:rPr lang="zh-CN" altLang="zh-CN" dirty="0"/>
              <a:t>因为并不存在一种对于所有问题都有良好表现的结构，需要根据问题决定特定的结构。在计算机视觉领域，卷积神经网络在图像识别、图像分类的问题中表现良好，而</a:t>
            </a:r>
            <a:r>
              <a:rPr lang="en-US" altLang="zh-CN" dirty="0" err="1"/>
              <a:t>UNet</a:t>
            </a:r>
            <a:r>
              <a:rPr lang="zh-CN" altLang="zh-CN" dirty="0"/>
              <a:t>则注重于图像分割。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在普通的卷积神经网络中，数据不断通过卷积层、池化层，分辨率的下降使得偏底层的数据，如边界和边缘等逐渐模糊、丢失。最后只剩下特征信息。这样无法达到图像分割的目的。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随着卷积层的深入，我们获得特征信息，失去语义信息。而在这种情况下，因为忽视了局部和整体关系，只关注于局部的特征信息，会出现歧义。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06980" y="-44565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	</a:t>
            </a:r>
            <a:r>
              <a:rPr lang="zh-CN" altLang="en-US" b="1" dirty="0"/>
              <a:t>策略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23A45-4248-499F-AB84-90A48442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utoShape 4">
                <a:extLst>
                  <a:ext uri="{FF2B5EF4-FFF2-40B4-BE49-F238E27FC236}">
                    <a16:creationId xmlns:a16="http://schemas.microsoft.com/office/drawing/2014/main" id="{414BCD37-C144-4A3B-B5C5-838EB4501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999" y="1599045"/>
                <a:ext cx="9318172" cy="4235698"/>
              </a:xfrm>
              <a:prstGeom prst="foldedCorner">
                <a:avLst>
                  <a:gd name="adj" fmla="val 1108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80000" tIns="118800" rIns="36000" bIns="4680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en-US" altLang="zh-CN" dirty="0"/>
                  <a:t>	</a:t>
                </a:r>
                <a:r>
                  <a:rPr lang="zh-CN" altLang="zh-CN" dirty="0"/>
                  <a:t>章中提到</a:t>
                </a:r>
                <a:r>
                  <a:rPr lang="en-US" altLang="zh-CN" dirty="0" err="1"/>
                  <a:t>UNet</a:t>
                </a:r>
                <a:r>
                  <a:rPr lang="zh-CN" altLang="zh-CN" dirty="0"/>
                  <a:t>的良好表现也得益于它充分使用了数据增强策略。</a:t>
                </a:r>
              </a:p>
              <a:p>
                <a:r>
                  <a:rPr lang="zh-CN" altLang="zh-CN" dirty="0"/>
                  <a:t>对于显微图像来说，主要需要的是平移和旋转不变性，以及对灰度变化和图像变形的鲁棒性。文章提到，在数据增强步骤中，对训练样本实施随机弹性变化，可能是以较少训练样本训练分割网络的关键。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他们在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的网格上施加平滑化变形，以</a:t>
                </a:r>
                <a:r>
                  <a:rPr lang="en-US" altLang="zh-CN" dirty="0"/>
                  <a:t>10</a:t>
                </a:r>
                <a:r>
                  <a:rPr lang="zh-CN" altLang="zh-CN" dirty="0"/>
                  <a:t>个像素为标准的高斯分布进行采样位移。之后通过双三次插值算法计算每个像素的位移，随后在收缩路径结尾的丢弃层</a:t>
                </a:r>
                <a:r>
                  <a:rPr lang="en-US" altLang="zh-CN" dirty="0"/>
                  <a:t>(Dropout Layer)</a:t>
                </a:r>
                <a:r>
                  <a:rPr lang="zh-CN" altLang="zh-CN" dirty="0"/>
                  <a:t>进一步执行隐式的数据增强。</a:t>
                </a:r>
              </a:p>
            </p:txBody>
          </p:sp>
        </mc:Choice>
        <mc:Fallback xmlns="">
          <p:sp>
            <p:nvSpPr>
              <p:cNvPr id="6" name="AutoShape 4">
                <a:extLst>
                  <a:ext uri="{FF2B5EF4-FFF2-40B4-BE49-F238E27FC236}">
                    <a16:creationId xmlns:a16="http://schemas.microsoft.com/office/drawing/2014/main" id="{414BCD37-C144-4A3B-B5C5-838EB4501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3999" y="1599045"/>
                <a:ext cx="9318172" cy="4235698"/>
              </a:xfrm>
              <a:prstGeom prst="foldedCorner">
                <a:avLst>
                  <a:gd name="adj" fmla="val 11083"/>
                </a:avLst>
              </a:prstGeom>
              <a:blipFill>
                <a:blip r:embed="rId3"/>
                <a:stretch>
                  <a:fillRect r="-1502"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61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52799" y="-46427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entury" panose="02040604050505020304" pitchFamily="18" charset="0"/>
              </a:rPr>
              <a:t>定义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23A45-4248-499F-AB84-90A48442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14BCD37-C144-4A3B-B5C5-838EB450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63" y="1599045"/>
            <a:ext cx="9143999" cy="4468091"/>
          </a:xfrm>
          <a:prstGeom prst="foldedCorner">
            <a:avLst>
              <a:gd name="adj" fmla="val 110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	</a:t>
            </a:r>
            <a:r>
              <a:rPr lang="zh-CN" altLang="zh-CN" dirty="0"/>
              <a:t>卷积神经网络是</a:t>
            </a:r>
            <a:r>
              <a:rPr lang="zh-CN" altLang="en-US" dirty="0"/>
              <a:t>前馈</a:t>
            </a:r>
            <a:r>
              <a:rPr lang="zh-CN" altLang="zh-CN" dirty="0"/>
              <a:t>神经网络中的一种，通常由以下几种层结构组成：卷积层</a:t>
            </a:r>
            <a:r>
              <a:rPr lang="en-US" altLang="zh-CN" dirty="0"/>
              <a:t>(Convolution Layer)</a:t>
            </a:r>
            <a:r>
              <a:rPr lang="zh-CN" altLang="zh-CN" dirty="0"/>
              <a:t>，池化层</a:t>
            </a:r>
            <a:r>
              <a:rPr lang="en-US" altLang="zh-CN" dirty="0"/>
              <a:t>(</a:t>
            </a:r>
            <a:r>
              <a:rPr lang="en-US" altLang="zh-CN" dirty="0" err="1"/>
              <a:t>MaxPooling</a:t>
            </a:r>
            <a:r>
              <a:rPr lang="en-US" altLang="zh-CN" dirty="0"/>
              <a:t> Layer / </a:t>
            </a:r>
            <a:r>
              <a:rPr lang="en-US" altLang="zh-CN" dirty="0" err="1"/>
              <a:t>AveragePooling</a:t>
            </a:r>
            <a:r>
              <a:rPr lang="en-US" altLang="zh-CN" dirty="0"/>
              <a:t> Layer)</a:t>
            </a:r>
            <a:r>
              <a:rPr lang="zh-CN" altLang="zh-CN" dirty="0"/>
              <a:t>，标准化层</a:t>
            </a:r>
            <a:r>
              <a:rPr lang="en-US" altLang="zh-CN" dirty="0"/>
              <a:t>(Normalization Layer)</a:t>
            </a:r>
            <a:r>
              <a:rPr lang="zh-CN" altLang="zh-CN" dirty="0"/>
              <a:t>和全连接层</a:t>
            </a:r>
            <a:r>
              <a:rPr lang="en-US" altLang="zh-CN" dirty="0"/>
              <a:t>(Fully-Connected Layer)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由于图像处理和影</a:t>
            </a:r>
            <a:r>
              <a:rPr lang="zh-CN" altLang="en-US" dirty="0"/>
              <a:t>像</a:t>
            </a:r>
            <a:r>
              <a:rPr lang="zh-CN" altLang="zh-CN" dirty="0"/>
              <a:t>处理等领域，输入层以图像中所有像素点作为输入，使得所需的神经元数量急剧上升，需要学习的参数数量也急剧上升，此时，前馈神经网络已经无法满足需求。转而采用卷积神经网络。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卷积神经网络在图像影像处理以及语音识别领域表现良好。</a:t>
            </a:r>
            <a:endParaRPr lang="zh-CN" altLang="zh-CN" dirty="0"/>
          </a:p>
          <a:p>
            <a:endParaRPr lang="zh-CN" altLang="zh-CN" dirty="0"/>
          </a:p>
          <a:p>
            <a:pPr eaLnBrk="1" hangingPunct="1"/>
            <a:r>
              <a:rPr lang="en-US" altLang="zh-CN" sz="20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45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A93B6D-6587-4152-B431-820DB996F717}"/>
              </a:ext>
            </a:extLst>
          </p:cNvPr>
          <p:cNvSpPr txBox="1"/>
          <p:nvPr/>
        </p:nvSpPr>
        <p:spPr>
          <a:xfrm>
            <a:off x="8780015" y="6395762"/>
            <a:ext cx="437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(This figure is captured from a website)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5562BB-BD95-4E29-A087-7BDDB44D7F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52" y="1621357"/>
            <a:ext cx="6734002" cy="42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52799" y="-46427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entury" panose="02040604050505020304" pitchFamily="18" charset="0"/>
              </a:rPr>
              <a:t>定义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23A45-4248-499F-AB84-90A48442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14BCD37-C144-4A3B-B5C5-838EB450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60" y="1074160"/>
            <a:ext cx="9292936" cy="2387600"/>
          </a:xfrm>
          <a:prstGeom prst="foldedCorner">
            <a:avLst>
              <a:gd name="adj" fmla="val 110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	</a:t>
            </a:r>
            <a:r>
              <a:rPr lang="zh-CN" altLang="en-US" dirty="0"/>
              <a:t>卷积神经网络通常由多个卷积层、池化层和顶端的全连接层组成，不包含全连接层的又称为完全卷积网络。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在全卷积网络中，通过卷积层代替全连接层实现上采样操作，输出和输入图片等大的图片。由于舍弃了全连接层，需要学习的参数数量也会大幅减少。</a:t>
            </a:r>
          </a:p>
          <a:p>
            <a:endParaRPr lang="zh-CN" altLang="zh-CN" dirty="0"/>
          </a:p>
          <a:p>
            <a:pPr eaLnBrk="1" hangingPunct="1"/>
            <a:r>
              <a:rPr lang="en-US" altLang="zh-CN" sz="20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图片 6" descr="PLOS ONE: A fully convolutional network for weed mapping of ...">
            <a:extLst>
              <a:ext uri="{FF2B5EF4-FFF2-40B4-BE49-F238E27FC236}">
                <a16:creationId xmlns:a16="http://schemas.microsoft.com/office/drawing/2014/main" id="{37C1008F-EFAE-4FF7-9C65-786E8A11AE5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-1" r="14993" b="-223"/>
          <a:stretch/>
        </p:blipFill>
        <p:spPr bwMode="auto">
          <a:xfrm>
            <a:off x="2133600" y="3602038"/>
            <a:ext cx="7703128" cy="3103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40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52799" y="-46427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entury" panose="02040604050505020304" pitchFamily="18" charset="0"/>
              </a:rPr>
              <a:t>		</a:t>
            </a:r>
            <a:r>
              <a:rPr lang="zh-CN" altLang="en-US" dirty="0">
                <a:latin typeface="Century" panose="02040604050505020304" pitchFamily="18" charset="0"/>
              </a:rPr>
              <a:t>历史和发展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23A45-4248-499F-AB84-90A48442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14BCD37-C144-4A3B-B5C5-838EB450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63" y="1599045"/>
            <a:ext cx="9143999" cy="4468091"/>
          </a:xfrm>
          <a:prstGeom prst="foldedCorner">
            <a:avLst>
              <a:gd name="adj" fmla="val 110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	</a:t>
            </a:r>
            <a:r>
              <a:rPr lang="zh-CN" altLang="zh-CN" dirty="0"/>
              <a:t>在</a:t>
            </a:r>
            <a:r>
              <a:rPr lang="en-US" altLang="zh-CN" dirty="0"/>
              <a:t>1994</a:t>
            </a:r>
            <a:r>
              <a:rPr lang="zh-CN" altLang="zh-CN" dirty="0"/>
              <a:t>年，由</a:t>
            </a:r>
            <a:r>
              <a:rPr lang="en-US" altLang="zh-CN" dirty="0"/>
              <a:t>Yann </a:t>
            </a:r>
            <a:r>
              <a:rPr lang="en-US" altLang="zh-CN" dirty="0" err="1"/>
              <a:t>LeCun</a:t>
            </a:r>
            <a:r>
              <a:rPr lang="zh-CN" altLang="zh-CN" dirty="0"/>
              <a:t>提出的</a:t>
            </a:r>
            <a:r>
              <a:rPr lang="en-US" altLang="zh-CN" dirty="0"/>
              <a:t>LENETS</a:t>
            </a:r>
            <a:r>
              <a:rPr lang="zh-CN" altLang="zh-CN" dirty="0"/>
              <a:t>，最早的神经网络之一，推动了深度学习领域的发展，经过了多次成功的迭代之后命名为</a:t>
            </a:r>
            <a:r>
              <a:rPr lang="en-US" altLang="zh-CN" dirty="0"/>
              <a:t>LeNet5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	2010</a:t>
            </a:r>
            <a:r>
              <a:rPr lang="zh-CN" altLang="zh-CN" dirty="0"/>
              <a:t>年，</a:t>
            </a:r>
            <a:r>
              <a:rPr lang="en-US" altLang="zh-CN" dirty="0"/>
              <a:t>Dan </a:t>
            </a:r>
            <a:r>
              <a:rPr lang="en-US" altLang="zh-CN" dirty="0" err="1"/>
              <a:t>Claudiu</a:t>
            </a:r>
            <a:r>
              <a:rPr lang="en-US" altLang="zh-CN" dirty="0"/>
              <a:t> </a:t>
            </a:r>
            <a:r>
              <a:rPr lang="en-US" altLang="zh-CN" dirty="0" err="1"/>
              <a:t>Ciresan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Jurgen </a:t>
            </a:r>
            <a:r>
              <a:rPr lang="en-US" altLang="zh-CN" dirty="0" err="1"/>
              <a:t>Schmidhuber</a:t>
            </a:r>
            <a:r>
              <a:rPr lang="zh-CN" altLang="zh-CN" dirty="0"/>
              <a:t>提出了最早之一的</a:t>
            </a:r>
            <a:r>
              <a:rPr lang="en-US" altLang="zh-CN" dirty="0"/>
              <a:t>GPU</a:t>
            </a:r>
            <a:r>
              <a:rPr lang="zh-CN" altLang="zh-CN" dirty="0"/>
              <a:t>神经网络，他们使用一块</a:t>
            </a:r>
            <a:r>
              <a:rPr lang="en-US" altLang="zh-CN" dirty="0"/>
              <a:t>NVIDIA GTX 280 GPU</a:t>
            </a:r>
            <a:r>
              <a:rPr lang="zh-CN" altLang="zh-CN" dirty="0"/>
              <a:t>实现了九层结构的神经网络。</a:t>
            </a:r>
          </a:p>
          <a:p>
            <a:r>
              <a:rPr lang="en-US" altLang="zh-CN" dirty="0"/>
              <a:t>	2012</a:t>
            </a:r>
            <a:r>
              <a:rPr lang="zh-CN" altLang="zh-CN" dirty="0"/>
              <a:t>年，</a:t>
            </a:r>
            <a:r>
              <a:rPr lang="en-US" altLang="zh-CN" dirty="0"/>
              <a:t>Alex </a:t>
            </a:r>
            <a:r>
              <a:rPr lang="en-US" altLang="zh-CN" dirty="0" err="1"/>
              <a:t>Krizhevsky</a:t>
            </a:r>
            <a:r>
              <a:rPr lang="zh-CN" altLang="zh-CN" dirty="0"/>
              <a:t>发表了具有更深更广的层结构版本的</a:t>
            </a:r>
            <a:r>
              <a:rPr lang="en-US" altLang="zh-CN" dirty="0"/>
              <a:t>LENETS</a:t>
            </a:r>
            <a:r>
              <a:rPr lang="zh-CN" altLang="zh-CN" dirty="0"/>
              <a:t>，命名为</a:t>
            </a:r>
            <a:r>
              <a:rPr lang="en-US" altLang="zh-CN" dirty="0"/>
              <a:t>ALEXNET</a:t>
            </a:r>
            <a:r>
              <a:rPr lang="zh-CN" altLang="zh-CN" dirty="0"/>
              <a:t>，这个网络以远超第二名的准确率赢得了</a:t>
            </a:r>
            <a:r>
              <a:rPr lang="en-US" altLang="zh-CN" dirty="0"/>
              <a:t>ImageNet</a:t>
            </a:r>
            <a:r>
              <a:rPr lang="zh-CN" altLang="zh-CN" dirty="0"/>
              <a:t>的比赛。</a:t>
            </a:r>
          </a:p>
          <a:p>
            <a:r>
              <a:rPr lang="en-US" altLang="zh-CN" dirty="0"/>
              <a:t>	LENETS</a:t>
            </a:r>
            <a:r>
              <a:rPr lang="zh-CN" altLang="zh-CN" dirty="0"/>
              <a:t>和</a:t>
            </a:r>
            <a:r>
              <a:rPr lang="en-US" altLang="zh-CN" dirty="0"/>
              <a:t>ALEXNET</a:t>
            </a:r>
            <a:r>
              <a:rPr lang="zh-CN" altLang="zh-CN" dirty="0"/>
              <a:t>被称为卷积神经网络中两种突破性的结构。</a:t>
            </a:r>
          </a:p>
          <a:p>
            <a:endParaRPr lang="zh-CN" altLang="zh-CN" dirty="0"/>
          </a:p>
          <a:p>
            <a:pPr eaLnBrk="1" hangingPunct="1"/>
            <a:r>
              <a:rPr lang="en-US" altLang="zh-CN" sz="20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16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A93B6D-6587-4152-B431-820DB996F717}"/>
              </a:ext>
            </a:extLst>
          </p:cNvPr>
          <p:cNvSpPr txBox="1"/>
          <p:nvPr/>
        </p:nvSpPr>
        <p:spPr>
          <a:xfrm>
            <a:off x="8780015" y="6395762"/>
            <a:ext cx="437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(This figure is captured from a website)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4D1CE6-EE3E-47CA-B44F-3C710AE138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4" y="452791"/>
            <a:ext cx="9490711" cy="59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6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52799" y="-46427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entury" panose="02040604050505020304" pitchFamily="18" charset="0"/>
              </a:rPr>
              <a:t>应用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23A45-4248-499F-AB84-90A48442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14BCD37-C144-4A3B-B5C5-838EB450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63" y="1599045"/>
            <a:ext cx="9143999" cy="4468091"/>
          </a:xfrm>
          <a:prstGeom prst="foldedCorner">
            <a:avLst>
              <a:gd name="adj" fmla="val 110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	</a:t>
            </a:r>
            <a:r>
              <a:rPr lang="zh-CN" altLang="zh-CN" dirty="0"/>
              <a:t>卷积神经网络弥补了前馈神经网络在图像领域的不足。图像和影像具有空间相关</a:t>
            </a:r>
            <a:r>
              <a:rPr lang="en-US" altLang="zh-CN" dirty="0"/>
              <a:t>/</a:t>
            </a:r>
            <a:r>
              <a:rPr lang="zh-CN" altLang="zh-CN" dirty="0"/>
              <a:t>依赖性，每个像素点都与邻近的像素点有关。通过卷积操作，可以从像素点中抽取主要特征，得到特征地图（</a:t>
            </a:r>
            <a:r>
              <a:rPr lang="en-US" altLang="zh-CN" dirty="0"/>
              <a:t>Feature Map</a:t>
            </a:r>
            <a:r>
              <a:rPr lang="zh-CN" altLang="zh-CN" dirty="0"/>
              <a:t>）。常用的操作是采用多个卷积核，将一张三通道的彩色图片变换为多张特征地图。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通过卷积和池化等操作后，和全连接层第一层相连的个数显著减少，达到了维度削减的目的。卷积后的结果进行非线性变换（</a:t>
            </a:r>
            <a:r>
              <a:rPr lang="en-US" altLang="zh-CN" dirty="0" err="1"/>
              <a:t>ReLu</a:t>
            </a:r>
            <a:r>
              <a:rPr lang="zh-CN" altLang="zh-CN" dirty="0"/>
              <a:t>等），降低了分辨率，实现下采样，减少信息冗余，得到更有区别意义的数据。</a:t>
            </a:r>
          </a:p>
          <a:p>
            <a:endParaRPr lang="zh-CN" altLang="zh-CN" dirty="0"/>
          </a:p>
          <a:p>
            <a:endParaRPr lang="zh-CN" altLang="zh-CN" dirty="0"/>
          </a:p>
          <a:p>
            <a:pPr eaLnBrk="1" hangingPunct="1"/>
            <a:r>
              <a:rPr lang="en-US" altLang="zh-CN" sz="20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122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A93B6D-6587-4152-B431-820DB996F717}"/>
              </a:ext>
            </a:extLst>
          </p:cNvPr>
          <p:cNvSpPr txBox="1"/>
          <p:nvPr/>
        </p:nvSpPr>
        <p:spPr>
          <a:xfrm>
            <a:off x="8780015" y="6395762"/>
            <a:ext cx="437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(This figure is captured from a website)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5AB509-9D01-4954-BC4D-62E70A51A4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08" y="749176"/>
            <a:ext cx="9295983" cy="535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1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9D5-073F-4306-81ED-C1A35C5E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52799" y="-46427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entury" panose="02040604050505020304" pitchFamily="18" charset="0"/>
              </a:rPr>
              <a:t>组成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23A45-4248-499F-AB84-90A48442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14BCD37-C144-4A3B-B5C5-838EB450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63" y="1599045"/>
            <a:ext cx="9144000" cy="3658755"/>
          </a:xfrm>
          <a:prstGeom prst="foldedCorner">
            <a:avLst>
              <a:gd name="adj" fmla="val 110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118800" rIns="36000" bIns="4680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	</a:t>
            </a:r>
            <a:r>
              <a:rPr lang="zh-CN" altLang="zh-CN" dirty="0"/>
              <a:t>卷积神经网络常包含的组件有：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卷积层，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池化层，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标准化层（近期相对不太热门），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全连接层。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下面主要讨论较为重要的卷积层和池化层。</a:t>
            </a:r>
          </a:p>
          <a:p>
            <a:endParaRPr lang="zh-CN" altLang="zh-CN" dirty="0"/>
          </a:p>
          <a:p>
            <a:endParaRPr lang="zh-CN" altLang="zh-CN" dirty="0"/>
          </a:p>
          <a:p>
            <a:pPr eaLnBrk="1" hangingPunct="1"/>
            <a:r>
              <a:rPr lang="en-US" altLang="zh-CN" sz="20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375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80</Words>
  <Application>Microsoft Office PowerPoint</Application>
  <PresentationFormat>宽屏</PresentationFormat>
  <Paragraphs>104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Arial</vt:lpstr>
      <vt:lpstr>Calibri</vt:lpstr>
      <vt:lpstr>Calibri Light</vt:lpstr>
      <vt:lpstr>Cambria Math</vt:lpstr>
      <vt:lpstr>Century</vt:lpstr>
      <vt:lpstr>Times New Roman</vt:lpstr>
      <vt:lpstr>Office Theme</vt:lpstr>
      <vt:lpstr>卷积神经网络(Convolution Neural Network) </vt:lpstr>
      <vt:lpstr>定义 </vt:lpstr>
      <vt:lpstr>PowerPoint 演示文稿</vt:lpstr>
      <vt:lpstr>定义 </vt:lpstr>
      <vt:lpstr>  历史和发展 </vt:lpstr>
      <vt:lpstr>PowerPoint 演示文稿</vt:lpstr>
      <vt:lpstr>应用 </vt:lpstr>
      <vt:lpstr>PowerPoint 演示文稿</vt:lpstr>
      <vt:lpstr>组成 </vt:lpstr>
      <vt:lpstr> 卷积层 </vt:lpstr>
      <vt:lpstr>PowerPoint 演示文稿</vt:lpstr>
      <vt:lpstr> 池化层 </vt:lpstr>
      <vt:lpstr>PowerPoint 演示文稿</vt:lpstr>
      <vt:lpstr>UNet 结构</vt:lpstr>
      <vt:lpstr> 简介 </vt:lpstr>
      <vt:lpstr> 结构 </vt:lpstr>
      <vt:lpstr>PowerPoint 演示文稿</vt:lpstr>
      <vt:lpstr> 优点 </vt:lpstr>
      <vt:lpstr> 策略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lai chilam</dc:creator>
  <cp:lastModifiedBy>lai chilam</cp:lastModifiedBy>
  <cp:revision>16</cp:revision>
  <dcterms:created xsi:type="dcterms:W3CDTF">2020-06-21T15:53:15Z</dcterms:created>
  <dcterms:modified xsi:type="dcterms:W3CDTF">2020-07-13T06:58:58Z</dcterms:modified>
</cp:coreProperties>
</file>