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2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35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88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55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45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0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43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6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3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30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3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platform.cloud.ibm.com/dashboards/1a4d604a-5856-4906-a9e5-3a7a86746e44/view/1d3dc40b038b17c25ec3e2e4079e2b537865210ee4bb855789d67b4959317297f06b1196c87d1d0e8b100667f3be440d9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demographics.csv" TargetMode="External"/><Relationship Id="rId2" Type="http://schemas.openxmlformats.org/officeDocument/2006/relationships/hyperlink" Target="https://stackoverflow.blog/2019/04/09/the-2019-stack-overflow-developer-survey-results-are-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f-courses-data.s3.us.cloud-object-storage.appdomain.cloud/IBM-DA0321EN-SkillsNetwork/labs/datasets/Programming_Languages.html" TargetMode="External"/><Relationship Id="rId5" Type="http://schemas.openxmlformats.org/officeDocument/2006/relationships/hyperlink" Target="https://jobs.github.com/api" TargetMode="External"/><Relationship Id="rId4" Type="http://schemas.openxmlformats.org/officeDocument/2006/relationships/hyperlink" Target="https://cf-courses-data.s3.us.cloud-object-storage.appdomain.cloud/IBM-DA0321EN-SkillsNetwork/LargeData/m5_survey_data_technologies_normalised.csv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765" y="2421889"/>
            <a:ext cx="33547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30" dirty="0"/>
              <a:t>STACK</a:t>
            </a:r>
            <a:r>
              <a:rPr spc="-320" dirty="0"/>
              <a:t> </a:t>
            </a:r>
            <a:r>
              <a:rPr spc="-505" dirty="0"/>
              <a:t>OVERFLOW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5765" y="2975355"/>
            <a:ext cx="473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75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3600" spc="-590" dirty="0">
                <a:solidFill>
                  <a:srgbClr val="FFFFFF"/>
                </a:solidFill>
                <a:latin typeface="Arial"/>
                <a:cs typeface="Arial"/>
              </a:rPr>
              <a:t>SURVEY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800" y="4722558"/>
            <a:ext cx="2819400" cy="805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834">
              <a:lnSpc>
                <a:spcPct val="149500"/>
              </a:lnSpc>
              <a:spcBef>
                <a:spcPts val="100"/>
              </a:spcBef>
            </a:pPr>
            <a:r>
              <a:rPr lang="fr-FR" i="1" dirty="0" err="1" smtClean="0">
                <a:solidFill>
                  <a:srgbClr val="EBEBEB"/>
                </a:solidFill>
                <a:latin typeface="Carlito"/>
                <a:cs typeface="Carlito"/>
              </a:rPr>
              <a:t>La</a:t>
            </a:r>
            <a:r>
              <a:rPr lang="fr-FR" i="1" dirty="0" err="1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ï</a:t>
            </a:r>
            <a:r>
              <a:rPr lang="fr-FR" i="1" dirty="0" err="1" smtClean="0">
                <a:solidFill>
                  <a:srgbClr val="EBEBEB"/>
                </a:solidFill>
                <a:latin typeface="Carlito"/>
                <a:cs typeface="Carlito"/>
              </a:rPr>
              <a:t>d</a:t>
            </a:r>
            <a:r>
              <a:rPr lang="fr-FR" i="1" dirty="0" smtClean="0">
                <a:solidFill>
                  <a:srgbClr val="EBEBEB"/>
                </a:solidFill>
                <a:latin typeface="Carlito"/>
                <a:cs typeface="Carlito"/>
              </a:rPr>
              <a:t>  ATTIA</a:t>
            </a:r>
            <a:endParaRPr lang="fr-FR" i="1" dirty="0">
              <a:solidFill>
                <a:srgbClr val="EBEBEB"/>
              </a:solidFill>
              <a:latin typeface="Carlito"/>
              <a:cs typeface="Carlito"/>
            </a:endParaRPr>
          </a:p>
          <a:p>
            <a:pPr marL="12700" marR="5080" indent="457834">
              <a:lnSpc>
                <a:spcPct val="149500"/>
              </a:lnSpc>
              <a:spcBef>
                <a:spcPts val="100"/>
              </a:spcBef>
            </a:pPr>
            <a:r>
              <a:rPr lang="fr-FR" i="1" spc="15" dirty="0" smtClean="0">
                <a:solidFill>
                  <a:srgbClr val="EBEBEB"/>
                </a:solidFill>
                <a:latin typeface="Carlito"/>
                <a:cs typeface="Carlito"/>
              </a:rPr>
              <a:t>November</a:t>
            </a:r>
            <a:r>
              <a:rPr sz="1800" i="1" spc="15" dirty="0" smtClean="0">
                <a:solidFill>
                  <a:srgbClr val="EBEBEB"/>
                </a:solidFill>
                <a:latin typeface="Carlito"/>
                <a:cs typeface="Carlito"/>
              </a:rPr>
              <a:t> </a:t>
            </a:r>
            <a:r>
              <a:rPr lang="fr-FR" i="1" spc="-10" dirty="0" smtClean="0">
                <a:solidFill>
                  <a:srgbClr val="EBEBEB"/>
                </a:solidFill>
                <a:latin typeface="Carlito"/>
                <a:cs typeface="Carlito"/>
              </a:rPr>
              <a:t>22</a:t>
            </a:r>
            <a:r>
              <a:rPr sz="1800" i="1" spc="-10" dirty="0" smtClean="0">
                <a:solidFill>
                  <a:srgbClr val="EBEBEB"/>
                </a:solidFill>
                <a:latin typeface="Carlito"/>
                <a:cs typeface="Carlito"/>
              </a:rPr>
              <a:t>,</a:t>
            </a:r>
            <a:r>
              <a:rPr sz="1800" i="1" spc="-140" dirty="0" smtClean="0">
                <a:solidFill>
                  <a:srgbClr val="EBEBEB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EBEBEB"/>
                </a:solidFill>
                <a:latin typeface="Carlito"/>
                <a:cs typeface="Carlito"/>
              </a:rPr>
              <a:t>2022</a:t>
            </a:r>
            <a:endParaRPr sz="1800" i="1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2518" y="6478180"/>
            <a:ext cx="157480" cy="229235"/>
          </a:xfrm>
          <a:custGeom>
            <a:avLst/>
            <a:gdLst/>
            <a:ahLst/>
            <a:cxnLst/>
            <a:rect l="l" t="t" r="r" b="b"/>
            <a:pathLst>
              <a:path w="157480" h="229234">
                <a:moveTo>
                  <a:pt x="157010" y="12966"/>
                </a:moveTo>
                <a:lnTo>
                  <a:pt x="107988" y="12966"/>
                </a:lnTo>
                <a:lnTo>
                  <a:pt x="107988" y="0"/>
                </a:lnTo>
                <a:lnTo>
                  <a:pt x="0" y="0"/>
                </a:lnTo>
                <a:lnTo>
                  <a:pt x="0" y="216001"/>
                </a:lnTo>
                <a:lnTo>
                  <a:pt x="49022" y="216001"/>
                </a:lnTo>
                <a:lnTo>
                  <a:pt x="49022" y="228968"/>
                </a:lnTo>
                <a:lnTo>
                  <a:pt x="157010" y="228968"/>
                </a:lnTo>
                <a:lnTo>
                  <a:pt x="157010" y="12966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28700" y="1828800"/>
            <a:ext cx="4800600" cy="4451350"/>
            <a:chOff x="1028700" y="1828800"/>
            <a:chExt cx="4800600" cy="4451350"/>
          </a:xfrm>
        </p:grpSpPr>
        <p:sp>
          <p:nvSpPr>
            <p:cNvPr id="7" name="object 7"/>
            <p:cNvSpPr/>
            <p:nvPr/>
          </p:nvSpPr>
          <p:spPr>
            <a:xfrm>
              <a:off x="1028700" y="1828800"/>
              <a:ext cx="4800600" cy="4352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399" y="6063818"/>
              <a:ext cx="108585" cy="216535"/>
            </a:xfrm>
            <a:custGeom>
              <a:avLst/>
              <a:gdLst/>
              <a:ahLst/>
              <a:cxnLst/>
              <a:rect l="l" t="t" r="r" b="b"/>
              <a:pathLst>
                <a:path w="108585" h="216535">
                  <a:moveTo>
                    <a:pt x="107999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107999" y="216001"/>
                  </a:lnTo>
                  <a:lnTo>
                    <a:pt x="10799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900807" y="855090"/>
            <a:ext cx="192405" cy="360045"/>
          </a:xfrm>
          <a:custGeom>
            <a:avLst/>
            <a:gdLst/>
            <a:ahLst/>
            <a:cxnLst/>
            <a:rect l="l" t="t" r="r" b="b"/>
            <a:pathLst>
              <a:path w="192405" h="360044">
                <a:moveTo>
                  <a:pt x="191935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11938" y="360045"/>
                </a:lnTo>
                <a:lnTo>
                  <a:pt x="184785" y="360045"/>
                </a:lnTo>
                <a:lnTo>
                  <a:pt x="191935" y="360045"/>
                </a:lnTo>
                <a:lnTo>
                  <a:pt x="191935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4791" y="769797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6214" y="2281732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8406" y="4378375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1444" y="830630"/>
            <a:ext cx="274955" cy="372745"/>
          </a:xfrm>
          <a:custGeom>
            <a:avLst/>
            <a:gdLst/>
            <a:ahLst/>
            <a:cxnLst/>
            <a:rect l="l" t="t" r="r" b="b"/>
            <a:pathLst>
              <a:path w="274955" h="372744">
                <a:moveTo>
                  <a:pt x="274701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0043" y="372186"/>
                </a:lnTo>
                <a:lnTo>
                  <a:pt x="240449" y="372186"/>
                </a:lnTo>
                <a:lnTo>
                  <a:pt x="274701" y="372186"/>
                </a:lnTo>
                <a:lnTo>
                  <a:pt x="274701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7420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5" dirty="0"/>
              <a:t>DATABASE </a:t>
            </a:r>
            <a:r>
              <a:rPr spc="-545" dirty="0"/>
              <a:t>TRENDS </a:t>
            </a:r>
            <a:r>
              <a:rPr spc="-100" dirty="0"/>
              <a:t>- </a:t>
            </a:r>
            <a:r>
              <a:rPr spc="-385" dirty="0"/>
              <a:t>FINDINGS </a:t>
            </a:r>
            <a:r>
              <a:rPr spc="10" dirty="0"/>
              <a:t>&amp;</a:t>
            </a:r>
            <a:r>
              <a:rPr spc="-420" dirty="0"/>
              <a:t> </a:t>
            </a:r>
            <a:r>
              <a:rPr spc="-390" dirty="0"/>
              <a:t>IMPLICATIONS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0775" y="2419350"/>
            <a:ext cx="3219450" cy="2943225"/>
            <a:chOff x="2390775" y="2419350"/>
            <a:chExt cx="3219450" cy="2943225"/>
          </a:xfrm>
        </p:grpSpPr>
        <p:sp>
          <p:nvSpPr>
            <p:cNvPr id="4" name="object 4"/>
            <p:cNvSpPr/>
            <p:nvPr/>
          </p:nvSpPr>
          <p:spPr>
            <a:xfrm>
              <a:off x="2400300" y="24288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2712974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2712974" y="2924175"/>
                  </a:lnTo>
                  <a:lnTo>
                    <a:pt x="2759922" y="2921944"/>
                  </a:lnTo>
                  <a:lnTo>
                    <a:pt x="2805607" y="2915387"/>
                  </a:lnTo>
                  <a:lnTo>
                    <a:pt x="2849824" y="2904709"/>
                  </a:lnTo>
                  <a:lnTo>
                    <a:pt x="2892369" y="2890113"/>
                  </a:lnTo>
                  <a:lnTo>
                    <a:pt x="2933037" y="2871804"/>
                  </a:lnTo>
                  <a:lnTo>
                    <a:pt x="2971624" y="2849986"/>
                  </a:lnTo>
                  <a:lnTo>
                    <a:pt x="3007927" y="2824862"/>
                  </a:lnTo>
                  <a:lnTo>
                    <a:pt x="3041741" y="2796638"/>
                  </a:lnTo>
                  <a:lnTo>
                    <a:pt x="3072863" y="2765516"/>
                  </a:lnTo>
                  <a:lnTo>
                    <a:pt x="3101087" y="2731702"/>
                  </a:lnTo>
                  <a:lnTo>
                    <a:pt x="3126211" y="2695399"/>
                  </a:lnTo>
                  <a:lnTo>
                    <a:pt x="3148029" y="2656812"/>
                  </a:lnTo>
                  <a:lnTo>
                    <a:pt x="3166338" y="2616144"/>
                  </a:lnTo>
                  <a:lnTo>
                    <a:pt x="3180934" y="2573599"/>
                  </a:lnTo>
                  <a:lnTo>
                    <a:pt x="3191612" y="2529382"/>
                  </a:lnTo>
                  <a:lnTo>
                    <a:pt x="3198169" y="2483697"/>
                  </a:lnTo>
                  <a:lnTo>
                    <a:pt x="3200400" y="2436749"/>
                  </a:lnTo>
                  <a:lnTo>
                    <a:pt x="3200400" y="487425"/>
                  </a:lnTo>
                  <a:lnTo>
                    <a:pt x="3198169" y="440477"/>
                  </a:lnTo>
                  <a:lnTo>
                    <a:pt x="3191612" y="394792"/>
                  </a:lnTo>
                  <a:lnTo>
                    <a:pt x="3180934" y="350575"/>
                  </a:lnTo>
                  <a:lnTo>
                    <a:pt x="3166338" y="308030"/>
                  </a:lnTo>
                  <a:lnTo>
                    <a:pt x="3148029" y="267362"/>
                  </a:lnTo>
                  <a:lnTo>
                    <a:pt x="3126211" y="228775"/>
                  </a:lnTo>
                  <a:lnTo>
                    <a:pt x="3101087" y="192472"/>
                  </a:lnTo>
                  <a:lnTo>
                    <a:pt x="3072863" y="158658"/>
                  </a:lnTo>
                  <a:lnTo>
                    <a:pt x="3041741" y="127536"/>
                  </a:lnTo>
                  <a:lnTo>
                    <a:pt x="3007927" y="99312"/>
                  </a:lnTo>
                  <a:lnTo>
                    <a:pt x="2971624" y="74188"/>
                  </a:lnTo>
                  <a:lnTo>
                    <a:pt x="2933037" y="52370"/>
                  </a:lnTo>
                  <a:lnTo>
                    <a:pt x="2892369" y="34061"/>
                  </a:lnTo>
                  <a:lnTo>
                    <a:pt x="2849824" y="19465"/>
                  </a:lnTo>
                  <a:lnTo>
                    <a:pt x="2805607" y="8787"/>
                  </a:lnTo>
                  <a:lnTo>
                    <a:pt x="2759922" y="2230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CF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00" y="24288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3200400" y="487425"/>
                  </a:moveTo>
                  <a:lnTo>
                    <a:pt x="3200400" y="2436749"/>
                  </a:lnTo>
                  <a:lnTo>
                    <a:pt x="3198169" y="2483697"/>
                  </a:lnTo>
                  <a:lnTo>
                    <a:pt x="3191612" y="2529382"/>
                  </a:lnTo>
                  <a:lnTo>
                    <a:pt x="3180934" y="2573599"/>
                  </a:lnTo>
                  <a:lnTo>
                    <a:pt x="3166338" y="2616144"/>
                  </a:lnTo>
                  <a:lnTo>
                    <a:pt x="3148029" y="2656812"/>
                  </a:lnTo>
                  <a:lnTo>
                    <a:pt x="3126211" y="2695399"/>
                  </a:lnTo>
                  <a:lnTo>
                    <a:pt x="3101087" y="2731702"/>
                  </a:lnTo>
                  <a:lnTo>
                    <a:pt x="3072863" y="2765516"/>
                  </a:lnTo>
                  <a:lnTo>
                    <a:pt x="3041741" y="2796638"/>
                  </a:lnTo>
                  <a:lnTo>
                    <a:pt x="3007927" y="2824862"/>
                  </a:lnTo>
                  <a:lnTo>
                    <a:pt x="2971624" y="2849986"/>
                  </a:lnTo>
                  <a:lnTo>
                    <a:pt x="2933037" y="2871804"/>
                  </a:lnTo>
                  <a:lnTo>
                    <a:pt x="2892369" y="2890113"/>
                  </a:lnTo>
                  <a:lnTo>
                    <a:pt x="2849824" y="2904709"/>
                  </a:lnTo>
                  <a:lnTo>
                    <a:pt x="2805607" y="2915387"/>
                  </a:lnTo>
                  <a:lnTo>
                    <a:pt x="2759922" y="2921944"/>
                  </a:lnTo>
                  <a:lnTo>
                    <a:pt x="2712974" y="2924175"/>
                  </a:lnTo>
                  <a:lnTo>
                    <a:pt x="0" y="2924175"/>
                  </a:lnTo>
                  <a:lnTo>
                    <a:pt x="0" y="0"/>
                  </a:lnTo>
                  <a:lnTo>
                    <a:pt x="2712974" y="0"/>
                  </a:lnTo>
                  <a:lnTo>
                    <a:pt x="2759922" y="2230"/>
                  </a:lnTo>
                  <a:lnTo>
                    <a:pt x="2805607" y="8787"/>
                  </a:lnTo>
                  <a:lnTo>
                    <a:pt x="2849824" y="19465"/>
                  </a:lnTo>
                  <a:lnTo>
                    <a:pt x="2892369" y="34061"/>
                  </a:lnTo>
                  <a:lnTo>
                    <a:pt x="2933037" y="52370"/>
                  </a:lnTo>
                  <a:lnTo>
                    <a:pt x="2971624" y="74188"/>
                  </a:lnTo>
                  <a:lnTo>
                    <a:pt x="3007927" y="99312"/>
                  </a:lnTo>
                  <a:lnTo>
                    <a:pt x="3041741" y="127536"/>
                  </a:lnTo>
                  <a:lnTo>
                    <a:pt x="3072863" y="158658"/>
                  </a:lnTo>
                  <a:lnTo>
                    <a:pt x="3101087" y="192472"/>
                  </a:lnTo>
                  <a:lnTo>
                    <a:pt x="3126211" y="228775"/>
                  </a:lnTo>
                  <a:lnTo>
                    <a:pt x="3148029" y="267362"/>
                  </a:lnTo>
                  <a:lnTo>
                    <a:pt x="3166338" y="308030"/>
                  </a:lnTo>
                  <a:lnTo>
                    <a:pt x="3180934" y="350575"/>
                  </a:lnTo>
                  <a:lnTo>
                    <a:pt x="3191612" y="394792"/>
                  </a:lnTo>
                  <a:lnTo>
                    <a:pt x="3198169" y="440477"/>
                  </a:lnTo>
                  <a:lnTo>
                    <a:pt x="3200400" y="487425"/>
                  </a:lnTo>
                  <a:close/>
                </a:path>
              </a:pathLst>
            </a:custGeom>
            <a:ln w="19050">
              <a:solidFill>
                <a:srgbClr val="CF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2751" y="2736278"/>
            <a:ext cx="2716530" cy="7658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150" marR="5080" indent="-171450">
              <a:lnSpc>
                <a:spcPts val="188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r>
              <a:rPr sz="1700" dirty="0">
                <a:latin typeface="Carlito"/>
                <a:cs typeface="Carlito"/>
              </a:rPr>
              <a:t>Interest </a:t>
            </a:r>
            <a:r>
              <a:rPr sz="1700" spc="-5" dirty="0">
                <a:latin typeface="Carlito"/>
                <a:cs typeface="Carlito"/>
              </a:rPr>
              <a:t>in </a:t>
            </a:r>
            <a:r>
              <a:rPr sz="1700" spc="10" dirty="0">
                <a:latin typeface="Carlito"/>
                <a:cs typeface="Carlito"/>
              </a:rPr>
              <a:t>MySQL,</a:t>
            </a:r>
            <a:r>
              <a:rPr sz="1700" spc="-254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Microsoft  </a:t>
            </a:r>
            <a:r>
              <a:rPr sz="1700" spc="10" dirty="0">
                <a:latin typeface="Carlito"/>
                <a:cs typeface="Carlito"/>
              </a:rPr>
              <a:t>SQL </a:t>
            </a:r>
            <a:r>
              <a:rPr sz="1700" spc="-5" dirty="0">
                <a:latin typeface="Carlito"/>
                <a:cs typeface="Carlito"/>
              </a:rPr>
              <a:t>Server </a:t>
            </a:r>
            <a:r>
              <a:rPr sz="1700" spc="10" dirty="0">
                <a:latin typeface="Carlito"/>
                <a:cs typeface="Carlito"/>
              </a:rPr>
              <a:t>and SQLite </a:t>
            </a:r>
            <a:r>
              <a:rPr sz="1700" spc="5" dirty="0">
                <a:latin typeface="Carlito"/>
                <a:cs typeface="Carlito"/>
              </a:rPr>
              <a:t>has  </a:t>
            </a:r>
            <a:r>
              <a:rPr sz="1700" dirty="0">
                <a:latin typeface="Carlito"/>
                <a:cs typeface="Carlito"/>
              </a:rPr>
              <a:t>decreased for </a:t>
            </a:r>
            <a:r>
              <a:rPr sz="1700" spc="-5" dirty="0">
                <a:latin typeface="Carlito"/>
                <a:cs typeface="Carlito"/>
              </a:rPr>
              <a:t>next</a:t>
            </a:r>
            <a:r>
              <a:rPr sz="1700" spc="-110" dirty="0">
                <a:latin typeface="Carlito"/>
                <a:cs typeface="Carlito"/>
              </a:rPr>
              <a:t> </a:t>
            </a:r>
            <a:r>
              <a:rPr sz="1700" spc="-35" dirty="0">
                <a:latin typeface="Carlito"/>
                <a:cs typeface="Carlito"/>
              </a:rPr>
              <a:t>year.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2751" y="3490023"/>
            <a:ext cx="2815590" cy="15093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marR="5080" indent="-171450">
              <a:lnSpc>
                <a:spcPct val="90200"/>
              </a:lnSpc>
              <a:spcBef>
                <a:spcPts val="325"/>
              </a:spcBef>
              <a:buFont typeface="Arial"/>
              <a:buChar char="•"/>
              <a:tabLst>
                <a:tab pos="184150" algn="l"/>
              </a:tabLst>
            </a:pPr>
            <a:r>
              <a:rPr sz="1700" dirty="0">
                <a:latin typeface="Carlito"/>
                <a:cs typeface="Carlito"/>
              </a:rPr>
              <a:t>Interest </a:t>
            </a:r>
            <a:r>
              <a:rPr sz="1700" spc="-5" dirty="0">
                <a:latin typeface="Carlito"/>
                <a:cs typeface="Carlito"/>
              </a:rPr>
              <a:t>in </a:t>
            </a:r>
            <a:r>
              <a:rPr sz="1700" spc="5" dirty="0">
                <a:latin typeface="Carlito"/>
                <a:cs typeface="Carlito"/>
              </a:rPr>
              <a:t>PostgreSQL </a:t>
            </a:r>
            <a:r>
              <a:rPr sz="1700" spc="10" dirty="0">
                <a:latin typeface="Carlito"/>
                <a:cs typeface="Carlito"/>
              </a:rPr>
              <a:t>and  MongoDB </a:t>
            </a:r>
            <a:r>
              <a:rPr sz="1700" dirty="0">
                <a:latin typeface="Carlito"/>
                <a:cs typeface="Carlito"/>
              </a:rPr>
              <a:t>have increased  compared</a:t>
            </a:r>
            <a:r>
              <a:rPr sz="1700" spc="-11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to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the</a:t>
            </a:r>
            <a:r>
              <a:rPr sz="1700" spc="-114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current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spc="-35" dirty="0">
                <a:latin typeface="Carlito"/>
                <a:cs typeface="Carlito"/>
              </a:rPr>
              <a:t>year.</a:t>
            </a:r>
            <a:endParaRPr sz="1700">
              <a:latin typeface="Carlito"/>
              <a:cs typeface="Carlito"/>
            </a:endParaRPr>
          </a:p>
          <a:p>
            <a:pPr marL="184150" marR="299085" indent="-171450">
              <a:lnSpc>
                <a:spcPct val="90200"/>
              </a:lnSpc>
              <a:spcBef>
                <a:spcPts val="415"/>
              </a:spcBef>
              <a:buFont typeface="Arial"/>
              <a:buChar char="•"/>
              <a:tabLst>
                <a:tab pos="184150" algn="l"/>
              </a:tabLst>
            </a:pPr>
            <a:r>
              <a:rPr sz="1700" dirty="0">
                <a:latin typeface="Carlito"/>
                <a:cs typeface="Carlito"/>
              </a:rPr>
              <a:t>There </a:t>
            </a:r>
            <a:r>
              <a:rPr sz="1700" spc="-5" dirty="0">
                <a:latin typeface="Carlito"/>
                <a:cs typeface="Carlito"/>
              </a:rPr>
              <a:t>is </a:t>
            </a:r>
            <a:r>
              <a:rPr sz="1700" dirty="0">
                <a:latin typeface="Carlito"/>
                <a:cs typeface="Carlito"/>
              </a:rPr>
              <a:t>gained </a:t>
            </a:r>
            <a:r>
              <a:rPr sz="1700" spc="-5" dirty="0">
                <a:latin typeface="Carlito"/>
                <a:cs typeface="Carlito"/>
              </a:rPr>
              <a:t>interest in  </a:t>
            </a:r>
            <a:r>
              <a:rPr sz="1700" spc="-10" dirty="0">
                <a:latin typeface="Carlito"/>
                <a:cs typeface="Carlito"/>
              </a:rPr>
              <a:t>Redis </a:t>
            </a:r>
            <a:r>
              <a:rPr sz="1700" spc="10" dirty="0">
                <a:latin typeface="Carlito"/>
                <a:cs typeface="Carlito"/>
              </a:rPr>
              <a:t>and </a:t>
            </a:r>
            <a:r>
              <a:rPr sz="1700" dirty="0">
                <a:latin typeface="Carlito"/>
                <a:cs typeface="Carlito"/>
              </a:rPr>
              <a:t>Elasticsearch</a:t>
            </a:r>
            <a:r>
              <a:rPr sz="1700" spc="-2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for  </a:t>
            </a:r>
            <a:r>
              <a:rPr sz="1700" spc="-5" dirty="0">
                <a:latin typeface="Carlito"/>
                <a:cs typeface="Carlito"/>
              </a:rPr>
              <a:t>next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spc="-35" dirty="0">
                <a:latin typeface="Carlito"/>
                <a:cs typeface="Carlito"/>
              </a:rPr>
              <a:t>year.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0550" y="2057400"/>
            <a:ext cx="1819275" cy="3667125"/>
            <a:chOff x="590550" y="2057400"/>
            <a:chExt cx="1819275" cy="3667125"/>
          </a:xfrm>
        </p:grpSpPr>
        <p:sp>
          <p:nvSpPr>
            <p:cNvPr id="9" name="object 9"/>
            <p:cNvSpPr/>
            <p:nvPr/>
          </p:nvSpPr>
          <p:spPr>
            <a:xfrm>
              <a:off x="600075" y="20669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1500124" y="0"/>
                  </a:moveTo>
                  <a:lnTo>
                    <a:pt x="300050" y="0"/>
                  </a:lnTo>
                  <a:lnTo>
                    <a:pt x="251381" y="3927"/>
                  </a:lnTo>
                  <a:lnTo>
                    <a:pt x="205212" y="15299"/>
                  </a:lnTo>
                  <a:lnTo>
                    <a:pt x="162161" y="33497"/>
                  </a:lnTo>
                  <a:lnTo>
                    <a:pt x="122845" y="57903"/>
                  </a:lnTo>
                  <a:lnTo>
                    <a:pt x="87884" y="87899"/>
                  </a:lnTo>
                  <a:lnTo>
                    <a:pt x="57893" y="122867"/>
                  </a:lnTo>
                  <a:lnTo>
                    <a:pt x="33491" y="162190"/>
                  </a:lnTo>
                  <a:lnTo>
                    <a:pt x="15297" y="205248"/>
                  </a:lnTo>
                  <a:lnTo>
                    <a:pt x="3927" y="251424"/>
                  </a:lnTo>
                  <a:lnTo>
                    <a:pt x="0" y="300100"/>
                  </a:lnTo>
                  <a:lnTo>
                    <a:pt x="0" y="3347974"/>
                  </a:lnTo>
                  <a:lnTo>
                    <a:pt x="3927" y="3396650"/>
                  </a:lnTo>
                  <a:lnTo>
                    <a:pt x="15297" y="3442826"/>
                  </a:lnTo>
                  <a:lnTo>
                    <a:pt x="33491" y="3485884"/>
                  </a:lnTo>
                  <a:lnTo>
                    <a:pt x="57893" y="3525207"/>
                  </a:lnTo>
                  <a:lnTo>
                    <a:pt x="87883" y="3560175"/>
                  </a:lnTo>
                  <a:lnTo>
                    <a:pt x="122845" y="3590171"/>
                  </a:lnTo>
                  <a:lnTo>
                    <a:pt x="162161" y="3614577"/>
                  </a:lnTo>
                  <a:lnTo>
                    <a:pt x="205212" y="3632775"/>
                  </a:lnTo>
                  <a:lnTo>
                    <a:pt x="251381" y="3644147"/>
                  </a:lnTo>
                  <a:lnTo>
                    <a:pt x="300050" y="3648075"/>
                  </a:lnTo>
                  <a:lnTo>
                    <a:pt x="1500124" y="3648075"/>
                  </a:lnTo>
                  <a:lnTo>
                    <a:pt x="1548800" y="3644147"/>
                  </a:lnTo>
                  <a:lnTo>
                    <a:pt x="1594976" y="3632775"/>
                  </a:lnTo>
                  <a:lnTo>
                    <a:pt x="1638034" y="3614577"/>
                  </a:lnTo>
                  <a:lnTo>
                    <a:pt x="1677357" y="3590171"/>
                  </a:lnTo>
                  <a:lnTo>
                    <a:pt x="1712325" y="3560175"/>
                  </a:lnTo>
                  <a:lnTo>
                    <a:pt x="1742321" y="3525207"/>
                  </a:lnTo>
                  <a:lnTo>
                    <a:pt x="1766727" y="3485884"/>
                  </a:lnTo>
                  <a:lnTo>
                    <a:pt x="1784925" y="3442826"/>
                  </a:lnTo>
                  <a:lnTo>
                    <a:pt x="1796297" y="3396650"/>
                  </a:lnTo>
                  <a:lnTo>
                    <a:pt x="1800225" y="3347974"/>
                  </a:lnTo>
                  <a:lnTo>
                    <a:pt x="1800225" y="300100"/>
                  </a:lnTo>
                  <a:lnTo>
                    <a:pt x="1796297" y="251424"/>
                  </a:lnTo>
                  <a:lnTo>
                    <a:pt x="1784925" y="205248"/>
                  </a:lnTo>
                  <a:lnTo>
                    <a:pt x="1766727" y="162190"/>
                  </a:lnTo>
                  <a:lnTo>
                    <a:pt x="1742321" y="122867"/>
                  </a:lnTo>
                  <a:lnTo>
                    <a:pt x="1712325" y="87899"/>
                  </a:lnTo>
                  <a:lnTo>
                    <a:pt x="1677357" y="57903"/>
                  </a:lnTo>
                  <a:lnTo>
                    <a:pt x="1638034" y="33497"/>
                  </a:lnTo>
                  <a:lnTo>
                    <a:pt x="1594976" y="15299"/>
                  </a:lnTo>
                  <a:lnTo>
                    <a:pt x="1548800" y="3927"/>
                  </a:lnTo>
                  <a:lnTo>
                    <a:pt x="1500124" y="0"/>
                  </a:lnTo>
                  <a:close/>
                </a:path>
              </a:pathLst>
            </a:custGeom>
            <a:solidFill>
              <a:srgbClr val="46B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075" y="20669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0" y="300100"/>
                  </a:moveTo>
                  <a:lnTo>
                    <a:pt x="3927" y="251424"/>
                  </a:lnTo>
                  <a:lnTo>
                    <a:pt x="15297" y="205248"/>
                  </a:lnTo>
                  <a:lnTo>
                    <a:pt x="33491" y="162190"/>
                  </a:lnTo>
                  <a:lnTo>
                    <a:pt x="57893" y="122867"/>
                  </a:lnTo>
                  <a:lnTo>
                    <a:pt x="87884" y="87899"/>
                  </a:lnTo>
                  <a:lnTo>
                    <a:pt x="122845" y="57903"/>
                  </a:lnTo>
                  <a:lnTo>
                    <a:pt x="162161" y="33497"/>
                  </a:lnTo>
                  <a:lnTo>
                    <a:pt x="205212" y="15299"/>
                  </a:lnTo>
                  <a:lnTo>
                    <a:pt x="251381" y="3927"/>
                  </a:lnTo>
                  <a:lnTo>
                    <a:pt x="300050" y="0"/>
                  </a:lnTo>
                  <a:lnTo>
                    <a:pt x="1500124" y="0"/>
                  </a:lnTo>
                  <a:lnTo>
                    <a:pt x="1548800" y="3927"/>
                  </a:lnTo>
                  <a:lnTo>
                    <a:pt x="1594976" y="15299"/>
                  </a:lnTo>
                  <a:lnTo>
                    <a:pt x="1638034" y="33497"/>
                  </a:lnTo>
                  <a:lnTo>
                    <a:pt x="1677357" y="57903"/>
                  </a:lnTo>
                  <a:lnTo>
                    <a:pt x="1712325" y="87899"/>
                  </a:lnTo>
                  <a:lnTo>
                    <a:pt x="1742321" y="122867"/>
                  </a:lnTo>
                  <a:lnTo>
                    <a:pt x="1766727" y="162190"/>
                  </a:lnTo>
                  <a:lnTo>
                    <a:pt x="1784925" y="205248"/>
                  </a:lnTo>
                  <a:lnTo>
                    <a:pt x="1796297" y="251424"/>
                  </a:lnTo>
                  <a:lnTo>
                    <a:pt x="1800225" y="300100"/>
                  </a:lnTo>
                  <a:lnTo>
                    <a:pt x="1800225" y="3347974"/>
                  </a:lnTo>
                  <a:lnTo>
                    <a:pt x="1796297" y="3396650"/>
                  </a:lnTo>
                  <a:lnTo>
                    <a:pt x="1784925" y="3442826"/>
                  </a:lnTo>
                  <a:lnTo>
                    <a:pt x="1766727" y="3485884"/>
                  </a:lnTo>
                  <a:lnTo>
                    <a:pt x="1742321" y="3525207"/>
                  </a:lnTo>
                  <a:lnTo>
                    <a:pt x="1712325" y="3560175"/>
                  </a:lnTo>
                  <a:lnTo>
                    <a:pt x="1677357" y="3590171"/>
                  </a:lnTo>
                  <a:lnTo>
                    <a:pt x="1638034" y="3614577"/>
                  </a:lnTo>
                  <a:lnTo>
                    <a:pt x="1594976" y="3632775"/>
                  </a:lnTo>
                  <a:lnTo>
                    <a:pt x="1548800" y="3644147"/>
                  </a:lnTo>
                  <a:lnTo>
                    <a:pt x="1500124" y="3648075"/>
                  </a:lnTo>
                  <a:lnTo>
                    <a:pt x="300050" y="3648075"/>
                  </a:lnTo>
                  <a:lnTo>
                    <a:pt x="251381" y="3644147"/>
                  </a:lnTo>
                  <a:lnTo>
                    <a:pt x="205212" y="3632775"/>
                  </a:lnTo>
                  <a:lnTo>
                    <a:pt x="162161" y="3614577"/>
                  </a:lnTo>
                  <a:lnTo>
                    <a:pt x="122845" y="3590171"/>
                  </a:lnTo>
                  <a:lnTo>
                    <a:pt x="87883" y="3560175"/>
                  </a:lnTo>
                  <a:lnTo>
                    <a:pt x="57893" y="3525207"/>
                  </a:lnTo>
                  <a:lnTo>
                    <a:pt x="33491" y="3485884"/>
                  </a:lnTo>
                  <a:lnTo>
                    <a:pt x="15297" y="3442826"/>
                  </a:lnTo>
                  <a:lnTo>
                    <a:pt x="3927" y="3396650"/>
                  </a:lnTo>
                  <a:lnTo>
                    <a:pt x="0" y="3347974"/>
                  </a:lnTo>
                  <a:lnTo>
                    <a:pt x="0" y="3001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7559" y="3582923"/>
            <a:ext cx="14160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Findings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9370" y="1712023"/>
            <a:ext cx="1191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spc="3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pli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00800" y="5095875"/>
            <a:ext cx="1276350" cy="1009650"/>
            <a:chOff x="6400800" y="5095875"/>
            <a:chExt cx="1276350" cy="1009650"/>
          </a:xfrm>
        </p:grpSpPr>
        <p:sp>
          <p:nvSpPr>
            <p:cNvPr id="14" name="object 14"/>
            <p:cNvSpPr/>
            <p:nvPr/>
          </p:nvSpPr>
          <p:spPr>
            <a:xfrm>
              <a:off x="6410325" y="5105400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12573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57300" y="9906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0325" y="5105400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0" y="990600"/>
                  </a:moveTo>
                  <a:lnTo>
                    <a:pt x="1257300" y="9906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00800" y="5095875"/>
            <a:ext cx="1276350" cy="10096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40"/>
              </a:spcBef>
            </a:pPr>
            <a:r>
              <a:rPr sz="3500" spc="-1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7150" y="5095875"/>
            <a:ext cx="377190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73025" marR="538480">
              <a:lnSpc>
                <a:spcPts val="1880"/>
              </a:lnSpc>
            </a:pPr>
            <a:r>
              <a:rPr sz="1700" spc="-5" dirty="0">
                <a:latin typeface="Carlito"/>
                <a:cs typeface="Carlito"/>
              </a:rPr>
              <a:t>Employ </a:t>
            </a:r>
            <a:r>
              <a:rPr sz="1700" dirty="0">
                <a:latin typeface="Carlito"/>
                <a:cs typeface="Carlito"/>
              </a:rPr>
              <a:t>more </a:t>
            </a:r>
            <a:r>
              <a:rPr sz="1700" spc="-5" dirty="0">
                <a:latin typeface="Carlito"/>
                <a:cs typeface="Carlito"/>
              </a:rPr>
              <a:t>people </a:t>
            </a:r>
            <a:r>
              <a:rPr sz="1700" spc="-15" dirty="0">
                <a:latin typeface="Carlito"/>
                <a:cs typeface="Carlito"/>
              </a:rPr>
              <a:t>skilled </a:t>
            </a:r>
            <a:r>
              <a:rPr sz="1700" spc="-5" dirty="0">
                <a:latin typeface="Carlito"/>
                <a:cs typeface="Carlito"/>
              </a:rPr>
              <a:t>in </a:t>
            </a:r>
            <a:r>
              <a:rPr sz="1700" spc="-10" dirty="0">
                <a:latin typeface="Carlito"/>
                <a:cs typeface="Carlito"/>
              </a:rPr>
              <a:t>Redis  </a:t>
            </a:r>
            <a:r>
              <a:rPr sz="1700" spc="10" dirty="0">
                <a:latin typeface="Carlito"/>
                <a:cs typeface="Carlito"/>
              </a:rPr>
              <a:t>and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Elasticsearch.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00800" y="3590925"/>
            <a:ext cx="1276350" cy="1543050"/>
            <a:chOff x="6400800" y="3590925"/>
            <a:chExt cx="1276350" cy="1543050"/>
          </a:xfrm>
        </p:grpSpPr>
        <p:sp>
          <p:nvSpPr>
            <p:cNvPr id="19" name="object 19"/>
            <p:cNvSpPr/>
            <p:nvPr/>
          </p:nvSpPr>
          <p:spPr>
            <a:xfrm>
              <a:off x="6410325" y="360045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5"/>
                  </a:lnTo>
                  <a:lnTo>
                    <a:pt x="502920" y="1335405"/>
                  </a:lnTo>
                  <a:lnTo>
                    <a:pt x="628650" y="1524000"/>
                  </a:lnTo>
                  <a:lnTo>
                    <a:pt x="754379" y="1335405"/>
                  </a:lnTo>
                  <a:lnTo>
                    <a:pt x="660019" y="1335405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0325" y="360045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5"/>
                  </a:lnTo>
                  <a:lnTo>
                    <a:pt x="754379" y="1335405"/>
                  </a:lnTo>
                  <a:lnTo>
                    <a:pt x="628650" y="1524000"/>
                  </a:lnTo>
                  <a:lnTo>
                    <a:pt x="502920" y="1335405"/>
                  </a:lnTo>
                  <a:lnTo>
                    <a:pt x="597153" y="1335405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13626" y="3767073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1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58100" y="3590925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ts val="1960"/>
              </a:lnSpc>
            </a:pPr>
            <a:r>
              <a:rPr sz="1700" spc="-5" dirty="0">
                <a:latin typeface="Carlito"/>
                <a:cs typeface="Carlito"/>
              </a:rPr>
              <a:t>Employ </a:t>
            </a:r>
            <a:r>
              <a:rPr sz="1700" dirty="0">
                <a:latin typeface="Carlito"/>
                <a:cs typeface="Carlito"/>
              </a:rPr>
              <a:t>more </a:t>
            </a:r>
            <a:r>
              <a:rPr sz="1700" spc="-5" dirty="0">
                <a:latin typeface="Carlito"/>
                <a:cs typeface="Carlito"/>
              </a:rPr>
              <a:t>people </a:t>
            </a:r>
            <a:r>
              <a:rPr sz="1700" spc="-15" dirty="0">
                <a:latin typeface="Carlito"/>
                <a:cs typeface="Carlito"/>
              </a:rPr>
              <a:t>skilled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in</a:t>
            </a:r>
            <a:endParaRPr sz="1700">
              <a:latin typeface="Carlito"/>
              <a:cs typeface="Carlito"/>
            </a:endParaRPr>
          </a:p>
          <a:p>
            <a:pPr marL="92075">
              <a:lnSpc>
                <a:spcPts val="1960"/>
              </a:lnSpc>
            </a:pPr>
            <a:r>
              <a:rPr sz="1700" spc="5" dirty="0">
                <a:latin typeface="Carlito"/>
                <a:cs typeface="Carlito"/>
              </a:rPr>
              <a:t>PostgreSQL and</a:t>
            </a:r>
            <a:r>
              <a:rPr sz="1700" spc="-22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MongoDB.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00800" y="2085975"/>
            <a:ext cx="1276350" cy="1543050"/>
            <a:chOff x="6400800" y="2085975"/>
            <a:chExt cx="1276350" cy="1543050"/>
          </a:xfrm>
        </p:grpSpPr>
        <p:sp>
          <p:nvSpPr>
            <p:cNvPr id="24" name="object 24"/>
            <p:cNvSpPr/>
            <p:nvPr/>
          </p:nvSpPr>
          <p:spPr>
            <a:xfrm>
              <a:off x="6410325" y="209550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4"/>
                  </a:lnTo>
                  <a:lnTo>
                    <a:pt x="502920" y="1335404"/>
                  </a:lnTo>
                  <a:lnTo>
                    <a:pt x="628650" y="1524000"/>
                  </a:lnTo>
                  <a:lnTo>
                    <a:pt x="754379" y="1335404"/>
                  </a:lnTo>
                  <a:lnTo>
                    <a:pt x="660019" y="1335404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10325" y="2095500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4"/>
                  </a:lnTo>
                  <a:lnTo>
                    <a:pt x="754379" y="1335404"/>
                  </a:lnTo>
                  <a:lnTo>
                    <a:pt x="628650" y="1524000"/>
                  </a:lnTo>
                  <a:lnTo>
                    <a:pt x="502920" y="1335404"/>
                  </a:lnTo>
                  <a:lnTo>
                    <a:pt x="597153" y="1335404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13626" y="2259330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1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8100" y="2085975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92075">
              <a:lnSpc>
                <a:spcPts val="1960"/>
              </a:lnSpc>
            </a:pPr>
            <a:r>
              <a:rPr sz="1700" spc="-5" dirty="0">
                <a:latin typeface="Carlito"/>
                <a:cs typeface="Carlito"/>
              </a:rPr>
              <a:t>Employ </a:t>
            </a:r>
            <a:r>
              <a:rPr sz="1700" spc="-10" dirty="0">
                <a:latin typeface="Carlito"/>
                <a:cs typeface="Carlito"/>
              </a:rPr>
              <a:t>less </a:t>
            </a:r>
            <a:r>
              <a:rPr sz="1700" spc="-5" dirty="0">
                <a:latin typeface="Carlito"/>
                <a:cs typeface="Carlito"/>
              </a:rPr>
              <a:t>people </a:t>
            </a:r>
            <a:r>
              <a:rPr sz="1700" spc="-15" dirty="0">
                <a:latin typeface="Carlito"/>
                <a:cs typeface="Carlito"/>
              </a:rPr>
              <a:t>skilled</a:t>
            </a:r>
            <a:r>
              <a:rPr sz="1700" spc="1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in</a:t>
            </a:r>
            <a:endParaRPr sz="1700">
              <a:latin typeface="Carlito"/>
              <a:cs typeface="Carlito"/>
            </a:endParaRPr>
          </a:p>
          <a:p>
            <a:pPr marL="92075">
              <a:lnSpc>
                <a:spcPts val="1960"/>
              </a:lnSpc>
            </a:pPr>
            <a:r>
              <a:rPr sz="1700" spc="10" dirty="0">
                <a:latin typeface="Carlito"/>
                <a:cs typeface="Carlito"/>
              </a:rPr>
              <a:t>MySQL,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Microsoft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SQL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Server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and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SQLite.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1023619"/>
            <a:ext cx="2380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3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7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spc="-35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600" spc="-4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spc="-4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-50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-4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184" y="3025203"/>
            <a:ext cx="2460625" cy="960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09550">
              <a:lnSpc>
                <a:spcPct val="142600"/>
              </a:lnSpc>
              <a:spcBef>
                <a:spcPts val="95"/>
              </a:spcBef>
            </a:pP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Click </a:t>
            </a:r>
            <a:r>
              <a:rPr sz="2150" u="heavy" spc="-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2"/>
              </a:rPr>
              <a:t>here</a:t>
            </a:r>
            <a:r>
              <a:rPr sz="2150" spc="-5" dirty="0">
                <a:solidFill>
                  <a:srgbClr val="C573D2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view </a:t>
            </a:r>
            <a:r>
              <a:rPr sz="2150" spc="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2150" spc="-5" dirty="0">
                <a:solidFill>
                  <a:srgbClr val="FFFFFF"/>
                </a:solidFill>
                <a:latin typeface="Carlito"/>
                <a:cs typeface="Carlito"/>
              </a:rPr>
              <a:t>Cognos</a:t>
            </a:r>
            <a:r>
              <a:rPr sz="215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325" y="1905000"/>
            <a:ext cx="3057525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34861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DASHBOARD </a:t>
            </a:r>
            <a:r>
              <a:rPr spc="-545" dirty="0"/>
              <a:t>TAB</a:t>
            </a:r>
            <a:r>
              <a:rPr spc="-114" dirty="0"/>
              <a:t> </a:t>
            </a:r>
            <a:r>
              <a:rPr spc="-17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1495423"/>
            <a:ext cx="9448800" cy="5314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34861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DASHBOARD </a:t>
            </a:r>
            <a:r>
              <a:rPr spc="-545" dirty="0"/>
              <a:t>TAB</a:t>
            </a:r>
            <a:r>
              <a:rPr spc="-114" dirty="0"/>
              <a:t> </a:t>
            </a:r>
            <a:r>
              <a:rPr spc="-17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314450" y="1504948"/>
            <a:ext cx="95631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34861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DASHBOARD </a:t>
            </a:r>
            <a:r>
              <a:rPr spc="-545" dirty="0"/>
              <a:t>TAB</a:t>
            </a:r>
            <a:r>
              <a:rPr spc="-114" dirty="0"/>
              <a:t> </a:t>
            </a:r>
            <a:r>
              <a:rPr spc="-175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1314450" y="1523998"/>
            <a:ext cx="9305925" cy="524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2885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DI</a:t>
            </a:r>
            <a:r>
              <a:rPr spc="-505" dirty="0"/>
              <a:t>S</a:t>
            </a:r>
            <a:r>
              <a:rPr spc="-655" dirty="0"/>
              <a:t>C</a:t>
            </a:r>
            <a:r>
              <a:rPr spc="-280" dirty="0"/>
              <a:t>U</a:t>
            </a:r>
            <a:r>
              <a:rPr spc="-755" dirty="0"/>
              <a:t>SS</a:t>
            </a:r>
            <a:r>
              <a:rPr spc="-110" dirty="0"/>
              <a:t>I</a:t>
            </a:r>
            <a:r>
              <a:rPr spc="-475" dirty="0"/>
              <a:t>O</a:t>
            </a:r>
            <a:r>
              <a:rPr spc="-30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657350" y="2438400"/>
            <a:ext cx="3057525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3175" y="2447925"/>
            <a:ext cx="3219450" cy="2943225"/>
            <a:chOff x="2543175" y="2447925"/>
            <a:chExt cx="3219450" cy="2943225"/>
          </a:xfrm>
        </p:grpSpPr>
        <p:sp>
          <p:nvSpPr>
            <p:cNvPr id="3" name="object 3"/>
            <p:cNvSpPr/>
            <p:nvPr/>
          </p:nvSpPr>
          <p:spPr>
            <a:xfrm>
              <a:off x="2552700" y="2457450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2712974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2712974" y="2924175"/>
                  </a:lnTo>
                  <a:lnTo>
                    <a:pt x="2759922" y="2921944"/>
                  </a:lnTo>
                  <a:lnTo>
                    <a:pt x="2805607" y="2915387"/>
                  </a:lnTo>
                  <a:lnTo>
                    <a:pt x="2849824" y="2904709"/>
                  </a:lnTo>
                  <a:lnTo>
                    <a:pt x="2892369" y="2890113"/>
                  </a:lnTo>
                  <a:lnTo>
                    <a:pt x="2933037" y="2871804"/>
                  </a:lnTo>
                  <a:lnTo>
                    <a:pt x="2971624" y="2849986"/>
                  </a:lnTo>
                  <a:lnTo>
                    <a:pt x="3007927" y="2824862"/>
                  </a:lnTo>
                  <a:lnTo>
                    <a:pt x="3041741" y="2796638"/>
                  </a:lnTo>
                  <a:lnTo>
                    <a:pt x="3072863" y="2765516"/>
                  </a:lnTo>
                  <a:lnTo>
                    <a:pt x="3101087" y="2731702"/>
                  </a:lnTo>
                  <a:lnTo>
                    <a:pt x="3126211" y="2695399"/>
                  </a:lnTo>
                  <a:lnTo>
                    <a:pt x="3148029" y="2656812"/>
                  </a:lnTo>
                  <a:lnTo>
                    <a:pt x="3166338" y="2616144"/>
                  </a:lnTo>
                  <a:lnTo>
                    <a:pt x="3180934" y="2573599"/>
                  </a:lnTo>
                  <a:lnTo>
                    <a:pt x="3191612" y="2529382"/>
                  </a:lnTo>
                  <a:lnTo>
                    <a:pt x="3198169" y="2483697"/>
                  </a:lnTo>
                  <a:lnTo>
                    <a:pt x="3200400" y="2436749"/>
                  </a:lnTo>
                  <a:lnTo>
                    <a:pt x="3200400" y="487425"/>
                  </a:lnTo>
                  <a:lnTo>
                    <a:pt x="3198169" y="440477"/>
                  </a:lnTo>
                  <a:lnTo>
                    <a:pt x="3191612" y="394792"/>
                  </a:lnTo>
                  <a:lnTo>
                    <a:pt x="3180934" y="350575"/>
                  </a:lnTo>
                  <a:lnTo>
                    <a:pt x="3166338" y="308030"/>
                  </a:lnTo>
                  <a:lnTo>
                    <a:pt x="3148029" y="267362"/>
                  </a:lnTo>
                  <a:lnTo>
                    <a:pt x="3126211" y="228775"/>
                  </a:lnTo>
                  <a:lnTo>
                    <a:pt x="3101087" y="192472"/>
                  </a:lnTo>
                  <a:lnTo>
                    <a:pt x="3072863" y="158658"/>
                  </a:lnTo>
                  <a:lnTo>
                    <a:pt x="3041741" y="127536"/>
                  </a:lnTo>
                  <a:lnTo>
                    <a:pt x="3007927" y="99312"/>
                  </a:lnTo>
                  <a:lnTo>
                    <a:pt x="2971624" y="74188"/>
                  </a:lnTo>
                  <a:lnTo>
                    <a:pt x="2933037" y="52370"/>
                  </a:lnTo>
                  <a:lnTo>
                    <a:pt x="2892369" y="34061"/>
                  </a:lnTo>
                  <a:lnTo>
                    <a:pt x="2849824" y="19465"/>
                  </a:lnTo>
                  <a:lnTo>
                    <a:pt x="2805607" y="8787"/>
                  </a:lnTo>
                  <a:lnTo>
                    <a:pt x="2759922" y="2230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CF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2700" y="2457450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3200400" y="487425"/>
                  </a:moveTo>
                  <a:lnTo>
                    <a:pt x="3200400" y="2436749"/>
                  </a:lnTo>
                  <a:lnTo>
                    <a:pt x="3198169" y="2483697"/>
                  </a:lnTo>
                  <a:lnTo>
                    <a:pt x="3191612" y="2529382"/>
                  </a:lnTo>
                  <a:lnTo>
                    <a:pt x="3180934" y="2573599"/>
                  </a:lnTo>
                  <a:lnTo>
                    <a:pt x="3166338" y="2616144"/>
                  </a:lnTo>
                  <a:lnTo>
                    <a:pt x="3148029" y="2656812"/>
                  </a:lnTo>
                  <a:lnTo>
                    <a:pt x="3126211" y="2695399"/>
                  </a:lnTo>
                  <a:lnTo>
                    <a:pt x="3101087" y="2731702"/>
                  </a:lnTo>
                  <a:lnTo>
                    <a:pt x="3072863" y="2765516"/>
                  </a:lnTo>
                  <a:lnTo>
                    <a:pt x="3041741" y="2796638"/>
                  </a:lnTo>
                  <a:lnTo>
                    <a:pt x="3007927" y="2824862"/>
                  </a:lnTo>
                  <a:lnTo>
                    <a:pt x="2971624" y="2849986"/>
                  </a:lnTo>
                  <a:lnTo>
                    <a:pt x="2933037" y="2871804"/>
                  </a:lnTo>
                  <a:lnTo>
                    <a:pt x="2892369" y="2890113"/>
                  </a:lnTo>
                  <a:lnTo>
                    <a:pt x="2849824" y="2904709"/>
                  </a:lnTo>
                  <a:lnTo>
                    <a:pt x="2805607" y="2915387"/>
                  </a:lnTo>
                  <a:lnTo>
                    <a:pt x="2759922" y="2921944"/>
                  </a:lnTo>
                  <a:lnTo>
                    <a:pt x="2712974" y="2924175"/>
                  </a:lnTo>
                  <a:lnTo>
                    <a:pt x="0" y="2924175"/>
                  </a:lnTo>
                  <a:lnTo>
                    <a:pt x="0" y="0"/>
                  </a:lnTo>
                  <a:lnTo>
                    <a:pt x="2712974" y="0"/>
                  </a:lnTo>
                  <a:lnTo>
                    <a:pt x="2759922" y="2230"/>
                  </a:lnTo>
                  <a:lnTo>
                    <a:pt x="2805607" y="8787"/>
                  </a:lnTo>
                  <a:lnTo>
                    <a:pt x="2849824" y="19465"/>
                  </a:lnTo>
                  <a:lnTo>
                    <a:pt x="2892369" y="34061"/>
                  </a:lnTo>
                  <a:lnTo>
                    <a:pt x="2933037" y="52370"/>
                  </a:lnTo>
                  <a:lnTo>
                    <a:pt x="2971624" y="74188"/>
                  </a:lnTo>
                  <a:lnTo>
                    <a:pt x="3007927" y="99312"/>
                  </a:lnTo>
                  <a:lnTo>
                    <a:pt x="3041741" y="127536"/>
                  </a:lnTo>
                  <a:lnTo>
                    <a:pt x="3072863" y="158658"/>
                  </a:lnTo>
                  <a:lnTo>
                    <a:pt x="3101087" y="192472"/>
                  </a:lnTo>
                  <a:lnTo>
                    <a:pt x="3126211" y="228775"/>
                  </a:lnTo>
                  <a:lnTo>
                    <a:pt x="3148029" y="267362"/>
                  </a:lnTo>
                  <a:lnTo>
                    <a:pt x="3166338" y="308030"/>
                  </a:lnTo>
                  <a:lnTo>
                    <a:pt x="3180934" y="350575"/>
                  </a:lnTo>
                  <a:lnTo>
                    <a:pt x="3191612" y="394792"/>
                  </a:lnTo>
                  <a:lnTo>
                    <a:pt x="3198169" y="440477"/>
                  </a:lnTo>
                  <a:lnTo>
                    <a:pt x="3200400" y="487425"/>
                  </a:lnTo>
                  <a:close/>
                </a:path>
              </a:pathLst>
            </a:custGeom>
            <a:ln w="19050">
              <a:solidFill>
                <a:srgbClr val="CF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93720" y="2748597"/>
            <a:ext cx="2972435" cy="2303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0" indent="-114300">
              <a:lnSpc>
                <a:spcPts val="1630"/>
              </a:lnSpc>
              <a:spcBef>
                <a:spcPts val="125"/>
              </a:spcBef>
              <a:buFont typeface="Arial"/>
              <a:buChar char="•"/>
              <a:tabLst>
                <a:tab pos="127000" algn="l"/>
              </a:tabLst>
            </a:pPr>
            <a:r>
              <a:rPr sz="1400" u="sng" spc="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Programming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Languages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-</a:t>
            </a:r>
            <a:r>
              <a:rPr sz="1400" spc="-2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TypeScript</a:t>
            </a:r>
            <a:endParaRPr sz="1400">
              <a:latin typeface="Carlito"/>
              <a:cs typeface="Carlito"/>
            </a:endParaRPr>
          </a:p>
          <a:p>
            <a:pPr marL="127000">
              <a:lnSpc>
                <a:spcPts val="1575"/>
              </a:lnSpc>
            </a:pP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gaining </a:t>
            </a:r>
            <a:r>
              <a:rPr sz="1400" dirty="0">
                <a:latin typeface="Carlito"/>
                <a:cs typeface="Carlito"/>
              </a:rPr>
              <a:t>significant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interest</a:t>
            </a:r>
            <a:endParaRPr sz="1400">
              <a:latin typeface="Carlito"/>
              <a:cs typeface="Carlito"/>
            </a:endParaRPr>
          </a:p>
          <a:p>
            <a:pPr marL="127000">
              <a:lnSpc>
                <a:spcPts val="1630"/>
              </a:lnSpc>
            </a:pPr>
            <a:r>
              <a:rPr sz="1400" spc="5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Python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continues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15" dirty="0">
                <a:latin typeface="Carlito"/>
                <a:cs typeface="Carlito"/>
              </a:rPr>
              <a:t>grow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as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well.</a:t>
            </a:r>
            <a:endParaRPr sz="1400">
              <a:latin typeface="Carlito"/>
              <a:cs typeface="Carlito"/>
            </a:endParaRPr>
          </a:p>
          <a:p>
            <a:pPr marL="127000" marR="99695" indent="-114300">
              <a:lnSpc>
                <a:spcPct val="91600"/>
              </a:lnSpc>
              <a:spcBef>
                <a:spcPts val="190"/>
              </a:spcBef>
              <a:buFont typeface="Arial"/>
              <a:buChar char="•"/>
              <a:tabLst>
                <a:tab pos="127000" algn="l"/>
              </a:tabLst>
            </a:pP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Databases</a:t>
            </a:r>
            <a:r>
              <a:rPr sz="1400" spc="5" dirty="0">
                <a:latin typeface="Carlito"/>
                <a:cs typeface="Carlito"/>
              </a:rPr>
              <a:t> - </a:t>
            </a:r>
            <a:r>
              <a:rPr sz="1400" dirty="0">
                <a:latin typeface="Carlito"/>
                <a:cs typeface="Carlito"/>
              </a:rPr>
              <a:t>Redis, </a:t>
            </a:r>
            <a:r>
              <a:rPr sz="1400" spc="5" dirty="0">
                <a:latin typeface="Carlito"/>
                <a:cs typeface="Carlito"/>
              </a:rPr>
              <a:t>Elasticsearch,  </a:t>
            </a:r>
            <a:r>
              <a:rPr sz="1400" spc="15" dirty="0">
                <a:latin typeface="Carlito"/>
                <a:cs typeface="Carlito"/>
              </a:rPr>
              <a:t>PostgreSQL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and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MongoDB</a:t>
            </a:r>
            <a:r>
              <a:rPr sz="1400" spc="-125" dirty="0">
                <a:latin typeface="Carlito"/>
                <a:cs typeface="Carlito"/>
              </a:rPr>
              <a:t> </a:t>
            </a:r>
            <a:r>
              <a:rPr sz="1400" spc="15" dirty="0">
                <a:latin typeface="Carlito"/>
                <a:cs typeface="Carlito"/>
              </a:rPr>
              <a:t>are</a:t>
            </a:r>
            <a:r>
              <a:rPr sz="1400" spc="-1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gaining  </a:t>
            </a:r>
            <a:r>
              <a:rPr sz="1400" spc="10" dirty="0">
                <a:latin typeface="Carlito"/>
                <a:cs typeface="Carlito"/>
              </a:rPr>
              <a:t>more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interest.</a:t>
            </a:r>
            <a:endParaRPr sz="1400">
              <a:latin typeface="Carlito"/>
              <a:cs typeface="Carlito"/>
            </a:endParaRPr>
          </a:p>
          <a:p>
            <a:pPr marL="127000" marR="5080" indent="-114300">
              <a:lnSpc>
                <a:spcPts val="1580"/>
              </a:lnSpc>
              <a:spcBef>
                <a:spcPts val="259"/>
              </a:spcBef>
              <a:buFont typeface="Arial"/>
              <a:buChar char="•"/>
              <a:tabLst>
                <a:tab pos="127000" algn="l"/>
              </a:tabLst>
            </a:pPr>
            <a:r>
              <a:rPr sz="1400" u="sng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Platforms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-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Interest</a:t>
            </a:r>
            <a:r>
              <a:rPr sz="1400" spc="-12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Slack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and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Windows 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5" dirty="0">
                <a:latin typeface="Carlito"/>
                <a:cs typeface="Carlito"/>
              </a:rPr>
              <a:t>dropping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significantly.</a:t>
            </a:r>
            <a:endParaRPr sz="1400">
              <a:latin typeface="Carlito"/>
              <a:cs typeface="Carlito"/>
            </a:endParaRPr>
          </a:p>
          <a:p>
            <a:pPr marL="127000" marR="537845" indent="-114300">
              <a:lnSpc>
                <a:spcPct val="91700"/>
              </a:lnSpc>
              <a:spcBef>
                <a:spcPts val="220"/>
              </a:spcBef>
              <a:buFont typeface="Arial"/>
              <a:buChar char="•"/>
              <a:tabLst>
                <a:tab pos="127000" algn="l"/>
              </a:tabLst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WebFrames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- </a:t>
            </a:r>
            <a:r>
              <a:rPr sz="1400" spc="10" dirty="0">
                <a:latin typeface="Carlito"/>
                <a:cs typeface="Carlito"/>
              </a:rPr>
              <a:t>Vue.js </a:t>
            </a:r>
            <a:r>
              <a:rPr sz="1400" spc="-1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gaining  </a:t>
            </a:r>
            <a:r>
              <a:rPr sz="1400" spc="5" dirty="0">
                <a:latin typeface="Carlito"/>
                <a:cs typeface="Carlito"/>
              </a:rPr>
              <a:t>substantial</a:t>
            </a:r>
            <a:r>
              <a:rPr sz="1400" spc="-1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interest</a:t>
            </a:r>
            <a:r>
              <a:rPr sz="1400" spc="-13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and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React.js  </a:t>
            </a:r>
            <a:r>
              <a:rPr sz="1400" spc="-5" dirty="0">
                <a:latin typeface="Carlito"/>
                <a:cs typeface="Carlito"/>
              </a:rPr>
              <a:t>continues to </a:t>
            </a:r>
            <a:r>
              <a:rPr sz="1400" spc="15" dirty="0">
                <a:latin typeface="Carlito"/>
                <a:cs typeface="Carlito"/>
              </a:rPr>
              <a:t>grow </a:t>
            </a:r>
            <a:r>
              <a:rPr sz="1400" spc="5" dirty="0">
                <a:latin typeface="Carlito"/>
                <a:cs typeface="Carlito"/>
              </a:rPr>
              <a:t>as</a:t>
            </a:r>
            <a:r>
              <a:rPr sz="1400" spc="-19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well.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2950" y="2085975"/>
            <a:ext cx="1819275" cy="3667125"/>
            <a:chOff x="742950" y="2085975"/>
            <a:chExt cx="1819275" cy="3667125"/>
          </a:xfrm>
        </p:grpSpPr>
        <p:sp>
          <p:nvSpPr>
            <p:cNvPr id="7" name="object 7"/>
            <p:cNvSpPr/>
            <p:nvPr/>
          </p:nvSpPr>
          <p:spPr>
            <a:xfrm>
              <a:off x="752475" y="2095500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1500124" y="0"/>
                  </a:moveTo>
                  <a:lnTo>
                    <a:pt x="300050" y="0"/>
                  </a:lnTo>
                  <a:lnTo>
                    <a:pt x="251381" y="3927"/>
                  </a:lnTo>
                  <a:lnTo>
                    <a:pt x="205212" y="15299"/>
                  </a:lnTo>
                  <a:lnTo>
                    <a:pt x="162161" y="33497"/>
                  </a:lnTo>
                  <a:lnTo>
                    <a:pt x="122845" y="57903"/>
                  </a:lnTo>
                  <a:lnTo>
                    <a:pt x="87884" y="87899"/>
                  </a:lnTo>
                  <a:lnTo>
                    <a:pt x="57893" y="122867"/>
                  </a:lnTo>
                  <a:lnTo>
                    <a:pt x="33491" y="162190"/>
                  </a:lnTo>
                  <a:lnTo>
                    <a:pt x="15297" y="205248"/>
                  </a:lnTo>
                  <a:lnTo>
                    <a:pt x="3927" y="251424"/>
                  </a:lnTo>
                  <a:lnTo>
                    <a:pt x="0" y="300100"/>
                  </a:lnTo>
                  <a:lnTo>
                    <a:pt x="0" y="3347974"/>
                  </a:lnTo>
                  <a:lnTo>
                    <a:pt x="3927" y="3396656"/>
                  </a:lnTo>
                  <a:lnTo>
                    <a:pt x="15297" y="3442836"/>
                  </a:lnTo>
                  <a:lnTo>
                    <a:pt x="33491" y="3485896"/>
                  </a:lnTo>
                  <a:lnTo>
                    <a:pt x="57893" y="3525218"/>
                  </a:lnTo>
                  <a:lnTo>
                    <a:pt x="87884" y="3560184"/>
                  </a:lnTo>
                  <a:lnTo>
                    <a:pt x="122845" y="3590178"/>
                  </a:lnTo>
                  <a:lnTo>
                    <a:pt x="162161" y="3614581"/>
                  </a:lnTo>
                  <a:lnTo>
                    <a:pt x="205212" y="3632777"/>
                  </a:lnTo>
                  <a:lnTo>
                    <a:pt x="251381" y="3644147"/>
                  </a:lnTo>
                  <a:lnTo>
                    <a:pt x="300050" y="3648075"/>
                  </a:lnTo>
                  <a:lnTo>
                    <a:pt x="1500124" y="3648075"/>
                  </a:lnTo>
                  <a:lnTo>
                    <a:pt x="1548800" y="3644147"/>
                  </a:lnTo>
                  <a:lnTo>
                    <a:pt x="1594976" y="3632777"/>
                  </a:lnTo>
                  <a:lnTo>
                    <a:pt x="1638034" y="3614581"/>
                  </a:lnTo>
                  <a:lnTo>
                    <a:pt x="1677357" y="3590178"/>
                  </a:lnTo>
                  <a:lnTo>
                    <a:pt x="1712325" y="3560184"/>
                  </a:lnTo>
                  <a:lnTo>
                    <a:pt x="1742321" y="3525218"/>
                  </a:lnTo>
                  <a:lnTo>
                    <a:pt x="1766727" y="3485896"/>
                  </a:lnTo>
                  <a:lnTo>
                    <a:pt x="1784925" y="3442836"/>
                  </a:lnTo>
                  <a:lnTo>
                    <a:pt x="1796297" y="3396656"/>
                  </a:lnTo>
                  <a:lnTo>
                    <a:pt x="1800225" y="3347974"/>
                  </a:lnTo>
                  <a:lnTo>
                    <a:pt x="1800225" y="300100"/>
                  </a:lnTo>
                  <a:lnTo>
                    <a:pt x="1796297" y="251424"/>
                  </a:lnTo>
                  <a:lnTo>
                    <a:pt x="1784925" y="205248"/>
                  </a:lnTo>
                  <a:lnTo>
                    <a:pt x="1766727" y="162190"/>
                  </a:lnTo>
                  <a:lnTo>
                    <a:pt x="1742321" y="122867"/>
                  </a:lnTo>
                  <a:lnTo>
                    <a:pt x="1712325" y="87899"/>
                  </a:lnTo>
                  <a:lnTo>
                    <a:pt x="1677357" y="57903"/>
                  </a:lnTo>
                  <a:lnTo>
                    <a:pt x="1638034" y="33497"/>
                  </a:lnTo>
                  <a:lnTo>
                    <a:pt x="1594976" y="15299"/>
                  </a:lnTo>
                  <a:lnTo>
                    <a:pt x="1548800" y="3927"/>
                  </a:lnTo>
                  <a:lnTo>
                    <a:pt x="1500124" y="0"/>
                  </a:lnTo>
                  <a:close/>
                </a:path>
              </a:pathLst>
            </a:custGeom>
            <a:solidFill>
              <a:srgbClr val="46B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475" y="2095500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0" y="300100"/>
                  </a:moveTo>
                  <a:lnTo>
                    <a:pt x="3927" y="251424"/>
                  </a:lnTo>
                  <a:lnTo>
                    <a:pt x="15297" y="205248"/>
                  </a:lnTo>
                  <a:lnTo>
                    <a:pt x="33491" y="162190"/>
                  </a:lnTo>
                  <a:lnTo>
                    <a:pt x="57893" y="122867"/>
                  </a:lnTo>
                  <a:lnTo>
                    <a:pt x="87884" y="87899"/>
                  </a:lnTo>
                  <a:lnTo>
                    <a:pt x="122845" y="57903"/>
                  </a:lnTo>
                  <a:lnTo>
                    <a:pt x="162161" y="33497"/>
                  </a:lnTo>
                  <a:lnTo>
                    <a:pt x="205212" y="15299"/>
                  </a:lnTo>
                  <a:lnTo>
                    <a:pt x="251381" y="3927"/>
                  </a:lnTo>
                  <a:lnTo>
                    <a:pt x="300050" y="0"/>
                  </a:lnTo>
                  <a:lnTo>
                    <a:pt x="1500124" y="0"/>
                  </a:lnTo>
                  <a:lnTo>
                    <a:pt x="1548800" y="3927"/>
                  </a:lnTo>
                  <a:lnTo>
                    <a:pt x="1594976" y="15299"/>
                  </a:lnTo>
                  <a:lnTo>
                    <a:pt x="1638034" y="33497"/>
                  </a:lnTo>
                  <a:lnTo>
                    <a:pt x="1677357" y="57903"/>
                  </a:lnTo>
                  <a:lnTo>
                    <a:pt x="1712325" y="87899"/>
                  </a:lnTo>
                  <a:lnTo>
                    <a:pt x="1742321" y="122867"/>
                  </a:lnTo>
                  <a:lnTo>
                    <a:pt x="1766727" y="162190"/>
                  </a:lnTo>
                  <a:lnTo>
                    <a:pt x="1784925" y="205248"/>
                  </a:lnTo>
                  <a:lnTo>
                    <a:pt x="1796297" y="251424"/>
                  </a:lnTo>
                  <a:lnTo>
                    <a:pt x="1800225" y="300100"/>
                  </a:lnTo>
                  <a:lnTo>
                    <a:pt x="1800225" y="3347974"/>
                  </a:lnTo>
                  <a:lnTo>
                    <a:pt x="1796297" y="3396656"/>
                  </a:lnTo>
                  <a:lnTo>
                    <a:pt x="1784925" y="3442836"/>
                  </a:lnTo>
                  <a:lnTo>
                    <a:pt x="1766727" y="3485896"/>
                  </a:lnTo>
                  <a:lnTo>
                    <a:pt x="1742321" y="3525218"/>
                  </a:lnTo>
                  <a:lnTo>
                    <a:pt x="1712325" y="3560184"/>
                  </a:lnTo>
                  <a:lnTo>
                    <a:pt x="1677357" y="3590178"/>
                  </a:lnTo>
                  <a:lnTo>
                    <a:pt x="1638034" y="3614581"/>
                  </a:lnTo>
                  <a:lnTo>
                    <a:pt x="1594976" y="3632777"/>
                  </a:lnTo>
                  <a:lnTo>
                    <a:pt x="1548800" y="3644147"/>
                  </a:lnTo>
                  <a:lnTo>
                    <a:pt x="1500124" y="3648075"/>
                  </a:lnTo>
                  <a:lnTo>
                    <a:pt x="300050" y="3648075"/>
                  </a:lnTo>
                  <a:lnTo>
                    <a:pt x="251381" y="3644147"/>
                  </a:lnTo>
                  <a:lnTo>
                    <a:pt x="205212" y="3632777"/>
                  </a:lnTo>
                  <a:lnTo>
                    <a:pt x="162161" y="3614581"/>
                  </a:lnTo>
                  <a:lnTo>
                    <a:pt x="122845" y="3590178"/>
                  </a:lnTo>
                  <a:lnTo>
                    <a:pt x="87884" y="3560184"/>
                  </a:lnTo>
                  <a:lnTo>
                    <a:pt x="57893" y="3525218"/>
                  </a:lnTo>
                  <a:lnTo>
                    <a:pt x="33491" y="3485896"/>
                  </a:lnTo>
                  <a:lnTo>
                    <a:pt x="15297" y="3442836"/>
                  </a:lnTo>
                  <a:lnTo>
                    <a:pt x="3927" y="3396656"/>
                  </a:lnTo>
                  <a:lnTo>
                    <a:pt x="0" y="3347974"/>
                  </a:lnTo>
                  <a:lnTo>
                    <a:pt x="0" y="3001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0277" y="3611498"/>
            <a:ext cx="141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5175" y="841629"/>
            <a:ext cx="694944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pc="-509" dirty="0"/>
              <a:t>OVERALL </a:t>
            </a:r>
            <a:r>
              <a:rPr spc="-385" dirty="0"/>
              <a:t>FINDINGS </a:t>
            </a:r>
            <a:r>
              <a:rPr spc="10" dirty="0"/>
              <a:t>&amp;</a:t>
            </a:r>
            <a:r>
              <a:rPr spc="-325" dirty="0"/>
              <a:t> </a:t>
            </a:r>
            <a:r>
              <a:rPr spc="-390" dirty="0"/>
              <a:t>IMPLICATIONS</a:t>
            </a: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800" b="1" spc="-30" dirty="0">
                <a:latin typeface="Carlito"/>
                <a:cs typeface="Carlito"/>
              </a:rPr>
              <a:t>I</a:t>
            </a:r>
            <a:r>
              <a:rPr sz="1800" b="1" spc="30" dirty="0">
                <a:latin typeface="Carlito"/>
                <a:cs typeface="Carlito"/>
              </a:rPr>
              <a:t>m</a:t>
            </a:r>
            <a:r>
              <a:rPr sz="1800" b="1" spc="5" dirty="0">
                <a:latin typeface="Carlito"/>
                <a:cs typeface="Carlito"/>
              </a:rPr>
              <a:t>pli</a:t>
            </a:r>
            <a:r>
              <a:rPr sz="1800" b="1" spc="-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a</a:t>
            </a:r>
            <a:r>
              <a:rPr sz="1800" b="1" spc="-25" dirty="0">
                <a:latin typeface="Carlito"/>
                <a:cs typeface="Carlito"/>
              </a:rPr>
              <a:t>t</a:t>
            </a:r>
            <a:r>
              <a:rPr sz="1800" b="1" spc="5" dirty="0">
                <a:latin typeface="Carlito"/>
                <a:cs typeface="Carlito"/>
              </a:rPr>
              <a:t>i</a:t>
            </a:r>
            <a:r>
              <a:rPr sz="1800" b="1" dirty="0">
                <a:latin typeface="Carlito"/>
                <a:cs typeface="Carlito"/>
              </a:rPr>
              <a:t>o</a:t>
            </a:r>
            <a:r>
              <a:rPr sz="1800" b="1" spc="10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0800" y="5362575"/>
            <a:ext cx="1276350" cy="742950"/>
            <a:chOff x="6400800" y="5362575"/>
            <a:chExt cx="1276350" cy="742950"/>
          </a:xfrm>
        </p:grpSpPr>
        <p:sp>
          <p:nvSpPr>
            <p:cNvPr id="12" name="object 12"/>
            <p:cNvSpPr/>
            <p:nvPr/>
          </p:nvSpPr>
          <p:spPr>
            <a:xfrm>
              <a:off x="6410325" y="5372100"/>
              <a:ext cx="1257300" cy="723900"/>
            </a:xfrm>
            <a:custGeom>
              <a:avLst/>
              <a:gdLst/>
              <a:ahLst/>
              <a:cxnLst/>
              <a:rect l="l" t="t" r="r" b="b"/>
              <a:pathLst>
                <a:path w="1257300" h="723900">
                  <a:moveTo>
                    <a:pt x="12573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1257300" y="7239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0325" y="5372100"/>
              <a:ext cx="1257300" cy="723900"/>
            </a:xfrm>
            <a:custGeom>
              <a:avLst/>
              <a:gdLst/>
              <a:ahLst/>
              <a:cxnLst/>
              <a:rect l="l" t="t" r="r" b="b"/>
              <a:pathLst>
                <a:path w="1257300" h="723900">
                  <a:moveTo>
                    <a:pt x="0" y="723900"/>
                  </a:moveTo>
                  <a:lnTo>
                    <a:pt x="1257300" y="7239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00800" y="5362575"/>
            <a:ext cx="1276350" cy="7429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75"/>
              </a:spcBef>
            </a:pPr>
            <a:r>
              <a:rPr sz="2450" spc="-1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7150" y="5362575"/>
            <a:ext cx="3771900" cy="7429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73025" marR="145415">
              <a:lnSpc>
                <a:spcPts val="1200"/>
              </a:lnSpc>
            </a:pPr>
            <a:r>
              <a:rPr sz="1100" spc="15" dirty="0">
                <a:latin typeface="Carlito"/>
                <a:cs typeface="Carlito"/>
              </a:rPr>
              <a:t>Continue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to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staff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enough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Linux,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employ</a:t>
            </a:r>
            <a:r>
              <a:rPr sz="1100" spc="-75" dirty="0">
                <a:latin typeface="Carlito"/>
                <a:cs typeface="Carlito"/>
              </a:rPr>
              <a:t> </a:t>
            </a:r>
            <a:r>
              <a:rPr sz="1100" spc="5" dirty="0">
                <a:latin typeface="Carlito"/>
                <a:cs typeface="Carlito"/>
              </a:rPr>
              <a:t>more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peopleskilled</a:t>
            </a:r>
            <a:r>
              <a:rPr sz="1100" spc="-85" dirty="0">
                <a:latin typeface="Carlito"/>
                <a:cs typeface="Carlito"/>
              </a:rPr>
              <a:t> </a:t>
            </a:r>
            <a:r>
              <a:rPr sz="1100" spc="30" dirty="0">
                <a:latin typeface="Carlito"/>
                <a:cs typeface="Carlito"/>
              </a:rPr>
              <a:t>in  </a:t>
            </a:r>
            <a:r>
              <a:rPr sz="1100" spc="5" dirty="0">
                <a:latin typeface="Carlito"/>
                <a:cs typeface="Carlito"/>
              </a:rPr>
              <a:t>Docker, </a:t>
            </a:r>
            <a:r>
              <a:rPr sz="1100" spc="10" dirty="0">
                <a:latin typeface="Carlito"/>
                <a:cs typeface="Carlito"/>
              </a:rPr>
              <a:t>AWS and </a:t>
            </a:r>
            <a:r>
              <a:rPr sz="1100" spc="15" dirty="0">
                <a:latin typeface="Carlito"/>
                <a:cs typeface="Carlito"/>
              </a:rPr>
              <a:t>Android, but </a:t>
            </a:r>
            <a:r>
              <a:rPr sz="1100" spc="10" dirty="0">
                <a:latin typeface="Carlito"/>
                <a:cs typeface="Carlito"/>
              </a:rPr>
              <a:t>make </a:t>
            </a:r>
            <a:r>
              <a:rPr sz="1100" spc="15" dirty="0">
                <a:latin typeface="Carlito"/>
                <a:cs typeface="Carlito"/>
              </a:rPr>
              <a:t>reductions </a:t>
            </a:r>
            <a:r>
              <a:rPr sz="1100" spc="10" dirty="0">
                <a:latin typeface="Carlito"/>
                <a:cs typeface="Carlito"/>
              </a:rPr>
              <a:t>to Slack and  </a:t>
            </a:r>
            <a:r>
              <a:rPr sz="1100" spc="15" dirty="0">
                <a:latin typeface="Carlito"/>
                <a:cs typeface="Carlito"/>
              </a:rPr>
              <a:t>Windows.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00800" y="4276725"/>
            <a:ext cx="1276350" cy="1123950"/>
            <a:chOff x="6400800" y="4276725"/>
            <a:chExt cx="1276350" cy="1123950"/>
          </a:xfrm>
        </p:grpSpPr>
        <p:sp>
          <p:nvSpPr>
            <p:cNvPr id="17" name="object 17"/>
            <p:cNvSpPr/>
            <p:nvPr/>
          </p:nvSpPr>
          <p:spPr>
            <a:xfrm>
              <a:off x="6410325" y="428625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0"/>
                  </a:moveTo>
                  <a:lnTo>
                    <a:pt x="0" y="0"/>
                  </a:lnTo>
                  <a:lnTo>
                    <a:pt x="0" y="717931"/>
                  </a:lnTo>
                  <a:lnTo>
                    <a:pt x="601091" y="717931"/>
                  </a:lnTo>
                  <a:lnTo>
                    <a:pt x="601091" y="939164"/>
                  </a:lnTo>
                  <a:lnTo>
                    <a:pt x="518159" y="939164"/>
                  </a:lnTo>
                  <a:lnTo>
                    <a:pt x="628650" y="1104900"/>
                  </a:lnTo>
                  <a:lnTo>
                    <a:pt x="739140" y="939164"/>
                  </a:lnTo>
                  <a:lnTo>
                    <a:pt x="656208" y="939164"/>
                  </a:lnTo>
                  <a:lnTo>
                    <a:pt x="656208" y="717931"/>
                  </a:lnTo>
                  <a:lnTo>
                    <a:pt x="1257300" y="717931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10325" y="428625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717931"/>
                  </a:moveTo>
                  <a:lnTo>
                    <a:pt x="656208" y="717931"/>
                  </a:lnTo>
                  <a:lnTo>
                    <a:pt x="656208" y="939164"/>
                  </a:lnTo>
                  <a:lnTo>
                    <a:pt x="739140" y="939164"/>
                  </a:lnTo>
                  <a:lnTo>
                    <a:pt x="628650" y="1104900"/>
                  </a:lnTo>
                  <a:lnTo>
                    <a:pt x="518159" y="939164"/>
                  </a:lnTo>
                  <a:lnTo>
                    <a:pt x="601091" y="939164"/>
                  </a:lnTo>
                  <a:lnTo>
                    <a:pt x="601091" y="717931"/>
                  </a:lnTo>
                  <a:lnTo>
                    <a:pt x="0" y="717931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717931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51726" y="4412869"/>
            <a:ext cx="18542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1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8100" y="4276725"/>
            <a:ext cx="3790950" cy="733425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92075" marR="293370">
              <a:lnSpc>
                <a:spcPts val="1200"/>
              </a:lnSpc>
            </a:pPr>
            <a:r>
              <a:rPr sz="1100" spc="15" dirty="0">
                <a:latin typeface="Carlito"/>
                <a:cs typeface="Carlito"/>
              </a:rPr>
              <a:t>Continue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to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staff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enough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ASP.NET</a:t>
            </a:r>
            <a:r>
              <a:rPr sz="1100" spc="-12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but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employ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more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people  </a:t>
            </a:r>
            <a:r>
              <a:rPr sz="1100" spc="30" dirty="0">
                <a:latin typeface="Carlito"/>
                <a:cs typeface="Carlito"/>
              </a:rPr>
              <a:t>skilled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in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Vue.js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5" dirty="0">
                <a:latin typeface="Carlito"/>
                <a:cs typeface="Carlito"/>
              </a:rPr>
              <a:t>and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React.js.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00800" y="3181350"/>
            <a:ext cx="1276350" cy="1123950"/>
            <a:chOff x="6400800" y="3181350"/>
            <a:chExt cx="1276350" cy="1123950"/>
          </a:xfrm>
        </p:grpSpPr>
        <p:sp>
          <p:nvSpPr>
            <p:cNvPr id="22" name="object 22"/>
            <p:cNvSpPr/>
            <p:nvPr/>
          </p:nvSpPr>
          <p:spPr>
            <a:xfrm>
              <a:off x="6410325" y="3190875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0"/>
                  </a:moveTo>
                  <a:lnTo>
                    <a:pt x="0" y="0"/>
                  </a:lnTo>
                  <a:lnTo>
                    <a:pt x="0" y="717931"/>
                  </a:lnTo>
                  <a:lnTo>
                    <a:pt x="601091" y="717931"/>
                  </a:lnTo>
                  <a:lnTo>
                    <a:pt x="601091" y="939164"/>
                  </a:lnTo>
                  <a:lnTo>
                    <a:pt x="518159" y="939164"/>
                  </a:lnTo>
                  <a:lnTo>
                    <a:pt x="628650" y="1104900"/>
                  </a:lnTo>
                  <a:lnTo>
                    <a:pt x="739140" y="939164"/>
                  </a:lnTo>
                  <a:lnTo>
                    <a:pt x="656208" y="939164"/>
                  </a:lnTo>
                  <a:lnTo>
                    <a:pt x="656208" y="717931"/>
                  </a:lnTo>
                  <a:lnTo>
                    <a:pt x="1257300" y="717931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0325" y="3190875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717931"/>
                  </a:moveTo>
                  <a:lnTo>
                    <a:pt x="656208" y="717931"/>
                  </a:lnTo>
                  <a:lnTo>
                    <a:pt x="656208" y="939164"/>
                  </a:lnTo>
                  <a:lnTo>
                    <a:pt x="739140" y="939164"/>
                  </a:lnTo>
                  <a:lnTo>
                    <a:pt x="628650" y="1104900"/>
                  </a:lnTo>
                  <a:lnTo>
                    <a:pt x="518159" y="939164"/>
                  </a:lnTo>
                  <a:lnTo>
                    <a:pt x="601091" y="939164"/>
                  </a:lnTo>
                  <a:lnTo>
                    <a:pt x="601091" y="717931"/>
                  </a:lnTo>
                  <a:lnTo>
                    <a:pt x="0" y="717931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717931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51726" y="3317875"/>
            <a:ext cx="18542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1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8100" y="3181350"/>
            <a:ext cx="3790950" cy="733425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92075">
              <a:lnSpc>
                <a:spcPts val="1260"/>
              </a:lnSpc>
            </a:pPr>
            <a:r>
              <a:rPr sz="1100" spc="15" dirty="0">
                <a:latin typeface="Carlito"/>
                <a:cs typeface="Carlito"/>
              </a:rPr>
              <a:t>Employ</a:t>
            </a:r>
            <a:r>
              <a:rPr sz="1100" spc="-85" dirty="0">
                <a:latin typeface="Carlito"/>
                <a:cs typeface="Carlito"/>
              </a:rPr>
              <a:t> </a:t>
            </a:r>
            <a:r>
              <a:rPr sz="1100" spc="5" dirty="0">
                <a:latin typeface="Carlito"/>
                <a:cs typeface="Carlito"/>
              </a:rPr>
              <a:t>more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people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skilled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in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Redis,</a:t>
            </a:r>
            <a:r>
              <a:rPr sz="1100" spc="-114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Elasticsearch,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5" dirty="0">
                <a:latin typeface="Carlito"/>
                <a:cs typeface="Carlito"/>
              </a:rPr>
              <a:t>PostgreSQL</a:t>
            </a:r>
            <a:endParaRPr sz="1100">
              <a:latin typeface="Carlito"/>
              <a:cs typeface="Carlito"/>
            </a:endParaRPr>
          </a:p>
          <a:p>
            <a:pPr marL="92075">
              <a:lnSpc>
                <a:spcPts val="1260"/>
              </a:lnSpc>
            </a:pPr>
            <a:r>
              <a:rPr sz="1100" spc="10" dirty="0">
                <a:latin typeface="Carlito"/>
                <a:cs typeface="Carlito"/>
              </a:rPr>
              <a:t>and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MongoDB.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00800" y="2085975"/>
            <a:ext cx="1276350" cy="1123950"/>
            <a:chOff x="6400800" y="2085975"/>
            <a:chExt cx="1276350" cy="1123950"/>
          </a:xfrm>
        </p:grpSpPr>
        <p:sp>
          <p:nvSpPr>
            <p:cNvPr id="27" name="object 27"/>
            <p:cNvSpPr/>
            <p:nvPr/>
          </p:nvSpPr>
          <p:spPr>
            <a:xfrm>
              <a:off x="6410325" y="209550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0"/>
                  </a:moveTo>
                  <a:lnTo>
                    <a:pt x="0" y="0"/>
                  </a:lnTo>
                  <a:lnTo>
                    <a:pt x="0" y="717930"/>
                  </a:lnTo>
                  <a:lnTo>
                    <a:pt x="601091" y="717930"/>
                  </a:lnTo>
                  <a:lnTo>
                    <a:pt x="601091" y="939164"/>
                  </a:lnTo>
                  <a:lnTo>
                    <a:pt x="518159" y="939164"/>
                  </a:lnTo>
                  <a:lnTo>
                    <a:pt x="628650" y="1104900"/>
                  </a:lnTo>
                  <a:lnTo>
                    <a:pt x="739140" y="939164"/>
                  </a:lnTo>
                  <a:lnTo>
                    <a:pt x="656208" y="939164"/>
                  </a:lnTo>
                  <a:lnTo>
                    <a:pt x="656208" y="717930"/>
                  </a:lnTo>
                  <a:lnTo>
                    <a:pt x="1257300" y="71793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0325" y="2095500"/>
              <a:ext cx="1257300" cy="1104900"/>
            </a:xfrm>
            <a:custGeom>
              <a:avLst/>
              <a:gdLst/>
              <a:ahLst/>
              <a:cxnLst/>
              <a:rect l="l" t="t" r="r" b="b"/>
              <a:pathLst>
                <a:path w="1257300" h="1104900">
                  <a:moveTo>
                    <a:pt x="1257300" y="717930"/>
                  </a:moveTo>
                  <a:lnTo>
                    <a:pt x="656208" y="717930"/>
                  </a:lnTo>
                  <a:lnTo>
                    <a:pt x="656208" y="939164"/>
                  </a:lnTo>
                  <a:lnTo>
                    <a:pt x="739140" y="939164"/>
                  </a:lnTo>
                  <a:lnTo>
                    <a:pt x="628650" y="1104900"/>
                  </a:lnTo>
                  <a:lnTo>
                    <a:pt x="518159" y="939164"/>
                  </a:lnTo>
                  <a:lnTo>
                    <a:pt x="601091" y="939164"/>
                  </a:lnTo>
                  <a:lnTo>
                    <a:pt x="601091" y="717930"/>
                  </a:lnTo>
                  <a:lnTo>
                    <a:pt x="0" y="717930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717930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51726" y="2223198"/>
            <a:ext cx="185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58100" y="2085975"/>
            <a:ext cx="3790950" cy="733425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92075">
              <a:lnSpc>
                <a:spcPts val="1260"/>
              </a:lnSpc>
            </a:pPr>
            <a:r>
              <a:rPr sz="1100" spc="15" dirty="0">
                <a:latin typeface="Carlito"/>
                <a:cs typeface="Carlito"/>
              </a:rPr>
              <a:t>Continue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to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staff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enough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5" dirty="0">
                <a:latin typeface="Carlito"/>
                <a:cs typeface="Carlito"/>
              </a:rPr>
              <a:t>JavaScript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spc="5" dirty="0">
                <a:latin typeface="Carlito"/>
                <a:cs typeface="Carlito"/>
              </a:rPr>
              <a:t>and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HTML/CSS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but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employ</a:t>
            </a:r>
            <a:endParaRPr sz="1100">
              <a:latin typeface="Carlito"/>
              <a:cs typeface="Carlito"/>
            </a:endParaRPr>
          </a:p>
          <a:p>
            <a:pPr marL="92075">
              <a:lnSpc>
                <a:spcPts val="1260"/>
              </a:lnSpc>
            </a:pPr>
            <a:r>
              <a:rPr sz="1100" spc="5" dirty="0">
                <a:latin typeface="Carlito"/>
                <a:cs typeface="Carlito"/>
              </a:rPr>
              <a:t>more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people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skilled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30" dirty="0">
                <a:latin typeface="Carlito"/>
                <a:cs typeface="Carlito"/>
              </a:rPr>
              <a:t>in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TypeScript</a:t>
            </a:r>
            <a:r>
              <a:rPr sz="1100" spc="-105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and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Python.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4993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5" dirty="0"/>
              <a:t>C</a:t>
            </a:r>
            <a:r>
              <a:rPr spc="-475" dirty="0"/>
              <a:t>O</a:t>
            </a:r>
            <a:r>
              <a:rPr spc="-280" dirty="0"/>
              <a:t>N</a:t>
            </a:r>
            <a:r>
              <a:rPr spc="-655" dirty="0"/>
              <a:t>C</a:t>
            </a:r>
            <a:r>
              <a:rPr spc="-585" dirty="0"/>
              <a:t>L</a:t>
            </a:r>
            <a:r>
              <a:rPr spc="-280" dirty="0"/>
              <a:t>U</a:t>
            </a:r>
            <a:r>
              <a:rPr spc="-755" dirty="0"/>
              <a:t>S</a:t>
            </a:r>
            <a:r>
              <a:rPr spc="-110" dirty="0"/>
              <a:t>I</a:t>
            </a:r>
            <a:r>
              <a:rPr spc="-475" dirty="0"/>
              <a:t>O</a:t>
            </a:r>
            <a:r>
              <a:rPr spc="-30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123950" y="2114550"/>
            <a:ext cx="3057525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3900" y="1819275"/>
          <a:ext cx="6829425" cy="436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  <a:gridCol w="5448300"/>
              </a:tblGrid>
              <a:tr h="1443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74930" algn="ctr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01600" marR="323215">
                        <a:lnSpc>
                          <a:spcPts val="218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Carve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out budget in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order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hire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additional</a:t>
                      </a:r>
                      <a:r>
                        <a:rPr sz="20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staff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skills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needed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fill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0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15" dirty="0">
                          <a:latin typeface="Carlito"/>
                          <a:cs typeface="Carlito"/>
                        </a:rPr>
                        <a:t>gaps.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4D2EB"/>
                    </a:solidFill>
                  </a:tcPr>
                </a:tc>
              </a:tr>
              <a:tr h="1476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1600" marR="972185">
                        <a:lnSpc>
                          <a:spcPts val="2180"/>
                        </a:lnSpc>
                        <a:spcBef>
                          <a:spcPts val="127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aside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budget or put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program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2000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place 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upskill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those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already</a:t>
                      </a:r>
                      <a:r>
                        <a:rPr sz="2000" spc="-1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employed.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4D2EB"/>
                    </a:solidFill>
                  </a:tcPr>
                </a:tc>
              </a:tr>
              <a:tr h="1443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24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1600" marR="1135380">
                        <a:lnSpc>
                          <a:spcPts val="2180"/>
                        </a:lnSpc>
                        <a:spcBef>
                          <a:spcPts val="1290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Make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adjustments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staff 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those</a:t>
                      </a:r>
                      <a:r>
                        <a:rPr sz="2000" spc="-3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skills  no longer in</a:t>
                      </a:r>
                      <a:r>
                        <a:rPr sz="20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demand.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4D2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873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A</a:t>
            </a:r>
            <a:r>
              <a:rPr spc="-509" dirty="0"/>
              <a:t>P</a:t>
            </a:r>
            <a:r>
              <a:rPr spc="-610" dirty="0"/>
              <a:t>P</a:t>
            </a:r>
            <a:r>
              <a:rPr spc="-680" dirty="0"/>
              <a:t>E</a:t>
            </a:r>
            <a:r>
              <a:rPr spc="-280" dirty="0"/>
              <a:t>N</a:t>
            </a:r>
            <a:r>
              <a:rPr spc="-380" dirty="0"/>
              <a:t>DIX</a:t>
            </a:r>
          </a:p>
        </p:txBody>
      </p:sp>
      <p:sp>
        <p:nvSpPr>
          <p:cNvPr id="3" name="object 3"/>
          <p:cNvSpPr/>
          <p:nvPr/>
        </p:nvSpPr>
        <p:spPr>
          <a:xfrm>
            <a:off x="1057275" y="1847850"/>
            <a:ext cx="3190875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37" y="735965"/>
            <a:ext cx="42056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GITHUB </a:t>
            </a:r>
            <a:r>
              <a:rPr spc="-545" dirty="0"/>
              <a:t>JOB</a:t>
            </a:r>
            <a:r>
              <a:rPr spc="-135" dirty="0"/>
              <a:t> </a:t>
            </a:r>
            <a:r>
              <a:rPr spc="-505" dirty="0"/>
              <a:t>POSTINGS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8700" y="1524000"/>
            <a:ext cx="10534650" cy="4600575"/>
            <a:chOff x="1028700" y="1524000"/>
            <a:chExt cx="10534650" cy="4600575"/>
          </a:xfrm>
        </p:grpSpPr>
        <p:sp>
          <p:nvSpPr>
            <p:cNvPr id="4" name="object 4"/>
            <p:cNvSpPr/>
            <p:nvPr/>
          </p:nvSpPr>
          <p:spPr>
            <a:xfrm>
              <a:off x="1028700" y="1524000"/>
              <a:ext cx="10534650" cy="4600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4301" y="1652651"/>
              <a:ext cx="7877175" cy="3810000"/>
            </a:xfrm>
            <a:custGeom>
              <a:avLst/>
              <a:gdLst/>
              <a:ahLst/>
              <a:cxnLst/>
              <a:rect l="l" t="t" r="r" b="b"/>
              <a:pathLst>
                <a:path w="7877175" h="3810000">
                  <a:moveTo>
                    <a:pt x="0" y="0"/>
                  </a:moveTo>
                  <a:lnTo>
                    <a:pt x="0" y="3810000"/>
                  </a:lnTo>
                </a:path>
                <a:path w="7877175" h="3810000">
                  <a:moveTo>
                    <a:pt x="876300" y="0"/>
                  </a:moveTo>
                  <a:lnTo>
                    <a:pt x="876300" y="3810000"/>
                  </a:lnTo>
                </a:path>
                <a:path w="7877175" h="3810000">
                  <a:moveTo>
                    <a:pt x="1743075" y="0"/>
                  </a:moveTo>
                  <a:lnTo>
                    <a:pt x="1743075" y="3810000"/>
                  </a:lnTo>
                </a:path>
                <a:path w="7877175" h="3810000">
                  <a:moveTo>
                    <a:pt x="2619375" y="0"/>
                  </a:moveTo>
                  <a:lnTo>
                    <a:pt x="2619375" y="3810000"/>
                  </a:lnTo>
                </a:path>
                <a:path w="7877175" h="3810000">
                  <a:moveTo>
                    <a:pt x="3495675" y="0"/>
                  </a:moveTo>
                  <a:lnTo>
                    <a:pt x="3495675" y="3810000"/>
                  </a:lnTo>
                </a:path>
                <a:path w="7877175" h="3810000">
                  <a:moveTo>
                    <a:pt x="4371975" y="0"/>
                  </a:moveTo>
                  <a:lnTo>
                    <a:pt x="4371975" y="3810000"/>
                  </a:lnTo>
                </a:path>
                <a:path w="7877175" h="3810000">
                  <a:moveTo>
                    <a:pt x="5248275" y="0"/>
                  </a:moveTo>
                  <a:lnTo>
                    <a:pt x="5248275" y="3810000"/>
                  </a:lnTo>
                </a:path>
                <a:path w="7877175" h="3810000">
                  <a:moveTo>
                    <a:pt x="6124575" y="0"/>
                  </a:moveTo>
                  <a:lnTo>
                    <a:pt x="6124575" y="3810000"/>
                  </a:lnTo>
                </a:path>
                <a:path w="7877175" h="3810000">
                  <a:moveTo>
                    <a:pt x="7000875" y="0"/>
                  </a:moveTo>
                  <a:lnTo>
                    <a:pt x="7000875" y="3810000"/>
                  </a:lnTo>
                </a:path>
                <a:path w="7877175" h="3810000">
                  <a:moveTo>
                    <a:pt x="7877175" y="0"/>
                  </a:moveTo>
                  <a:lnTo>
                    <a:pt x="7877175" y="381000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3175" y="5191188"/>
              <a:ext cx="385762" cy="2761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3175" y="4876736"/>
              <a:ext cx="385762" cy="290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3175" y="4562411"/>
              <a:ext cx="471487" cy="290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3175" y="4238561"/>
              <a:ext cx="557212" cy="3000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3175" y="3924236"/>
              <a:ext cx="690562" cy="2905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175" y="3609911"/>
              <a:ext cx="909637" cy="2905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3175" y="3286061"/>
              <a:ext cx="947737" cy="3000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3175" y="2971736"/>
              <a:ext cx="2128901" cy="3000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3175" y="2657411"/>
              <a:ext cx="2176526" cy="2905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43175" y="2333561"/>
              <a:ext cx="2967101" cy="3000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3175" y="2019236"/>
              <a:ext cx="3929126" cy="3000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175" y="1704911"/>
              <a:ext cx="8301101" cy="2905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175" y="1714500"/>
              <a:ext cx="8243951" cy="36814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8000" y="1652651"/>
              <a:ext cx="0" cy="3810000"/>
            </a:xfrm>
            <a:custGeom>
              <a:avLst/>
              <a:gdLst/>
              <a:ahLst/>
              <a:cxnLst/>
              <a:rect l="l" t="t" r="r" b="b"/>
              <a:pathLst>
                <a:path h="3810000">
                  <a:moveTo>
                    <a:pt x="0" y="3810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67635" y="4763579"/>
            <a:ext cx="117475" cy="6604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07268" y="1686242"/>
            <a:ext cx="3117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188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0851" y="5561647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1303" y="5561647"/>
            <a:ext cx="1974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20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7096" y="5561647"/>
            <a:ext cx="1981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40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72634" y="5561647"/>
            <a:ext cx="1981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60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8679" y="5561647"/>
            <a:ext cx="1974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80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4925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rlito"/>
                <a:cs typeface="Carlito"/>
              </a:rPr>
              <a:t>2</a:t>
            </a:r>
            <a:r>
              <a:rPr sz="1400" spc="10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30590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rlito"/>
                <a:cs typeface="Carlito"/>
              </a:rPr>
              <a:t>4</a:t>
            </a:r>
            <a:r>
              <a:rPr sz="1400" spc="10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06255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rlito"/>
                <a:cs typeface="Carlito"/>
              </a:rPr>
              <a:t>6</a:t>
            </a:r>
            <a:r>
              <a:rPr sz="1400" spc="10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81919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1</a:t>
            </a:r>
            <a:r>
              <a:rPr sz="1400" spc="30" dirty="0">
                <a:solidFill>
                  <a:srgbClr val="D9D9D9"/>
                </a:solidFill>
                <a:latin typeface="Carlito"/>
                <a:cs typeface="Carlito"/>
              </a:rPr>
              <a:t>8</a:t>
            </a:r>
            <a:r>
              <a:rPr sz="1400" spc="10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57584" y="5561647"/>
            <a:ext cx="298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D9D9D9"/>
                </a:solidFill>
                <a:latin typeface="Carlito"/>
                <a:cs typeface="Carlito"/>
              </a:rPr>
              <a:t>2</a:t>
            </a:r>
            <a:r>
              <a:rPr sz="1400" spc="35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r>
              <a:rPr sz="1400" spc="10" dirty="0">
                <a:solidFill>
                  <a:srgbClr val="D9D9D9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8264" y="4752925"/>
            <a:ext cx="1043305" cy="66167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endParaRPr sz="14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819"/>
              </a:spcBef>
            </a:pP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MySQL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526158" y="1652651"/>
          <a:ext cx="4830442" cy="3424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/>
                <a:gridCol w="551179"/>
                <a:gridCol w="325119"/>
                <a:gridCol w="876300"/>
                <a:gridCol w="866775"/>
                <a:gridCol w="876300"/>
                <a:gridCol w="313054"/>
              </a:tblGrid>
              <a:tr h="331477"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005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2421"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00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4" marB="0"/>
                </a:tc>
              </a:tr>
              <a:tr h="317730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Ja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753"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587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666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C#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881"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+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+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 rowSpan="4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7626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SQL</a:t>
                      </a:r>
                      <a:r>
                        <a:rPr sz="1400" spc="-1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Server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7626"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Q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628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6195695" y="5491547"/>
            <a:ext cx="1454785" cy="5099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D9D9D9"/>
                </a:solidFill>
                <a:latin typeface="Carlito"/>
                <a:cs typeface="Carlito"/>
              </a:rPr>
              <a:t>100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50" b="1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950" b="1" spc="1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950" b="1" spc="5" dirty="0">
                <a:solidFill>
                  <a:srgbClr val="FFFFFF"/>
                </a:solidFill>
                <a:latin typeface="Carlito"/>
                <a:cs typeface="Carlito"/>
              </a:rPr>
              <a:t>JOB </a:t>
            </a:r>
            <a:r>
              <a:rPr sz="950" b="1" dirty="0">
                <a:solidFill>
                  <a:srgbClr val="FFFFFF"/>
                </a:solidFill>
                <a:latin typeface="Carlito"/>
                <a:cs typeface="Carlito"/>
              </a:rPr>
              <a:t>POSTINGS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96181" y="3255070"/>
            <a:ext cx="149225" cy="611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z="950" b="1" spc="3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950" b="1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950" b="1" spc="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950" b="1" spc="-2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950" b="1" spc="-3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950" b="1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950" b="1" spc="-2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95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2028825"/>
            <a:ext cx="320040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377" y="611886"/>
            <a:ext cx="16598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O</a:t>
            </a:r>
            <a:r>
              <a:rPr spc="-280" dirty="0"/>
              <a:t>U</a:t>
            </a:r>
            <a:r>
              <a:rPr spc="-480" dirty="0"/>
              <a:t>T</a:t>
            </a:r>
            <a:r>
              <a:rPr spc="-409" dirty="0"/>
              <a:t>L</a:t>
            </a:r>
            <a:r>
              <a:rPr spc="-195" dirty="0"/>
              <a:t>I</a:t>
            </a:r>
            <a:r>
              <a:rPr spc="-280" dirty="0"/>
              <a:t>N</a:t>
            </a:r>
            <a:r>
              <a:rPr spc="-64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5005" y="1073213"/>
            <a:ext cx="2951480" cy="447992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Executive</a:t>
            </a:r>
            <a:r>
              <a:rPr sz="215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Summary</a:t>
            </a:r>
            <a:endParaRPr sz="215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endParaRPr sz="215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Methodology</a:t>
            </a:r>
            <a:endParaRPr sz="215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spc="-5" dirty="0">
                <a:solidFill>
                  <a:srgbClr val="FFFFFF"/>
                </a:solidFill>
                <a:latin typeface="Carlito"/>
                <a:cs typeface="Carlito"/>
              </a:rPr>
              <a:t>Results</a:t>
            </a:r>
            <a:endParaRPr sz="215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Visualization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Charts</a:t>
            </a:r>
            <a:endParaRPr sz="180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Discussion</a:t>
            </a:r>
            <a:endParaRPr sz="2150">
              <a:latin typeface="Carlito"/>
              <a:cs typeface="Carlito"/>
            </a:endParaRPr>
          </a:p>
          <a:p>
            <a:pPr marL="756285" lvl="1" indent="-28638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Findings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8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Implications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215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Appendix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3526" y="8184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2439" y="781989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310" y="745286"/>
            <a:ext cx="188595" cy="367665"/>
          </a:xfrm>
          <a:custGeom>
            <a:avLst/>
            <a:gdLst/>
            <a:ahLst/>
            <a:cxnLst/>
            <a:rect l="l" t="t" r="r" b="b"/>
            <a:pathLst>
              <a:path w="188594" h="367665">
                <a:moveTo>
                  <a:pt x="188125" y="0"/>
                </a:moveTo>
                <a:lnTo>
                  <a:pt x="8128" y="0"/>
                </a:lnTo>
                <a:lnTo>
                  <a:pt x="8128" y="2743"/>
                </a:lnTo>
                <a:lnTo>
                  <a:pt x="2921" y="2743"/>
                </a:lnTo>
                <a:lnTo>
                  <a:pt x="2921" y="2489"/>
                </a:lnTo>
                <a:lnTo>
                  <a:pt x="0" y="2489"/>
                </a:lnTo>
                <a:lnTo>
                  <a:pt x="0" y="364693"/>
                </a:lnTo>
                <a:lnTo>
                  <a:pt x="2921" y="364693"/>
                </a:lnTo>
                <a:lnTo>
                  <a:pt x="2921" y="367233"/>
                </a:lnTo>
                <a:lnTo>
                  <a:pt x="182880" y="367233"/>
                </a:lnTo>
                <a:lnTo>
                  <a:pt x="182880" y="362534"/>
                </a:lnTo>
                <a:lnTo>
                  <a:pt x="182880" y="362153"/>
                </a:lnTo>
                <a:lnTo>
                  <a:pt x="182880" y="359994"/>
                </a:lnTo>
                <a:lnTo>
                  <a:pt x="188125" y="359994"/>
                </a:lnTo>
                <a:lnTo>
                  <a:pt x="18812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0453" y="270807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5109" y="2696133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37" y="731138"/>
            <a:ext cx="4158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5" dirty="0"/>
              <a:t>POPULAR</a:t>
            </a:r>
            <a:r>
              <a:rPr spc="-204" dirty="0"/>
              <a:t> </a:t>
            </a:r>
            <a:r>
              <a:rPr spc="-49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597" y="3159109"/>
            <a:ext cx="10177145" cy="98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215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2150" spc="10" dirty="0">
                <a:solidFill>
                  <a:srgbClr val="FFFFFF"/>
                </a:solidFill>
                <a:latin typeface="Carlito"/>
                <a:cs typeface="Carlito"/>
              </a:rPr>
              <a:t>1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collected </a:t>
            </a:r>
            <a:r>
              <a:rPr sz="21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job </a:t>
            </a: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postings </a:t>
            </a:r>
            <a:r>
              <a:rPr sz="2150" spc="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2150" spc="5" dirty="0">
                <a:solidFill>
                  <a:srgbClr val="FFFFFF"/>
                </a:solidFill>
                <a:latin typeface="Carlito"/>
                <a:cs typeface="Carlito"/>
              </a:rPr>
              <a:t>web </a:t>
            </a:r>
            <a:r>
              <a:rPr sz="2150" spc="-10" dirty="0">
                <a:solidFill>
                  <a:srgbClr val="FFFFFF"/>
                </a:solidFill>
                <a:latin typeface="Carlito"/>
                <a:cs typeface="Carlito"/>
              </a:rPr>
              <a:t>scraping </a:t>
            </a:r>
            <a:r>
              <a:rPr sz="2150" spc="2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15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150" spc="1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z="2150" spc="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FFFFFF"/>
                </a:solidFill>
                <a:latin typeface="Carlito"/>
                <a:cs typeface="Carlito"/>
              </a:rPr>
              <a:t>named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popular-languages.csv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”. </a:t>
            </a:r>
            <a:r>
              <a:rPr sz="2150" spc="-11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50" spc="-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150" spc="-11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15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50" spc="-65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150" spc="-50" dirty="0">
                <a:solidFill>
                  <a:srgbClr val="FFFFFF"/>
                </a:solidFill>
                <a:latin typeface="Arial"/>
                <a:cs typeface="Arial"/>
              </a:rPr>
              <a:t>chart </a:t>
            </a:r>
            <a:r>
              <a:rPr sz="2150" spc="-80" dirty="0">
                <a:solidFill>
                  <a:srgbClr val="FFFFFF"/>
                </a:solidFill>
                <a:latin typeface="Arial"/>
                <a:cs typeface="Arial"/>
              </a:rPr>
              <a:t>here. Order </a:t>
            </a:r>
            <a:r>
              <a:rPr sz="215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50" spc="-65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150" spc="-50" dirty="0">
                <a:solidFill>
                  <a:srgbClr val="FFFFFF"/>
                </a:solidFill>
                <a:latin typeface="Arial"/>
                <a:cs typeface="Arial"/>
              </a:rPr>
              <a:t>chart</a:t>
            </a:r>
            <a:r>
              <a:rPr sz="215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15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FFFFFF"/>
                </a:solidFill>
                <a:latin typeface="Carlito"/>
                <a:cs typeface="Carlito"/>
              </a:rPr>
              <a:t>descending order </a:t>
            </a:r>
            <a:r>
              <a:rPr sz="215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15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Carlito"/>
                <a:cs typeface="Carlito"/>
              </a:rPr>
              <a:t>salary.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0575" y="1638300"/>
            <a:ext cx="10439400" cy="4238625"/>
            <a:chOff x="790575" y="1638300"/>
            <a:chExt cx="10439400" cy="4238625"/>
          </a:xfrm>
        </p:grpSpPr>
        <p:sp>
          <p:nvSpPr>
            <p:cNvPr id="5" name="object 5"/>
            <p:cNvSpPr/>
            <p:nvPr/>
          </p:nvSpPr>
          <p:spPr>
            <a:xfrm>
              <a:off x="790575" y="1638300"/>
              <a:ext cx="10439400" cy="4238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2376" y="1776476"/>
              <a:ext cx="7467600" cy="3419475"/>
            </a:xfrm>
            <a:custGeom>
              <a:avLst/>
              <a:gdLst/>
              <a:ahLst/>
              <a:cxnLst/>
              <a:rect l="l" t="t" r="r" b="b"/>
              <a:pathLst>
                <a:path w="7467600" h="3419475">
                  <a:moveTo>
                    <a:pt x="0" y="0"/>
                  </a:moveTo>
                  <a:lnTo>
                    <a:pt x="0" y="3419348"/>
                  </a:lnTo>
                </a:path>
                <a:path w="7467600" h="3419475">
                  <a:moveTo>
                    <a:pt x="1247775" y="0"/>
                  </a:moveTo>
                  <a:lnTo>
                    <a:pt x="1247775" y="3419348"/>
                  </a:lnTo>
                </a:path>
                <a:path w="7467600" h="3419475">
                  <a:moveTo>
                    <a:pt x="2486025" y="0"/>
                  </a:moveTo>
                  <a:lnTo>
                    <a:pt x="2486025" y="3419348"/>
                  </a:lnTo>
                </a:path>
                <a:path w="7467600" h="3419475">
                  <a:moveTo>
                    <a:pt x="3733800" y="0"/>
                  </a:moveTo>
                  <a:lnTo>
                    <a:pt x="3733800" y="3419348"/>
                  </a:lnTo>
                </a:path>
                <a:path w="7467600" h="3419475">
                  <a:moveTo>
                    <a:pt x="4981575" y="0"/>
                  </a:moveTo>
                  <a:lnTo>
                    <a:pt x="4981575" y="3419348"/>
                  </a:lnTo>
                </a:path>
                <a:path w="7467600" h="3419475">
                  <a:moveTo>
                    <a:pt x="6219825" y="0"/>
                  </a:moveTo>
                  <a:lnTo>
                    <a:pt x="6219825" y="3419348"/>
                  </a:lnTo>
                </a:path>
                <a:path w="7467600" h="3419475">
                  <a:moveTo>
                    <a:pt x="7467600" y="0"/>
                  </a:moveTo>
                  <a:lnTo>
                    <a:pt x="7467600" y="3419348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9775" y="4905311"/>
              <a:ext cx="5348351" cy="2953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9775" y="4562411"/>
              <a:ext cx="5357876" cy="309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4219511"/>
              <a:ext cx="5605526" cy="309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9775" y="3876611"/>
              <a:ext cx="5805551" cy="3095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9775" y="3533711"/>
              <a:ext cx="5938901" cy="3095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9775" y="3190811"/>
              <a:ext cx="6367526" cy="3095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9775" y="2847911"/>
              <a:ext cx="6986651" cy="3095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9775" y="2514536"/>
              <a:ext cx="7167626" cy="3000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9775" y="2171636"/>
              <a:ext cx="7196201" cy="3000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9775" y="1828736"/>
              <a:ext cx="8224901" cy="3000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775" y="1838197"/>
              <a:ext cx="8167751" cy="32814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4600" y="1776476"/>
              <a:ext cx="0" cy="3419475"/>
            </a:xfrm>
            <a:custGeom>
              <a:avLst/>
              <a:gdLst/>
              <a:ahLst/>
              <a:cxnLst/>
              <a:rect l="l" t="t" r="r" b="b"/>
              <a:pathLst>
                <a:path h="3419475">
                  <a:moveTo>
                    <a:pt x="0" y="341947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20509" y="4088665"/>
            <a:ext cx="872490" cy="70993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105"/>
              </a:spcBef>
            </a:pP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$88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72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$84,793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1741" y="3870388"/>
            <a:ext cx="6292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$92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03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9376" y="3528123"/>
            <a:ext cx="6273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$94,082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8339" y="3186048"/>
            <a:ext cx="71310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$101,013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9368" y="2843212"/>
            <a:ext cx="7150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$110,981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9201" y="2500947"/>
            <a:ext cx="7150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$113,865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1585" y="2158301"/>
            <a:ext cx="7131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$114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94443" y="1816036"/>
            <a:ext cx="7150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$130,801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6016" y="5290502"/>
            <a:ext cx="1847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$0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9575" y="5290502"/>
            <a:ext cx="6013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96079" y="5290502"/>
            <a:ext cx="5994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$40,000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89875" y="5290502"/>
            <a:ext cx="6851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$100,000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36126" y="5290502"/>
            <a:ext cx="6851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$120,000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82250" y="5290502"/>
            <a:ext cx="6877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00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56385" y="4887531"/>
            <a:ext cx="3073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74800" y="4078414"/>
            <a:ext cx="290195" cy="70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92710">
              <a:lnSpc>
                <a:spcPct val="1604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C#  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4504" y="3860482"/>
            <a:ext cx="1117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44904" y="3518217"/>
            <a:ext cx="2235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Go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43685" y="3176270"/>
            <a:ext cx="31877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Ja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2682" y="2833306"/>
            <a:ext cx="7232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Javascript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8863" y="2491041"/>
            <a:ext cx="2844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38199" y="2149221"/>
            <a:ext cx="52705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7424" y="1806257"/>
            <a:ext cx="3778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42203" y="4897437"/>
            <a:ext cx="1847850" cy="832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0" algn="r">
              <a:lnSpc>
                <a:spcPct val="100000"/>
              </a:lnSpc>
              <a:spcBef>
                <a:spcPts val="125"/>
              </a:spcBef>
            </a:pP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$84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72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tabLst>
                <a:tab pos="1245870" algn="l"/>
              </a:tabLst>
            </a:pP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$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1400" spc="35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 marL="226695">
              <a:lnSpc>
                <a:spcPct val="100000"/>
              </a:lnSpc>
              <a:spcBef>
                <a:spcPts val="405"/>
              </a:spcBef>
            </a:pPr>
            <a:r>
              <a:rPr sz="950" b="1" spc="5" dirty="0">
                <a:solidFill>
                  <a:srgbClr val="FFFFFF"/>
                </a:solidFill>
                <a:latin typeface="Carlito"/>
                <a:cs typeface="Carlito"/>
              </a:rPr>
              <a:t>AVERAGE </a:t>
            </a:r>
            <a:r>
              <a:rPr sz="950" b="1" spc="20" dirty="0">
                <a:solidFill>
                  <a:srgbClr val="FFFFFF"/>
                </a:solidFill>
                <a:latin typeface="Carlito"/>
                <a:cs typeface="Carlito"/>
              </a:rPr>
              <a:t>ANNUAL</a:t>
            </a:r>
            <a:r>
              <a:rPr sz="95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950" b="1" spc="10" dirty="0">
                <a:solidFill>
                  <a:srgbClr val="FFFFFF"/>
                </a:solidFill>
                <a:latin typeface="Carlito"/>
                <a:cs typeface="Carlito"/>
              </a:rPr>
              <a:t>SALARY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7898" y="3188084"/>
            <a:ext cx="149225" cy="6089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z="950" b="1" spc="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endParaRPr sz="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22377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Courier New"/>
                <a:cs typeface="Courier New"/>
              </a:rPr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117" y="1775523"/>
            <a:ext cx="9341485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heavy" spc="-1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2"/>
              </a:rPr>
              <a:t>https://stackoverflow.blog/2019/04/09/the-2019-stack-overflow-developer-survey-results-are-in/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rlito"/>
              <a:buAutoNum type="arabicPeriod"/>
            </a:pPr>
            <a:endParaRPr sz="16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heavy" spc="-1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3"/>
              </a:rPr>
              <a:t>m5_survey_data_demographics.csv</a:t>
            </a:r>
            <a:r>
              <a:rPr sz="1800" i="1" spc="-15" dirty="0">
                <a:solidFill>
                  <a:srgbClr val="C573D2"/>
                </a:solidFill>
                <a:latin typeface="Carlito"/>
                <a:cs typeface="Carlito"/>
              </a:rPr>
              <a:t> </a:t>
            </a:r>
            <a:r>
              <a:rPr sz="1800" i="1" spc="-2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i="1" spc="25" dirty="0">
                <a:solidFill>
                  <a:srgbClr val="C573D2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1800" i="1" u="heavy" spc="-1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4"/>
              </a:rPr>
              <a:t>m5_survey_data_technologies_normalised.csv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heavy" spc="-2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5"/>
              </a:rPr>
              <a:t>https://jobs.github.com/api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i="1" spc="-15" dirty="0">
                <a:solidFill>
                  <a:srgbClr val="FFFFFF"/>
                </a:solidFill>
                <a:latin typeface="Carlito"/>
                <a:cs typeface="Carlito"/>
              </a:rPr>
              <a:t>github-job-postings.xlsx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eriod"/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rlito"/>
              <a:buAutoNum type="arabicPeriod"/>
            </a:pPr>
            <a:endParaRPr sz="1750">
              <a:latin typeface="Carlito"/>
              <a:cs typeface="Carlito"/>
            </a:endParaRPr>
          </a:p>
          <a:p>
            <a:pPr marL="355600" marR="1129030" indent="-343535">
              <a:lnSpc>
                <a:spcPts val="2100"/>
              </a:lnSpc>
              <a:buClr>
                <a:srgbClr val="FFFFF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i="1" u="heavy" spc="-10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6"/>
              </a:rPr>
              <a:t>https://cf-courses-data.s3.us.cloud-object-storage.appdomain.cloud/IBM-DA0321EN-  </a:t>
            </a:r>
            <a:r>
              <a:rPr sz="1800" i="1" u="heavy" spc="-1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Carlito"/>
                <a:cs typeface="Carlito"/>
                <a:hlinkClick r:id="rId6"/>
              </a:rPr>
              <a:t>SkillsNetwork/labs/datasets/Programming_Languages.html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1023619"/>
            <a:ext cx="49841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ADDITIONAL</a:t>
            </a:r>
            <a:r>
              <a:rPr sz="3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VISUALS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0301" y="2779966"/>
            <a:ext cx="36182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Box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Plot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Age 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Survey</a:t>
            </a:r>
            <a:r>
              <a:rPr sz="1800" spc="-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Respondents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571625"/>
            <a:ext cx="5448300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0" y="3057525"/>
            <a:ext cx="4972050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435" y="653161"/>
            <a:ext cx="41440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5" dirty="0"/>
              <a:t>EXECUTIVE</a:t>
            </a:r>
            <a:r>
              <a:rPr spc="-250" dirty="0"/>
              <a:t> </a:t>
            </a:r>
            <a:r>
              <a:rPr spc="-3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0803" y="1505648"/>
            <a:ext cx="6948805" cy="475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1188720" indent="-28638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Relevant skills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required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field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business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consulting are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ever-changing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evolving.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298450" marR="508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important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identify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future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skill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requirements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trends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keep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pace with changing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technologies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remain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competitive.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298450" marR="11499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This presentation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show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current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future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Programming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Languages, </a:t>
            </a:r>
            <a:r>
              <a:rPr sz="2000" spc="15" dirty="0">
                <a:solidFill>
                  <a:srgbClr val="FFFFFF"/>
                </a:solidFill>
                <a:latin typeface="Carlito"/>
                <a:cs typeface="Carlito"/>
              </a:rPr>
              <a:t>Databases,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Platforms 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WebFrames.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298450" marR="80581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Overall,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aim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identifying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future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skill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requirements 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help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firm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informed </a:t>
            </a:r>
            <a:r>
              <a:rPr sz="2000" spc="15" dirty="0">
                <a:solidFill>
                  <a:srgbClr val="FFFFFF"/>
                </a:solidFill>
                <a:latin typeface="Carlito"/>
                <a:cs typeface="Carlito"/>
              </a:rPr>
              <a:t>data-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driven hiring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budgetary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decisions.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850" y="2305050"/>
            <a:ext cx="320040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713486"/>
            <a:ext cx="29381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257425"/>
            <a:ext cx="3057525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7276" y="1813623"/>
            <a:ext cx="6731000" cy="303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ts val="229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This presentation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been created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stakeholders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140"/>
              </a:lnSpc>
            </a:pP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business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makers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within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global </a:t>
            </a:r>
            <a:r>
              <a:rPr sz="2000" spc="1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business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50"/>
              </a:lnSpc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consulting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services</a:t>
            </a:r>
            <a:r>
              <a:rPr sz="20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firm.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rlito"/>
              <a:cs typeface="Carlito"/>
            </a:endParaRPr>
          </a:p>
          <a:p>
            <a:pPr marL="241300" marR="94615" indent="-228600">
              <a:lnSpc>
                <a:spcPct val="892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presentation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will help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identify future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skill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requirements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global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sector necessary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firm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keep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pace with  changing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technologies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remain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competitive.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Recommendations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stated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based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 the</a:t>
            </a:r>
            <a:r>
              <a:rPr sz="2000" spc="-3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77" y="724788"/>
            <a:ext cx="2976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7276" y="1502727"/>
            <a:ext cx="6849109" cy="5172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8450" marR="534670" indent="-286385">
              <a:lnSpc>
                <a:spcPts val="1650"/>
              </a:lnSpc>
              <a:spcBef>
                <a:spcPts val="5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7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modified</a:t>
            </a:r>
            <a:r>
              <a:rPr sz="17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subset</a:t>
            </a:r>
            <a:r>
              <a:rPr sz="17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rlito"/>
                <a:cs typeface="Carlito"/>
              </a:rPr>
              <a:t>Stack</a:t>
            </a:r>
            <a:r>
              <a:rPr sz="17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Overflow</a:t>
            </a:r>
            <a:r>
              <a:rPr sz="17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dataset¹,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7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was  wrangled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order </a:t>
            </a:r>
            <a:r>
              <a:rPr sz="1700" spc="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remove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duplicates, impute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missing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normalize</a:t>
            </a:r>
            <a:r>
              <a:rPr sz="17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data.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1250">
              <a:latin typeface="Carlito"/>
              <a:cs typeface="Carlito"/>
            </a:endParaRPr>
          </a:p>
          <a:p>
            <a:pPr marL="298450" marR="311785" indent="-286385">
              <a:lnSpc>
                <a:spcPts val="165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Next,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 data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underwent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exploratory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analysis in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order </a:t>
            </a:r>
            <a:r>
              <a:rPr sz="1700" spc="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distribution</a:t>
            </a:r>
            <a:r>
              <a:rPr sz="17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data,</a:t>
            </a:r>
            <a:r>
              <a:rPr sz="17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presence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outliers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determine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correlation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columns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dataset.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300">
              <a:latin typeface="Carlito"/>
              <a:cs typeface="Carlito"/>
            </a:endParaRPr>
          </a:p>
          <a:p>
            <a:pPr marL="298450" marR="552450" indent="-286385">
              <a:lnSpc>
                <a:spcPct val="773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7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then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visualize</a:t>
            </a:r>
            <a:r>
              <a:rPr sz="17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distribution,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relationship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two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features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composition</a:t>
            </a:r>
            <a:r>
              <a:rPr sz="17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comparison</a:t>
            </a:r>
            <a:r>
              <a:rPr sz="17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data.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1300">
              <a:latin typeface="Carlito"/>
              <a:cs typeface="Carlito"/>
            </a:endParaRPr>
          </a:p>
          <a:p>
            <a:pPr marL="298450" marR="5080" indent="-286385">
              <a:lnSpc>
                <a:spcPct val="798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Finally,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after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downloading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files²,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modified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subset of 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700" spc="20" dirty="0">
                <a:solidFill>
                  <a:srgbClr val="FFFFFF"/>
                </a:solidFill>
                <a:latin typeface="Carlito"/>
                <a:cs typeface="Carlito"/>
              </a:rPr>
              <a:t>Stack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Overflow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dataset,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Cognos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Dashboard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Embedded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(CDE) was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used  </a:t>
            </a:r>
            <a:r>
              <a:rPr sz="1700" spc="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17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“Current</a:t>
            </a:r>
            <a:r>
              <a:rPr sz="17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FFFFFF"/>
                </a:solidFill>
                <a:latin typeface="Arial"/>
                <a:cs typeface="Arial"/>
              </a:rPr>
              <a:t>Usage”,</a:t>
            </a:r>
            <a:r>
              <a:rPr sz="17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“Future</a:t>
            </a:r>
            <a:r>
              <a:rPr sz="17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Trends”</a:t>
            </a:r>
            <a:r>
              <a:rPr sz="17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“Demographics”</a:t>
            </a:r>
            <a:r>
              <a:rPr sz="17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slides.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7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26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Appendix</a:t>
            </a:r>
            <a:endParaRPr sz="1700">
              <a:latin typeface="Carlito"/>
              <a:cs typeface="Carlito"/>
            </a:endParaRPr>
          </a:p>
          <a:p>
            <a:pPr marL="756285" marR="230504" lvl="1" indent="-286385">
              <a:lnSpc>
                <a:spcPts val="1650"/>
              </a:lnSpc>
              <a:spcBef>
                <a:spcPts val="965"/>
              </a:spcBef>
              <a:buFont typeface="Arial"/>
              <a:buChar char="•"/>
              <a:tabLst>
                <a:tab pos="755650" algn="l"/>
                <a:tab pos="756285" algn="l"/>
              </a:tabLst>
            </a:pPr>
            <a:r>
              <a:rPr sz="1700" spc="-7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obtain</a:t>
            </a:r>
            <a:r>
              <a:rPr sz="17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average</a:t>
            </a:r>
            <a:r>
              <a:rPr sz="17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annual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salaries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scraping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was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used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extract 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information</a:t>
            </a:r>
            <a:r>
              <a:rPr sz="17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website</a:t>
            </a:r>
            <a:r>
              <a:rPr sz="17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then</a:t>
            </a:r>
            <a:r>
              <a:rPr sz="17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saved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17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file.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075" y="1828800"/>
            <a:ext cx="3190875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3117849"/>
            <a:ext cx="15754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3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4667250" y="1666875"/>
            <a:ext cx="0" cy="3520440"/>
          </a:xfrm>
          <a:custGeom>
            <a:avLst/>
            <a:gdLst/>
            <a:ahLst/>
            <a:cxnLst/>
            <a:rect l="l" t="t" r="r" b="b"/>
            <a:pathLst>
              <a:path h="3520440">
                <a:moveTo>
                  <a:pt x="0" y="0"/>
                </a:moveTo>
                <a:lnTo>
                  <a:pt x="0" y="3520440"/>
                </a:lnTo>
              </a:path>
            </a:pathLst>
          </a:custGeom>
          <a:ln w="19050">
            <a:solidFill>
              <a:srgbClr val="AC3D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1023619"/>
            <a:ext cx="6798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75" dirty="0">
                <a:solidFill>
                  <a:srgbClr val="FFFFFF"/>
                </a:solidFill>
                <a:latin typeface="Arial"/>
                <a:cs typeface="Arial"/>
              </a:rPr>
              <a:t>PROGRAMMING </a:t>
            </a:r>
            <a:r>
              <a:rPr sz="3600" spc="-45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45" dirty="0">
                <a:solidFill>
                  <a:srgbClr val="FFFFFF"/>
                </a:solidFill>
                <a:latin typeface="Arial"/>
                <a:cs typeface="Arial"/>
              </a:rPr>
              <a:t>TRENDS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127" y="1910397"/>
            <a:ext cx="6277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527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Current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Year	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Next</a:t>
            </a:r>
            <a:r>
              <a:rPr sz="18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Year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2562225"/>
            <a:ext cx="5143500" cy="282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2562225"/>
            <a:ext cx="5181600" cy="282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pc="-375" dirty="0"/>
              <a:t>PROGRAMMING </a:t>
            </a:r>
            <a:r>
              <a:rPr spc="-455" dirty="0"/>
              <a:t>LANGUAGE </a:t>
            </a:r>
            <a:r>
              <a:rPr spc="-545" dirty="0"/>
              <a:t>TRENDS </a:t>
            </a:r>
            <a:r>
              <a:rPr spc="-100" dirty="0"/>
              <a:t>- </a:t>
            </a:r>
            <a:r>
              <a:rPr spc="-385" dirty="0"/>
              <a:t>FINDINGS </a:t>
            </a:r>
            <a:r>
              <a:rPr spc="10" dirty="0"/>
              <a:t>&amp;  </a:t>
            </a:r>
            <a:r>
              <a:rPr spc="-390" dirty="0"/>
              <a:t>IMPLICATIONS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500" y="2495550"/>
            <a:ext cx="3219450" cy="2943225"/>
            <a:chOff x="2476500" y="2495550"/>
            <a:chExt cx="3219450" cy="2943225"/>
          </a:xfrm>
        </p:grpSpPr>
        <p:sp>
          <p:nvSpPr>
            <p:cNvPr id="4" name="object 4"/>
            <p:cNvSpPr/>
            <p:nvPr/>
          </p:nvSpPr>
          <p:spPr>
            <a:xfrm>
              <a:off x="2486025" y="25050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2712974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2712974" y="2924175"/>
                  </a:lnTo>
                  <a:lnTo>
                    <a:pt x="2759922" y="2921944"/>
                  </a:lnTo>
                  <a:lnTo>
                    <a:pt x="2805607" y="2915387"/>
                  </a:lnTo>
                  <a:lnTo>
                    <a:pt x="2849824" y="2904709"/>
                  </a:lnTo>
                  <a:lnTo>
                    <a:pt x="2892369" y="2890113"/>
                  </a:lnTo>
                  <a:lnTo>
                    <a:pt x="2933037" y="2871804"/>
                  </a:lnTo>
                  <a:lnTo>
                    <a:pt x="2971624" y="2849986"/>
                  </a:lnTo>
                  <a:lnTo>
                    <a:pt x="3007927" y="2824862"/>
                  </a:lnTo>
                  <a:lnTo>
                    <a:pt x="3041741" y="2796638"/>
                  </a:lnTo>
                  <a:lnTo>
                    <a:pt x="3072863" y="2765516"/>
                  </a:lnTo>
                  <a:lnTo>
                    <a:pt x="3101087" y="2731702"/>
                  </a:lnTo>
                  <a:lnTo>
                    <a:pt x="3126211" y="2695399"/>
                  </a:lnTo>
                  <a:lnTo>
                    <a:pt x="3148029" y="2656812"/>
                  </a:lnTo>
                  <a:lnTo>
                    <a:pt x="3166338" y="2616144"/>
                  </a:lnTo>
                  <a:lnTo>
                    <a:pt x="3180934" y="2573599"/>
                  </a:lnTo>
                  <a:lnTo>
                    <a:pt x="3191612" y="2529382"/>
                  </a:lnTo>
                  <a:lnTo>
                    <a:pt x="3198169" y="2483697"/>
                  </a:lnTo>
                  <a:lnTo>
                    <a:pt x="3200400" y="2436749"/>
                  </a:lnTo>
                  <a:lnTo>
                    <a:pt x="3200400" y="487425"/>
                  </a:lnTo>
                  <a:lnTo>
                    <a:pt x="3198169" y="440477"/>
                  </a:lnTo>
                  <a:lnTo>
                    <a:pt x="3191612" y="394792"/>
                  </a:lnTo>
                  <a:lnTo>
                    <a:pt x="3180934" y="350575"/>
                  </a:lnTo>
                  <a:lnTo>
                    <a:pt x="3166338" y="308030"/>
                  </a:lnTo>
                  <a:lnTo>
                    <a:pt x="3148029" y="267362"/>
                  </a:lnTo>
                  <a:lnTo>
                    <a:pt x="3126211" y="228775"/>
                  </a:lnTo>
                  <a:lnTo>
                    <a:pt x="3101087" y="192472"/>
                  </a:lnTo>
                  <a:lnTo>
                    <a:pt x="3072863" y="158658"/>
                  </a:lnTo>
                  <a:lnTo>
                    <a:pt x="3041741" y="127536"/>
                  </a:lnTo>
                  <a:lnTo>
                    <a:pt x="3007927" y="99312"/>
                  </a:lnTo>
                  <a:lnTo>
                    <a:pt x="2971624" y="74188"/>
                  </a:lnTo>
                  <a:lnTo>
                    <a:pt x="2933037" y="52370"/>
                  </a:lnTo>
                  <a:lnTo>
                    <a:pt x="2892369" y="34061"/>
                  </a:lnTo>
                  <a:lnTo>
                    <a:pt x="2849824" y="19465"/>
                  </a:lnTo>
                  <a:lnTo>
                    <a:pt x="2805607" y="8787"/>
                  </a:lnTo>
                  <a:lnTo>
                    <a:pt x="2759922" y="2230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CFE3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6025" y="2505075"/>
              <a:ext cx="3200400" cy="2924175"/>
            </a:xfrm>
            <a:custGeom>
              <a:avLst/>
              <a:gdLst/>
              <a:ahLst/>
              <a:cxnLst/>
              <a:rect l="l" t="t" r="r" b="b"/>
              <a:pathLst>
                <a:path w="3200400" h="2924175">
                  <a:moveTo>
                    <a:pt x="3200400" y="487425"/>
                  </a:moveTo>
                  <a:lnTo>
                    <a:pt x="3200400" y="2436749"/>
                  </a:lnTo>
                  <a:lnTo>
                    <a:pt x="3198169" y="2483697"/>
                  </a:lnTo>
                  <a:lnTo>
                    <a:pt x="3191612" y="2529382"/>
                  </a:lnTo>
                  <a:lnTo>
                    <a:pt x="3180934" y="2573599"/>
                  </a:lnTo>
                  <a:lnTo>
                    <a:pt x="3166338" y="2616144"/>
                  </a:lnTo>
                  <a:lnTo>
                    <a:pt x="3148029" y="2656812"/>
                  </a:lnTo>
                  <a:lnTo>
                    <a:pt x="3126211" y="2695399"/>
                  </a:lnTo>
                  <a:lnTo>
                    <a:pt x="3101087" y="2731702"/>
                  </a:lnTo>
                  <a:lnTo>
                    <a:pt x="3072863" y="2765516"/>
                  </a:lnTo>
                  <a:lnTo>
                    <a:pt x="3041741" y="2796638"/>
                  </a:lnTo>
                  <a:lnTo>
                    <a:pt x="3007927" y="2824862"/>
                  </a:lnTo>
                  <a:lnTo>
                    <a:pt x="2971624" y="2849986"/>
                  </a:lnTo>
                  <a:lnTo>
                    <a:pt x="2933037" y="2871804"/>
                  </a:lnTo>
                  <a:lnTo>
                    <a:pt x="2892369" y="2890113"/>
                  </a:lnTo>
                  <a:lnTo>
                    <a:pt x="2849824" y="2904709"/>
                  </a:lnTo>
                  <a:lnTo>
                    <a:pt x="2805607" y="2915387"/>
                  </a:lnTo>
                  <a:lnTo>
                    <a:pt x="2759922" y="2921944"/>
                  </a:lnTo>
                  <a:lnTo>
                    <a:pt x="2712974" y="2924175"/>
                  </a:lnTo>
                  <a:lnTo>
                    <a:pt x="0" y="2924175"/>
                  </a:lnTo>
                  <a:lnTo>
                    <a:pt x="0" y="0"/>
                  </a:lnTo>
                  <a:lnTo>
                    <a:pt x="2712974" y="0"/>
                  </a:lnTo>
                  <a:lnTo>
                    <a:pt x="2759922" y="2230"/>
                  </a:lnTo>
                  <a:lnTo>
                    <a:pt x="2805607" y="8787"/>
                  </a:lnTo>
                  <a:lnTo>
                    <a:pt x="2849824" y="19465"/>
                  </a:lnTo>
                  <a:lnTo>
                    <a:pt x="2892369" y="34061"/>
                  </a:lnTo>
                  <a:lnTo>
                    <a:pt x="2933037" y="52370"/>
                  </a:lnTo>
                  <a:lnTo>
                    <a:pt x="2971624" y="74188"/>
                  </a:lnTo>
                  <a:lnTo>
                    <a:pt x="3007927" y="99312"/>
                  </a:lnTo>
                  <a:lnTo>
                    <a:pt x="3041741" y="127536"/>
                  </a:lnTo>
                  <a:lnTo>
                    <a:pt x="3072863" y="158658"/>
                  </a:lnTo>
                  <a:lnTo>
                    <a:pt x="3101087" y="192472"/>
                  </a:lnTo>
                  <a:lnTo>
                    <a:pt x="3126211" y="228775"/>
                  </a:lnTo>
                  <a:lnTo>
                    <a:pt x="3148029" y="267362"/>
                  </a:lnTo>
                  <a:lnTo>
                    <a:pt x="3166338" y="308030"/>
                  </a:lnTo>
                  <a:lnTo>
                    <a:pt x="3180934" y="350575"/>
                  </a:lnTo>
                  <a:lnTo>
                    <a:pt x="3191612" y="394792"/>
                  </a:lnTo>
                  <a:lnTo>
                    <a:pt x="3198169" y="440477"/>
                  </a:lnTo>
                  <a:lnTo>
                    <a:pt x="3200400" y="487425"/>
                  </a:lnTo>
                  <a:close/>
                </a:path>
              </a:pathLst>
            </a:custGeom>
            <a:ln w="19050">
              <a:solidFill>
                <a:srgbClr val="CFE3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4666" y="2775648"/>
            <a:ext cx="2864485" cy="2345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150" marR="5080" indent="-171450">
              <a:lnSpc>
                <a:spcPct val="94200"/>
              </a:lnSpc>
              <a:spcBef>
                <a:spcPts val="235"/>
              </a:spcBef>
              <a:buFont typeface="Arial"/>
              <a:buChar char="•"/>
              <a:tabLst>
                <a:tab pos="184150" algn="l"/>
              </a:tabLst>
            </a:pPr>
            <a:r>
              <a:rPr sz="1550" spc="5" dirty="0">
                <a:latin typeface="Carlito"/>
                <a:cs typeface="Carlito"/>
              </a:rPr>
              <a:t>JavaScript and </a:t>
            </a:r>
            <a:r>
              <a:rPr sz="1550" spc="10" dirty="0">
                <a:latin typeface="Carlito"/>
                <a:cs typeface="Carlito"/>
              </a:rPr>
              <a:t>HTML/CSS  </a:t>
            </a:r>
            <a:r>
              <a:rPr sz="1550" spc="5" dirty="0">
                <a:latin typeface="Carlito"/>
                <a:cs typeface="Carlito"/>
              </a:rPr>
              <a:t>continue </a:t>
            </a:r>
            <a:r>
              <a:rPr sz="1550" spc="10" dirty="0">
                <a:latin typeface="Carlito"/>
                <a:cs typeface="Carlito"/>
              </a:rPr>
              <a:t>to be </a:t>
            </a:r>
            <a:r>
              <a:rPr sz="1550" spc="5" dirty="0">
                <a:latin typeface="Carlito"/>
                <a:cs typeface="Carlito"/>
              </a:rPr>
              <a:t>the top </a:t>
            </a:r>
            <a:r>
              <a:rPr sz="1550" spc="10" dirty="0">
                <a:latin typeface="Carlito"/>
                <a:cs typeface="Carlito"/>
              </a:rPr>
              <a:t>two </a:t>
            </a:r>
            <a:r>
              <a:rPr sz="1550" spc="5" dirty="0">
                <a:latin typeface="Carlito"/>
                <a:cs typeface="Carlito"/>
              </a:rPr>
              <a:t>most  popular programming languages  </a:t>
            </a:r>
            <a:r>
              <a:rPr sz="1550" spc="-5" dirty="0">
                <a:latin typeface="Carlito"/>
                <a:cs typeface="Carlito"/>
              </a:rPr>
              <a:t>for </a:t>
            </a:r>
            <a:r>
              <a:rPr sz="1550" spc="10" dirty="0">
                <a:latin typeface="Carlito"/>
                <a:cs typeface="Carlito"/>
              </a:rPr>
              <a:t>this </a:t>
            </a:r>
            <a:r>
              <a:rPr sz="1550" spc="5" dirty="0">
                <a:latin typeface="Carlito"/>
                <a:cs typeface="Carlito"/>
              </a:rPr>
              <a:t>year and</a:t>
            </a:r>
            <a:r>
              <a:rPr sz="1550" spc="150" dirty="0">
                <a:latin typeface="Carlito"/>
                <a:cs typeface="Carlito"/>
              </a:rPr>
              <a:t> </a:t>
            </a:r>
            <a:r>
              <a:rPr sz="1550" spc="-5" dirty="0">
                <a:latin typeface="Carlito"/>
                <a:cs typeface="Carlito"/>
              </a:rPr>
              <a:t>next.</a:t>
            </a:r>
            <a:endParaRPr sz="1550">
              <a:latin typeface="Carlito"/>
              <a:cs typeface="Carlito"/>
            </a:endParaRPr>
          </a:p>
          <a:p>
            <a:pPr marL="184150" marR="282575" indent="-171450">
              <a:lnSpc>
                <a:spcPct val="94900"/>
              </a:lnSpc>
              <a:spcBef>
                <a:spcPts val="260"/>
              </a:spcBef>
              <a:buFont typeface="Arial"/>
              <a:buChar char="•"/>
              <a:tabLst>
                <a:tab pos="184150" algn="l"/>
              </a:tabLst>
            </a:pPr>
            <a:r>
              <a:rPr sz="1550" spc="15" dirty="0">
                <a:latin typeface="Carlito"/>
                <a:cs typeface="Carlito"/>
              </a:rPr>
              <a:t>Python </a:t>
            </a:r>
            <a:r>
              <a:rPr sz="1550" spc="5" dirty="0">
                <a:latin typeface="Carlito"/>
                <a:cs typeface="Carlito"/>
              </a:rPr>
              <a:t>and </a:t>
            </a:r>
            <a:r>
              <a:rPr sz="1550" dirty="0">
                <a:latin typeface="Carlito"/>
                <a:cs typeface="Carlito"/>
              </a:rPr>
              <a:t>TypeScript </a:t>
            </a:r>
            <a:r>
              <a:rPr sz="1550" spc="-5" dirty="0">
                <a:latin typeface="Carlito"/>
                <a:cs typeface="Carlito"/>
              </a:rPr>
              <a:t>have  </a:t>
            </a:r>
            <a:r>
              <a:rPr sz="1550" spc="5" dirty="0">
                <a:latin typeface="Carlito"/>
                <a:cs typeface="Carlito"/>
              </a:rPr>
              <a:t>gained more </a:t>
            </a:r>
            <a:r>
              <a:rPr sz="1550" spc="-10" dirty="0">
                <a:latin typeface="Carlito"/>
                <a:cs typeface="Carlito"/>
              </a:rPr>
              <a:t>interest </a:t>
            </a:r>
            <a:r>
              <a:rPr sz="1550" spc="-5" dirty="0">
                <a:latin typeface="Carlito"/>
                <a:cs typeface="Carlito"/>
              </a:rPr>
              <a:t>for next  </a:t>
            </a:r>
            <a:r>
              <a:rPr sz="1550" spc="-30" dirty="0">
                <a:latin typeface="Carlito"/>
                <a:cs typeface="Carlito"/>
              </a:rPr>
              <a:t>year.</a:t>
            </a:r>
            <a:endParaRPr sz="1550">
              <a:latin typeface="Carlito"/>
              <a:cs typeface="Carlito"/>
            </a:endParaRPr>
          </a:p>
          <a:p>
            <a:pPr marL="184150" indent="-171450">
              <a:lnSpc>
                <a:spcPts val="1795"/>
              </a:lnSpc>
              <a:spcBef>
                <a:spcPts val="245"/>
              </a:spcBef>
              <a:buFont typeface="Arial"/>
              <a:buChar char="•"/>
              <a:tabLst>
                <a:tab pos="184150" algn="l"/>
              </a:tabLst>
            </a:pPr>
            <a:r>
              <a:rPr sz="1550" spc="-5" dirty="0">
                <a:latin typeface="Carlito"/>
                <a:cs typeface="Carlito"/>
              </a:rPr>
              <a:t>Whereas </a:t>
            </a:r>
            <a:r>
              <a:rPr sz="1550" spc="-10" dirty="0">
                <a:latin typeface="Carlito"/>
                <a:cs typeface="Carlito"/>
              </a:rPr>
              <a:t>interest</a:t>
            </a:r>
            <a:r>
              <a:rPr sz="1550" spc="-100" dirty="0">
                <a:latin typeface="Carlito"/>
                <a:cs typeface="Carlito"/>
              </a:rPr>
              <a:t> </a:t>
            </a:r>
            <a:r>
              <a:rPr sz="1550" spc="15" dirty="0">
                <a:latin typeface="Carlito"/>
                <a:cs typeface="Carlito"/>
              </a:rPr>
              <a:t>in</a:t>
            </a:r>
            <a:endParaRPr sz="1550">
              <a:latin typeface="Carlito"/>
              <a:cs typeface="Carlito"/>
            </a:endParaRPr>
          </a:p>
          <a:p>
            <a:pPr marL="184150" marR="131445">
              <a:lnSpc>
                <a:spcPts val="1730"/>
              </a:lnSpc>
              <a:spcBef>
                <a:spcPts val="100"/>
              </a:spcBef>
            </a:pPr>
            <a:r>
              <a:rPr sz="1550" spc="15" dirty="0">
                <a:latin typeface="Carlito"/>
                <a:cs typeface="Carlito"/>
              </a:rPr>
              <a:t>SQL </a:t>
            </a:r>
            <a:r>
              <a:rPr sz="1550" spc="5" dirty="0">
                <a:latin typeface="Carlito"/>
                <a:cs typeface="Carlito"/>
              </a:rPr>
              <a:t>and </a:t>
            </a:r>
            <a:r>
              <a:rPr sz="1550" dirty="0">
                <a:latin typeface="Carlito"/>
                <a:cs typeface="Carlito"/>
              </a:rPr>
              <a:t>Bash/Shell/PowerShell  </a:t>
            </a:r>
            <a:r>
              <a:rPr sz="1550" spc="5" dirty="0">
                <a:latin typeface="Carlito"/>
                <a:cs typeface="Carlito"/>
              </a:rPr>
              <a:t>has</a:t>
            </a:r>
            <a:r>
              <a:rPr sz="1550" spc="7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decreased.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275" y="2133600"/>
            <a:ext cx="1819275" cy="3667125"/>
            <a:chOff x="676275" y="2133600"/>
            <a:chExt cx="1819275" cy="3667125"/>
          </a:xfrm>
        </p:grpSpPr>
        <p:sp>
          <p:nvSpPr>
            <p:cNvPr id="8" name="object 8"/>
            <p:cNvSpPr/>
            <p:nvPr/>
          </p:nvSpPr>
          <p:spPr>
            <a:xfrm>
              <a:off x="685800" y="21431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1500124" y="0"/>
                  </a:moveTo>
                  <a:lnTo>
                    <a:pt x="300050" y="0"/>
                  </a:lnTo>
                  <a:lnTo>
                    <a:pt x="251381" y="3927"/>
                  </a:lnTo>
                  <a:lnTo>
                    <a:pt x="205212" y="15299"/>
                  </a:lnTo>
                  <a:lnTo>
                    <a:pt x="162161" y="33497"/>
                  </a:lnTo>
                  <a:lnTo>
                    <a:pt x="122845" y="57903"/>
                  </a:lnTo>
                  <a:lnTo>
                    <a:pt x="87884" y="87899"/>
                  </a:lnTo>
                  <a:lnTo>
                    <a:pt x="57893" y="122867"/>
                  </a:lnTo>
                  <a:lnTo>
                    <a:pt x="33491" y="162190"/>
                  </a:lnTo>
                  <a:lnTo>
                    <a:pt x="15297" y="205248"/>
                  </a:lnTo>
                  <a:lnTo>
                    <a:pt x="3927" y="251424"/>
                  </a:lnTo>
                  <a:lnTo>
                    <a:pt x="0" y="300100"/>
                  </a:lnTo>
                  <a:lnTo>
                    <a:pt x="0" y="3347974"/>
                  </a:lnTo>
                  <a:lnTo>
                    <a:pt x="3927" y="3396656"/>
                  </a:lnTo>
                  <a:lnTo>
                    <a:pt x="15297" y="3442836"/>
                  </a:lnTo>
                  <a:lnTo>
                    <a:pt x="33491" y="3485896"/>
                  </a:lnTo>
                  <a:lnTo>
                    <a:pt x="57893" y="3525218"/>
                  </a:lnTo>
                  <a:lnTo>
                    <a:pt x="87883" y="3560184"/>
                  </a:lnTo>
                  <a:lnTo>
                    <a:pt x="122845" y="3590178"/>
                  </a:lnTo>
                  <a:lnTo>
                    <a:pt x="162161" y="3614581"/>
                  </a:lnTo>
                  <a:lnTo>
                    <a:pt x="205212" y="3632777"/>
                  </a:lnTo>
                  <a:lnTo>
                    <a:pt x="251381" y="3644147"/>
                  </a:lnTo>
                  <a:lnTo>
                    <a:pt x="300050" y="3648075"/>
                  </a:lnTo>
                  <a:lnTo>
                    <a:pt x="1500124" y="3648075"/>
                  </a:lnTo>
                  <a:lnTo>
                    <a:pt x="1548800" y="3644147"/>
                  </a:lnTo>
                  <a:lnTo>
                    <a:pt x="1594976" y="3632777"/>
                  </a:lnTo>
                  <a:lnTo>
                    <a:pt x="1638034" y="3614581"/>
                  </a:lnTo>
                  <a:lnTo>
                    <a:pt x="1677357" y="3590178"/>
                  </a:lnTo>
                  <a:lnTo>
                    <a:pt x="1712325" y="3560184"/>
                  </a:lnTo>
                  <a:lnTo>
                    <a:pt x="1742321" y="3525218"/>
                  </a:lnTo>
                  <a:lnTo>
                    <a:pt x="1766727" y="3485896"/>
                  </a:lnTo>
                  <a:lnTo>
                    <a:pt x="1784925" y="3442836"/>
                  </a:lnTo>
                  <a:lnTo>
                    <a:pt x="1796297" y="3396656"/>
                  </a:lnTo>
                  <a:lnTo>
                    <a:pt x="1800225" y="3347974"/>
                  </a:lnTo>
                  <a:lnTo>
                    <a:pt x="1800225" y="300100"/>
                  </a:lnTo>
                  <a:lnTo>
                    <a:pt x="1796297" y="251424"/>
                  </a:lnTo>
                  <a:lnTo>
                    <a:pt x="1784925" y="205248"/>
                  </a:lnTo>
                  <a:lnTo>
                    <a:pt x="1766727" y="162190"/>
                  </a:lnTo>
                  <a:lnTo>
                    <a:pt x="1742321" y="122867"/>
                  </a:lnTo>
                  <a:lnTo>
                    <a:pt x="1712325" y="87899"/>
                  </a:lnTo>
                  <a:lnTo>
                    <a:pt x="1677357" y="57903"/>
                  </a:lnTo>
                  <a:lnTo>
                    <a:pt x="1638034" y="33497"/>
                  </a:lnTo>
                  <a:lnTo>
                    <a:pt x="1594976" y="15299"/>
                  </a:lnTo>
                  <a:lnTo>
                    <a:pt x="1548800" y="3927"/>
                  </a:lnTo>
                  <a:lnTo>
                    <a:pt x="1500124" y="0"/>
                  </a:lnTo>
                  <a:close/>
                </a:path>
              </a:pathLst>
            </a:custGeom>
            <a:solidFill>
              <a:srgbClr val="46B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2143125"/>
              <a:ext cx="1800225" cy="3648075"/>
            </a:xfrm>
            <a:custGeom>
              <a:avLst/>
              <a:gdLst/>
              <a:ahLst/>
              <a:cxnLst/>
              <a:rect l="l" t="t" r="r" b="b"/>
              <a:pathLst>
                <a:path w="1800225" h="3648075">
                  <a:moveTo>
                    <a:pt x="0" y="300100"/>
                  </a:moveTo>
                  <a:lnTo>
                    <a:pt x="3927" y="251424"/>
                  </a:lnTo>
                  <a:lnTo>
                    <a:pt x="15297" y="205248"/>
                  </a:lnTo>
                  <a:lnTo>
                    <a:pt x="33491" y="162190"/>
                  </a:lnTo>
                  <a:lnTo>
                    <a:pt x="57893" y="122867"/>
                  </a:lnTo>
                  <a:lnTo>
                    <a:pt x="87884" y="87899"/>
                  </a:lnTo>
                  <a:lnTo>
                    <a:pt x="122845" y="57903"/>
                  </a:lnTo>
                  <a:lnTo>
                    <a:pt x="162161" y="33497"/>
                  </a:lnTo>
                  <a:lnTo>
                    <a:pt x="205212" y="15299"/>
                  </a:lnTo>
                  <a:lnTo>
                    <a:pt x="251381" y="3927"/>
                  </a:lnTo>
                  <a:lnTo>
                    <a:pt x="300050" y="0"/>
                  </a:lnTo>
                  <a:lnTo>
                    <a:pt x="1500124" y="0"/>
                  </a:lnTo>
                  <a:lnTo>
                    <a:pt x="1548800" y="3927"/>
                  </a:lnTo>
                  <a:lnTo>
                    <a:pt x="1594976" y="15299"/>
                  </a:lnTo>
                  <a:lnTo>
                    <a:pt x="1638034" y="33497"/>
                  </a:lnTo>
                  <a:lnTo>
                    <a:pt x="1677357" y="57903"/>
                  </a:lnTo>
                  <a:lnTo>
                    <a:pt x="1712325" y="87899"/>
                  </a:lnTo>
                  <a:lnTo>
                    <a:pt x="1742321" y="122867"/>
                  </a:lnTo>
                  <a:lnTo>
                    <a:pt x="1766727" y="162190"/>
                  </a:lnTo>
                  <a:lnTo>
                    <a:pt x="1784925" y="205248"/>
                  </a:lnTo>
                  <a:lnTo>
                    <a:pt x="1796297" y="251424"/>
                  </a:lnTo>
                  <a:lnTo>
                    <a:pt x="1800225" y="300100"/>
                  </a:lnTo>
                  <a:lnTo>
                    <a:pt x="1800225" y="3347974"/>
                  </a:lnTo>
                  <a:lnTo>
                    <a:pt x="1796297" y="3396656"/>
                  </a:lnTo>
                  <a:lnTo>
                    <a:pt x="1784925" y="3442836"/>
                  </a:lnTo>
                  <a:lnTo>
                    <a:pt x="1766727" y="3485896"/>
                  </a:lnTo>
                  <a:lnTo>
                    <a:pt x="1742321" y="3525218"/>
                  </a:lnTo>
                  <a:lnTo>
                    <a:pt x="1712325" y="3560184"/>
                  </a:lnTo>
                  <a:lnTo>
                    <a:pt x="1677357" y="3590178"/>
                  </a:lnTo>
                  <a:lnTo>
                    <a:pt x="1638034" y="3614581"/>
                  </a:lnTo>
                  <a:lnTo>
                    <a:pt x="1594976" y="3632777"/>
                  </a:lnTo>
                  <a:lnTo>
                    <a:pt x="1548800" y="3644147"/>
                  </a:lnTo>
                  <a:lnTo>
                    <a:pt x="1500124" y="3648075"/>
                  </a:lnTo>
                  <a:lnTo>
                    <a:pt x="300050" y="3648075"/>
                  </a:lnTo>
                  <a:lnTo>
                    <a:pt x="251381" y="3644147"/>
                  </a:lnTo>
                  <a:lnTo>
                    <a:pt x="205212" y="3632777"/>
                  </a:lnTo>
                  <a:lnTo>
                    <a:pt x="162161" y="3614581"/>
                  </a:lnTo>
                  <a:lnTo>
                    <a:pt x="122845" y="3590178"/>
                  </a:lnTo>
                  <a:lnTo>
                    <a:pt x="87883" y="3560184"/>
                  </a:lnTo>
                  <a:lnTo>
                    <a:pt x="57893" y="3525218"/>
                  </a:lnTo>
                  <a:lnTo>
                    <a:pt x="33491" y="3485896"/>
                  </a:lnTo>
                  <a:lnTo>
                    <a:pt x="15297" y="3442836"/>
                  </a:lnTo>
                  <a:lnTo>
                    <a:pt x="3927" y="3396656"/>
                  </a:lnTo>
                  <a:lnTo>
                    <a:pt x="0" y="3347974"/>
                  </a:lnTo>
                  <a:lnTo>
                    <a:pt x="0" y="3001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3602" y="3659251"/>
            <a:ext cx="14135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4384" y="1788223"/>
            <a:ext cx="1193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Implications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81675" y="5143500"/>
            <a:ext cx="1276350" cy="1009650"/>
            <a:chOff x="5781675" y="5143500"/>
            <a:chExt cx="1276350" cy="1009650"/>
          </a:xfrm>
        </p:grpSpPr>
        <p:sp>
          <p:nvSpPr>
            <p:cNvPr id="13" name="object 13"/>
            <p:cNvSpPr/>
            <p:nvPr/>
          </p:nvSpPr>
          <p:spPr>
            <a:xfrm>
              <a:off x="5791200" y="5153025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12573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57300" y="9906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200" y="5153025"/>
              <a:ext cx="1257300" cy="990600"/>
            </a:xfrm>
            <a:custGeom>
              <a:avLst/>
              <a:gdLst/>
              <a:ahLst/>
              <a:cxnLst/>
              <a:rect l="l" t="t" r="r" b="b"/>
              <a:pathLst>
                <a:path w="1257300" h="990600">
                  <a:moveTo>
                    <a:pt x="0" y="990600"/>
                  </a:moveTo>
                  <a:lnTo>
                    <a:pt x="1257300" y="9906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1675" y="5143500"/>
            <a:ext cx="1276350" cy="10096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3500" spc="-1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8025" y="5143500"/>
            <a:ext cx="377190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73025" marR="1497330">
              <a:lnSpc>
                <a:spcPts val="1430"/>
              </a:lnSpc>
            </a:pPr>
            <a:r>
              <a:rPr sz="1250" spc="10" dirty="0">
                <a:latin typeface="Carlito"/>
                <a:cs typeface="Carlito"/>
              </a:rPr>
              <a:t>Employ </a:t>
            </a:r>
            <a:r>
              <a:rPr sz="1250" spc="5" dirty="0">
                <a:latin typeface="Carlito"/>
                <a:cs typeface="Carlito"/>
              </a:rPr>
              <a:t>less people </a:t>
            </a:r>
            <a:r>
              <a:rPr sz="1250" spc="10" dirty="0">
                <a:latin typeface="Carlito"/>
                <a:cs typeface="Carlito"/>
              </a:rPr>
              <a:t>skilled in </a:t>
            </a:r>
            <a:r>
              <a:rPr sz="1250" spc="-185" dirty="0">
                <a:latin typeface="Arial"/>
                <a:cs typeface="Arial"/>
              </a:rPr>
              <a:t>SQL  </a:t>
            </a:r>
            <a:r>
              <a:rPr sz="1250" spc="-55" dirty="0">
                <a:latin typeface="Arial"/>
                <a:cs typeface="Arial"/>
              </a:rPr>
              <a:t>and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5" dirty="0">
                <a:latin typeface="Carlito"/>
                <a:cs typeface="Carlito"/>
              </a:rPr>
              <a:t>Bash/Shell/PowerShell.</a:t>
            </a:r>
            <a:endParaRPr sz="125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1675" y="3638550"/>
            <a:ext cx="1276350" cy="1543050"/>
            <a:chOff x="5781675" y="3638550"/>
            <a:chExt cx="1276350" cy="1543050"/>
          </a:xfrm>
        </p:grpSpPr>
        <p:sp>
          <p:nvSpPr>
            <p:cNvPr id="18" name="object 18"/>
            <p:cNvSpPr/>
            <p:nvPr/>
          </p:nvSpPr>
          <p:spPr>
            <a:xfrm>
              <a:off x="5791200" y="364807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5"/>
                  </a:lnTo>
                  <a:lnTo>
                    <a:pt x="502920" y="1335405"/>
                  </a:lnTo>
                  <a:lnTo>
                    <a:pt x="628650" y="1524000"/>
                  </a:lnTo>
                  <a:lnTo>
                    <a:pt x="754379" y="1335405"/>
                  </a:lnTo>
                  <a:lnTo>
                    <a:pt x="660019" y="1335405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200" y="364807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5"/>
                  </a:lnTo>
                  <a:lnTo>
                    <a:pt x="754379" y="1335405"/>
                  </a:lnTo>
                  <a:lnTo>
                    <a:pt x="628650" y="1524000"/>
                  </a:lnTo>
                  <a:lnTo>
                    <a:pt x="502920" y="1335405"/>
                  </a:lnTo>
                  <a:lnTo>
                    <a:pt x="597153" y="1335405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93739" y="3814698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1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8975" y="3638550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2075" marR="1170940">
              <a:lnSpc>
                <a:spcPts val="1430"/>
              </a:lnSpc>
              <a:spcBef>
                <a:spcPts val="994"/>
              </a:spcBef>
            </a:pPr>
            <a:r>
              <a:rPr sz="1250" spc="10" dirty="0">
                <a:latin typeface="Carlito"/>
                <a:cs typeface="Carlito"/>
              </a:rPr>
              <a:t>Employ </a:t>
            </a:r>
            <a:r>
              <a:rPr sz="1250" spc="15" dirty="0">
                <a:latin typeface="Carlito"/>
                <a:cs typeface="Carlito"/>
              </a:rPr>
              <a:t>more </a:t>
            </a:r>
            <a:r>
              <a:rPr sz="1250" spc="5" dirty="0">
                <a:latin typeface="Carlito"/>
                <a:cs typeface="Carlito"/>
              </a:rPr>
              <a:t>people </a:t>
            </a:r>
            <a:r>
              <a:rPr sz="1250" spc="10" dirty="0">
                <a:latin typeface="Carlito"/>
                <a:cs typeface="Carlito"/>
              </a:rPr>
              <a:t>skilled in </a:t>
            </a:r>
            <a:r>
              <a:rPr sz="1250" spc="15" dirty="0">
                <a:latin typeface="Carlito"/>
                <a:cs typeface="Carlito"/>
              </a:rPr>
              <a:t>Python  </a:t>
            </a:r>
            <a:r>
              <a:rPr sz="1250" spc="5" dirty="0">
                <a:latin typeface="Carlito"/>
                <a:cs typeface="Carlito"/>
              </a:rPr>
              <a:t>and</a:t>
            </a:r>
            <a:r>
              <a:rPr sz="1250" spc="15" dirty="0">
                <a:latin typeface="Carlito"/>
                <a:cs typeface="Carlito"/>
              </a:rPr>
              <a:t> </a:t>
            </a:r>
            <a:r>
              <a:rPr sz="1250" dirty="0">
                <a:latin typeface="Carlito"/>
                <a:cs typeface="Carlito"/>
              </a:rPr>
              <a:t>TypeScript.</a:t>
            </a:r>
            <a:endParaRPr sz="125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81675" y="2133600"/>
            <a:ext cx="1276350" cy="1543050"/>
            <a:chOff x="5781675" y="2133600"/>
            <a:chExt cx="1276350" cy="1543050"/>
          </a:xfrm>
        </p:grpSpPr>
        <p:sp>
          <p:nvSpPr>
            <p:cNvPr id="23" name="object 23"/>
            <p:cNvSpPr/>
            <p:nvPr/>
          </p:nvSpPr>
          <p:spPr>
            <a:xfrm>
              <a:off x="5791200" y="214312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0"/>
                  </a:moveTo>
                  <a:lnTo>
                    <a:pt x="0" y="0"/>
                  </a:lnTo>
                  <a:lnTo>
                    <a:pt x="0" y="990219"/>
                  </a:lnTo>
                  <a:lnTo>
                    <a:pt x="597153" y="990219"/>
                  </a:lnTo>
                  <a:lnTo>
                    <a:pt x="597153" y="1335404"/>
                  </a:lnTo>
                  <a:lnTo>
                    <a:pt x="502920" y="1335404"/>
                  </a:lnTo>
                  <a:lnTo>
                    <a:pt x="628650" y="1524000"/>
                  </a:lnTo>
                  <a:lnTo>
                    <a:pt x="754379" y="1335404"/>
                  </a:lnTo>
                  <a:lnTo>
                    <a:pt x="660019" y="1335404"/>
                  </a:lnTo>
                  <a:lnTo>
                    <a:pt x="660019" y="990219"/>
                  </a:lnTo>
                  <a:lnTo>
                    <a:pt x="1257300" y="990219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1200" y="2143125"/>
              <a:ext cx="1257300" cy="1524000"/>
            </a:xfrm>
            <a:custGeom>
              <a:avLst/>
              <a:gdLst/>
              <a:ahLst/>
              <a:cxnLst/>
              <a:rect l="l" t="t" r="r" b="b"/>
              <a:pathLst>
                <a:path w="1257300" h="1524000">
                  <a:moveTo>
                    <a:pt x="1257300" y="990219"/>
                  </a:moveTo>
                  <a:lnTo>
                    <a:pt x="660019" y="990219"/>
                  </a:lnTo>
                  <a:lnTo>
                    <a:pt x="660019" y="1335404"/>
                  </a:lnTo>
                  <a:lnTo>
                    <a:pt x="754379" y="1335404"/>
                  </a:lnTo>
                  <a:lnTo>
                    <a:pt x="628650" y="1524000"/>
                  </a:lnTo>
                  <a:lnTo>
                    <a:pt x="502920" y="1335404"/>
                  </a:lnTo>
                  <a:lnTo>
                    <a:pt x="597153" y="1335404"/>
                  </a:lnTo>
                  <a:lnTo>
                    <a:pt x="597153" y="990219"/>
                  </a:lnTo>
                  <a:lnTo>
                    <a:pt x="0" y="990219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990219"/>
                  </a:lnTo>
                  <a:close/>
                </a:path>
              </a:pathLst>
            </a:custGeom>
            <a:ln w="19050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93739" y="2306955"/>
            <a:ext cx="25272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1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8975" y="2133600"/>
            <a:ext cx="3790950" cy="1009650"/>
          </a:xfrm>
          <a:prstGeom prst="rect">
            <a:avLst/>
          </a:prstGeom>
          <a:solidFill>
            <a:srgbClr val="E2CEE9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2075" marR="532130">
              <a:lnSpc>
                <a:spcPts val="1430"/>
              </a:lnSpc>
              <a:spcBef>
                <a:spcPts val="969"/>
              </a:spcBef>
            </a:pPr>
            <a:r>
              <a:rPr sz="1250" spc="10" dirty="0">
                <a:latin typeface="Carlito"/>
                <a:cs typeface="Carlito"/>
              </a:rPr>
              <a:t>Continue </a:t>
            </a:r>
            <a:r>
              <a:rPr sz="1250" spc="20" dirty="0">
                <a:latin typeface="Carlito"/>
                <a:cs typeface="Carlito"/>
              </a:rPr>
              <a:t>to </a:t>
            </a:r>
            <a:r>
              <a:rPr sz="1250" spc="10" dirty="0">
                <a:latin typeface="Carlito"/>
                <a:cs typeface="Carlito"/>
              </a:rPr>
              <a:t>employ a </a:t>
            </a:r>
            <a:r>
              <a:rPr sz="1250" spc="15" dirty="0">
                <a:latin typeface="Carlito"/>
                <a:cs typeface="Carlito"/>
              </a:rPr>
              <a:t>similar </a:t>
            </a:r>
            <a:r>
              <a:rPr sz="1250" spc="10" dirty="0">
                <a:latin typeface="Carlito"/>
                <a:cs typeface="Carlito"/>
              </a:rPr>
              <a:t>number </a:t>
            </a:r>
            <a:r>
              <a:rPr sz="1250" spc="5" dirty="0">
                <a:latin typeface="Carlito"/>
                <a:cs typeface="Carlito"/>
              </a:rPr>
              <a:t>of people  </a:t>
            </a:r>
            <a:r>
              <a:rPr sz="1250" spc="10" dirty="0">
                <a:latin typeface="Carlito"/>
                <a:cs typeface="Carlito"/>
              </a:rPr>
              <a:t>skilled in </a:t>
            </a:r>
            <a:r>
              <a:rPr sz="1250" spc="5" dirty="0">
                <a:latin typeface="Carlito"/>
                <a:cs typeface="Carlito"/>
              </a:rPr>
              <a:t>JavaScript and</a:t>
            </a:r>
            <a:r>
              <a:rPr sz="1250" spc="-165" dirty="0">
                <a:latin typeface="Carlito"/>
                <a:cs typeface="Carlito"/>
              </a:rPr>
              <a:t> </a:t>
            </a:r>
            <a:r>
              <a:rPr sz="1250" spc="15" dirty="0">
                <a:latin typeface="Carlito"/>
                <a:cs typeface="Carlito"/>
              </a:rPr>
              <a:t>HTML/CSS.</a:t>
            </a:r>
            <a:endParaRPr sz="12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22" y="776986"/>
            <a:ext cx="3465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60" dirty="0"/>
              <a:t>DATABASE</a:t>
            </a:r>
            <a:r>
              <a:rPr spc="-300" dirty="0"/>
              <a:t> </a:t>
            </a:r>
            <a:r>
              <a:rPr spc="-545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127" y="1910397"/>
            <a:ext cx="1193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Current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Year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1910397"/>
            <a:ext cx="915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Next</a:t>
            </a:r>
            <a:r>
              <a:rPr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Year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625" y="2552700"/>
            <a:ext cx="10620375" cy="2924175"/>
            <a:chOff x="809625" y="2552700"/>
            <a:chExt cx="10620375" cy="2924175"/>
          </a:xfrm>
        </p:grpSpPr>
        <p:sp>
          <p:nvSpPr>
            <p:cNvPr id="6" name="object 6"/>
            <p:cNvSpPr/>
            <p:nvPr/>
          </p:nvSpPr>
          <p:spPr>
            <a:xfrm>
              <a:off x="809625" y="2552700"/>
              <a:ext cx="5362575" cy="2914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7425" y="2562225"/>
              <a:ext cx="5362575" cy="2914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856</Words>
  <Application>Microsoft Office PowerPoint</Application>
  <PresentationFormat>Grand écran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Carlito</vt:lpstr>
      <vt:lpstr>Courier New</vt:lpstr>
      <vt:lpstr>Times New Roman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Présentation PowerPoint</vt:lpstr>
      <vt:lpstr>PROGRAMMING LANGUAGE TRENDS - FINDINGS &amp;  IMPLICATIONS</vt:lpstr>
      <vt:lpstr>DATABASE TRENDS</vt:lpstr>
      <vt:lpstr>DATABASE TRENDS - FINDINGS &amp; IMPLICATIONS</vt:lpstr>
      <vt:lpstr>Présentation PowerPoint</vt:lpstr>
      <vt:lpstr>DASHBOARD TAB 1</vt:lpstr>
      <vt:lpstr>DASHBOARD TAB 2</vt:lpstr>
      <vt:lpstr>DASHBOARD TAB 3</vt:lpstr>
      <vt:lpstr>DISCUSSION</vt:lpstr>
      <vt:lpstr>OVERALL FINDINGS &amp; IMPLICATIONS Implications</vt:lpstr>
      <vt:lpstr>CONCLUSION</vt:lpstr>
      <vt:lpstr>APPENDIX</vt:lpstr>
      <vt:lpstr>GITHUB JOB POSTINGS</vt:lpstr>
      <vt:lpstr>POPULAR LANGUAGES</vt:lpstr>
      <vt:lpstr>RESOURCE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cp:lastModifiedBy>Compte Microsoft</cp:lastModifiedBy>
  <cp:revision>1</cp:revision>
  <dcterms:created xsi:type="dcterms:W3CDTF">2022-11-22T09:01:33Z</dcterms:created>
  <dcterms:modified xsi:type="dcterms:W3CDTF">2022-11-22T09:11:40Z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2022-01-15T00:00:00Z</vt:filetime>
  </property>
  <property fmtid="{D5CDD505-2E9C-101B-9397-08002B2CF9AE}" pid="3" name="LastSaved">
    <vt:filetime>2022-11-22T00:00:00Z</vt:filetime>
  </property>
</Properties>
</file>