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81" r:id="rId4"/>
    <p:sldId id="289" r:id="rId5"/>
    <p:sldId id="262" r:id="rId6"/>
    <p:sldId id="258" r:id="rId7"/>
    <p:sldId id="303" r:id="rId8"/>
    <p:sldId id="304" r:id="rId9"/>
    <p:sldId id="263" r:id="rId10"/>
    <p:sldId id="302" r:id="rId11"/>
    <p:sldId id="266" r:id="rId12"/>
    <p:sldId id="284" r:id="rId13"/>
    <p:sldId id="285" r:id="rId14"/>
    <p:sldId id="286" r:id="rId15"/>
    <p:sldId id="279" r:id="rId16"/>
    <p:sldId id="291" r:id="rId17"/>
    <p:sldId id="268" r:id="rId18"/>
    <p:sldId id="267" r:id="rId19"/>
    <p:sldId id="305" r:id="rId20"/>
    <p:sldId id="272" r:id="rId21"/>
    <p:sldId id="282" r:id="rId22"/>
    <p:sldId id="283" r:id="rId23"/>
    <p:sldId id="293" r:id="rId24"/>
    <p:sldId id="292" r:id="rId25"/>
    <p:sldId id="277" r:id="rId26"/>
    <p:sldId id="306" r:id="rId27"/>
    <p:sldId id="307" r:id="rId28"/>
    <p:sldId id="278" r:id="rId29"/>
    <p:sldId id="287" r:id="rId30"/>
    <p:sldId id="288" r:id="rId31"/>
    <p:sldId id="301" r:id="rId32"/>
    <p:sldId id="300" r:id="rId33"/>
    <p:sldId id="295" r:id="rId34"/>
    <p:sldId id="296" r:id="rId35"/>
    <p:sldId id="297" r:id="rId36"/>
    <p:sldId id="298" r:id="rId37"/>
    <p:sldId id="299" r:id="rId38"/>
    <p:sldId id="294" r:id="rId39"/>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p:cViewPr>
        <p:scale>
          <a:sx n="75" d="100"/>
          <a:sy n="75" d="100"/>
        </p:scale>
        <p:origin x="-1224"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C2561D-1562-4EA7-BD5C-7EE4F5AE5C7C}" type="datetimeFigureOut">
              <a:rPr lang="it-IT" smtClean="0"/>
              <a:pPr/>
              <a:t>07/07/2012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363880-7C9C-48F8-BDCB-8AE496FADB96}" type="slidenum">
              <a:rPr lang="it-IT" smtClean="0"/>
              <a:pPr/>
              <a:t>‹N›</a:t>
            </a:fld>
            <a:endParaRPr lang="it-I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B7363880-7C9C-48F8-BDCB-8AE496FADB96}" type="slidenum">
              <a:rPr lang="it-IT" smtClean="0"/>
              <a:pPr/>
              <a:t>14</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2E1C2E6C-8E34-4899-980D-192C9F1F934E}" type="datetime1">
              <a:rPr lang="it-IT" smtClean="0"/>
              <a:pPr/>
              <a:t>07/07/2012</a:t>
            </a:fld>
            <a:endParaRPr lang="it-IT"/>
          </a:p>
        </p:txBody>
      </p:sp>
      <p:sp>
        <p:nvSpPr>
          <p:cNvPr id="5" name="Segnaposto piè di pagina 4"/>
          <p:cNvSpPr>
            <a:spLocks noGrp="1"/>
          </p:cNvSpPr>
          <p:nvPr>
            <p:ph type="ftr" sz="quarter" idx="11"/>
          </p:nvPr>
        </p:nvSpPr>
        <p:spPr/>
        <p:txBody>
          <a:bodyPr/>
          <a:lstStyle/>
          <a:p>
            <a:r>
              <a:rPr lang="it-IT" smtClean="0"/>
              <a:t>Progetto Biblioteca Aiello-Ceraolo-Venturella</a:t>
            </a:r>
            <a:endParaRPr lang="it-IT"/>
          </a:p>
        </p:txBody>
      </p:sp>
      <p:sp>
        <p:nvSpPr>
          <p:cNvPr id="6" name="Segnaposto numero diapositiva 5"/>
          <p:cNvSpPr>
            <a:spLocks noGrp="1"/>
          </p:cNvSpPr>
          <p:nvPr>
            <p:ph type="sldNum" sz="quarter" idx="12"/>
          </p:nvPr>
        </p:nvSpPr>
        <p:spPr/>
        <p:txBody>
          <a:bodyPr/>
          <a:lstStyle/>
          <a:p>
            <a:fld id="{EF357C73-4D75-456D-9190-F0FB77584844}" type="slidenum">
              <a:rPr lang="it-IT" smtClean="0"/>
              <a:pPr/>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8E3F6BA-7082-4CEE-ACB4-EA7836EBC462}" type="datetime1">
              <a:rPr lang="it-IT" smtClean="0"/>
              <a:pPr/>
              <a:t>07/07/2012</a:t>
            </a:fld>
            <a:endParaRPr lang="it-IT"/>
          </a:p>
        </p:txBody>
      </p:sp>
      <p:sp>
        <p:nvSpPr>
          <p:cNvPr id="5" name="Segnaposto piè di pagina 4"/>
          <p:cNvSpPr>
            <a:spLocks noGrp="1"/>
          </p:cNvSpPr>
          <p:nvPr>
            <p:ph type="ftr" sz="quarter" idx="11"/>
          </p:nvPr>
        </p:nvSpPr>
        <p:spPr/>
        <p:txBody>
          <a:bodyPr/>
          <a:lstStyle/>
          <a:p>
            <a:r>
              <a:rPr lang="it-IT" smtClean="0"/>
              <a:t>Progetto Biblioteca Aiello-Ceraolo-Venturella</a:t>
            </a:r>
            <a:endParaRPr lang="it-IT"/>
          </a:p>
        </p:txBody>
      </p:sp>
      <p:sp>
        <p:nvSpPr>
          <p:cNvPr id="6" name="Segnaposto numero diapositiva 5"/>
          <p:cNvSpPr>
            <a:spLocks noGrp="1"/>
          </p:cNvSpPr>
          <p:nvPr>
            <p:ph type="sldNum" sz="quarter" idx="12"/>
          </p:nvPr>
        </p:nvSpPr>
        <p:spPr/>
        <p:txBody>
          <a:bodyPr/>
          <a:lstStyle/>
          <a:p>
            <a:fld id="{EF357C73-4D75-456D-9190-F0FB77584844}"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2FF5CF24-4A66-425B-8E7D-B02C316559C6}" type="datetime1">
              <a:rPr lang="it-IT" smtClean="0"/>
              <a:pPr/>
              <a:t>07/07/2012</a:t>
            </a:fld>
            <a:endParaRPr lang="it-IT"/>
          </a:p>
        </p:txBody>
      </p:sp>
      <p:sp>
        <p:nvSpPr>
          <p:cNvPr id="5" name="Segnaposto piè di pagina 4"/>
          <p:cNvSpPr>
            <a:spLocks noGrp="1"/>
          </p:cNvSpPr>
          <p:nvPr>
            <p:ph type="ftr" sz="quarter" idx="11"/>
          </p:nvPr>
        </p:nvSpPr>
        <p:spPr/>
        <p:txBody>
          <a:bodyPr/>
          <a:lstStyle/>
          <a:p>
            <a:r>
              <a:rPr lang="it-IT" smtClean="0"/>
              <a:t>Progetto Biblioteca Aiello-Ceraolo-Venturella</a:t>
            </a:r>
            <a:endParaRPr lang="it-IT"/>
          </a:p>
        </p:txBody>
      </p:sp>
      <p:sp>
        <p:nvSpPr>
          <p:cNvPr id="6" name="Segnaposto numero diapositiva 5"/>
          <p:cNvSpPr>
            <a:spLocks noGrp="1"/>
          </p:cNvSpPr>
          <p:nvPr>
            <p:ph type="sldNum" sz="quarter" idx="12"/>
          </p:nvPr>
        </p:nvSpPr>
        <p:spPr/>
        <p:txBody>
          <a:bodyPr/>
          <a:lstStyle/>
          <a:p>
            <a:fld id="{EF357C73-4D75-456D-9190-F0FB77584844}"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3BA7517E-EE49-4755-B173-538C37670390}" type="datetime1">
              <a:rPr lang="it-IT" smtClean="0"/>
              <a:pPr/>
              <a:t>07/07/2012</a:t>
            </a:fld>
            <a:endParaRPr lang="it-IT"/>
          </a:p>
        </p:txBody>
      </p:sp>
      <p:sp>
        <p:nvSpPr>
          <p:cNvPr id="5" name="Segnaposto piè di pagina 4"/>
          <p:cNvSpPr>
            <a:spLocks noGrp="1"/>
          </p:cNvSpPr>
          <p:nvPr>
            <p:ph type="ftr" sz="quarter" idx="11"/>
          </p:nvPr>
        </p:nvSpPr>
        <p:spPr/>
        <p:txBody>
          <a:bodyPr/>
          <a:lstStyle/>
          <a:p>
            <a:r>
              <a:rPr lang="it-IT" smtClean="0"/>
              <a:t>Progetto Biblioteca Aiello-Ceraolo-Venturella</a:t>
            </a:r>
            <a:endParaRPr lang="it-IT"/>
          </a:p>
        </p:txBody>
      </p:sp>
      <p:sp>
        <p:nvSpPr>
          <p:cNvPr id="6" name="Segnaposto numero diapositiva 5"/>
          <p:cNvSpPr>
            <a:spLocks noGrp="1"/>
          </p:cNvSpPr>
          <p:nvPr>
            <p:ph type="sldNum" sz="quarter" idx="12"/>
          </p:nvPr>
        </p:nvSpPr>
        <p:spPr/>
        <p:txBody>
          <a:bodyPr/>
          <a:lstStyle/>
          <a:p>
            <a:fld id="{EF357C73-4D75-456D-9190-F0FB77584844}"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E0D4991B-4A1C-402A-AE08-974459D3AB6F}" type="datetime1">
              <a:rPr lang="it-IT" smtClean="0"/>
              <a:pPr/>
              <a:t>07/07/2012</a:t>
            </a:fld>
            <a:endParaRPr lang="it-IT"/>
          </a:p>
        </p:txBody>
      </p:sp>
      <p:sp>
        <p:nvSpPr>
          <p:cNvPr id="5" name="Segnaposto piè di pagina 4"/>
          <p:cNvSpPr>
            <a:spLocks noGrp="1"/>
          </p:cNvSpPr>
          <p:nvPr>
            <p:ph type="ftr" sz="quarter" idx="11"/>
          </p:nvPr>
        </p:nvSpPr>
        <p:spPr/>
        <p:txBody>
          <a:bodyPr/>
          <a:lstStyle/>
          <a:p>
            <a:r>
              <a:rPr lang="it-IT" smtClean="0"/>
              <a:t>Progetto Biblioteca Aiello-Ceraolo-Venturella</a:t>
            </a:r>
            <a:endParaRPr lang="it-IT"/>
          </a:p>
        </p:txBody>
      </p:sp>
      <p:sp>
        <p:nvSpPr>
          <p:cNvPr id="6" name="Segnaposto numero diapositiva 5"/>
          <p:cNvSpPr>
            <a:spLocks noGrp="1"/>
          </p:cNvSpPr>
          <p:nvPr>
            <p:ph type="sldNum" sz="quarter" idx="12"/>
          </p:nvPr>
        </p:nvSpPr>
        <p:spPr/>
        <p:txBody>
          <a:bodyPr/>
          <a:lstStyle/>
          <a:p>
            <a:fld id="{EF357C73-4D75-456D-9190-F0FB77584844}" type="slidenum">
              <a:rPr lang="it-IT" smtClean="0"/>
              <a:pPr/>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39C664BD-CDFA-48D1-8AAC-E481CC9970D2}" type="datetime1">
              <a:rPr lang="it-IT" smtClean="0"/>
              <a:pPr/>
              <a:t>07/07/2012</a:t>
            </a:fld>
            <a:endParaRPr lang="it-IT"/>
          </a:p>
        </p:txBody>
      </p:sp>
      <p:sp>
        <p:nvSpPr>
          <p:cNvPr id="6" name="Segnaposto piè di pagina 5"/>
          <p:cNvSpPr>
            <a:spLocks noGrp="1"/>
          </p:cNvSpPr>
          <p:nvPr>
            <p:ph type="ftr" sz="quarter" idx="11"/>
          </p:nvPr>
        </p:nvSpPr>
        <p:spPr/>
        <p:txBody>
          <a:bodyPr/>
          <a:lstStyle/>
          <a:p>
            <a:r>
              <a:rPr lang="it-IT" smtClean="0"/>
              <a:t>Progetto Biblioteca Aiello-Ceraolo-Venturella</a:t>
            </a:r>
            <a:endParaRPr lang="it-IT"/>
          </a:p>
        </p:txBody>
      </p:sp>
      <p:sp>
        <p:nvSpPr>
          <p:cNvPr id="7" name="Segnaposto numero diapositiva 6"/>
          <p:cNvSpPr>
            <a:spLocks noGrp="1"/>
          </p:cNvSpPr>
          <p:nvPr>
            <p:ph type="sldNum" sz="quarter" idx="12"/>
          </p:nvPr>
        </p:nvSpPr>
        <p:spPr/>
        <p:txBody>
          <a:bodyPr/>
          <a:lstStyle/>
          <a:p>
            <a:fld id="{EF357C73-4D75-456D-9190-F0FB77584844}"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C8CDC9EE-D6ED-482E-AE91-CBA690E94A9A}" type="datetime1">
              <a:rPr lang="it-IT" smtClean="0"/>
              <a:pPr/>
              <a:t>07/07/2012</a:t>
            </a:fld>
            <a:endParaRPr lang="it-IT"/>
          </a:p>
        </p:txBody>
      </p:sp>
      <p:sp>
        <p:nvSpPr>
          <p:cNvPr id="8" name="Segnaposto piè di pagina 7"/>
          <p:cNvSpPr>
            <a:spLocks noGrp="1"/>
          </p:cNvSpPr>
          <p:nvPr>
            <p:ph type="ftr" sz="quarter" idx="11"/>
          </p:nvPr>
        </p:nvSpPr>
        <p:spPr/>
        <p:txBody>
          <a:bodyPr/>
          <a:lstStyle/>
          <a:p>
            <a:r>
              <a:rPr lang="it-IT" smtClean="0"/>
              <a:t>Progetto Biblioteca Aiello-Ceraolo-Venturella</a:t>
            </a:r>
            <a:endParaRPr lang="it-IT"/>
          </a:p>
        </p:txBody>
      </p:sp>
      <p:sp>
        <p:nvSpPr>
          <p:cNvPr id="9" name="Segnaposto numero diapositiva 8"/>
          <p:cNvSpPr>
            <a:spLocks noGrp="1"/>
          </p:cNvSpPr>
          <p:nvPr>
            <p:ph type="sldNum" sz="quarter" idx="12"/>
          </p:nvPr>
        </p:nvSpPr>
        <p:spPr/>
        <p:txBody>
          <a:bodyPr/>
          <a:lstStyle/>
          <a:p>
            <a:fld id="{EF357C73-4D75-456D-9190-F0FB77584844}"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AF5B35F9-ECD2-4BDF-A74F-A539CF993A13}" type="datetime1">
              <a:rPr lang="it-IT" smtClean="0"/>
              <a:pPr/>
              <a:t>07/07/2012</a:t>
            </a:fld>
            <a:endParaRPr lang="it-IT"/>
          </a:p>
        </p:txBody>
      </p:sp>
      <p:sp>
        <p:nvSpPr>
          <p:cNvPr id="4" name="Segnaposto piè di pagina 3"/>
          <p:cNvSpPr>
            <a:spLocks noGrp="1"/>
          </p:cNvSpPr>
          <p:nvPr>
            <p:ph type="ftr" sz="quarter" idx="11"/>
          </p:nvPr>
        </p:nvSpPr>
        <p:spPr/>
        <p:txBody>
          <a:bodyPr/>
          <a:lstStyle/>
          <a:p>
            <a:r>
              <a:rPr lang="it-IT" smtClean="0"/>
              <a:t>Progetto Biblioteca Aiello-Ceraolo-Venturella</a:t>
            </a:r>
            <a:endParaRPr lang="it-IT"/>
          </a:p>
        </p:txBody>
      </p:sp>
      <p:sp>
        <p:nvSpPr>
          <p:cNvPr id="5" name="Segnaposto numero diapositiva 4"/>
          <p:cNvSpPr>
            <a:spLocks noGrp="1"/>
          </p:cNvSpPr>
          <p:nvPr>
            <p:ph type="sldNum" sz="quarter" idx="12"/>
          </p:nvPr>
        </p:nvSpPr>
        <p:spPr/>
        <p:txBody>
          <a:bodyPr/>
          <a:lstStyle/>
          <a:p>
            <a:fld id="{EF357C73-4D75-456D-9190-F0FB77584844}"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071F6734-6B96-44FA-B9CA-C18D4626E06F}" type="datetime1">
              <a:rPr lang="it-IT" smtClean="0"/>
              <a:pPr/>
              <a:t>07/07/2012</a:t>
            </a:fld>
            <a:endParaRPr lang="it-IT"/>
          </a:p>
        </p:txBody>
      </p:sp>
      <p:sp>
        <p:nvSpPr>
          <p:cNvPr id="3" name="Segnaposto piè di pagina 2"/>
          <p:cNvSpPr>
            <a:spLocks noGrp="1"/>
          </p:cNvSpPr>
          <p:nvPr>
            <p:ph type="ftr" sz="quarter" idx="11"/>
          </p:nvPr>
        </p:nvSpPr>
        <p:spPr/>
        <p:txBody>
          <a:bodyPr/>
          <a:lstStyle/>
          <a:p>
            <a:r>
              <a:rPr lang="it-IT" smtClean="0"/>
              <a:t>Progetto Biblioteca Aiello-Ceraolo-Venturella</a:t>
            </a:r>
            <a:endParaRPr lang="it-IT"/>
          </a:p>
        </p:txBody>
      </p:sp>
      <p:sp>
        <p:nvSpPr>
          <p:cNvPr id="4" name="Segnaposto numero diapositiva 3"/>
          <p:cNvSpPr>
            <a:spLocks noGrp="1"/>
          </p:cNvSpPr>
          <p:nvPr>
            <p:ph type="sldNum" sz="quarter" idx="12"/>
          </p:nvPr>
        </p:nvSpPr>
        <p:spPr/>
        <p:txBody>
          <a:bodyPr/>
          <a:lstStyle/>
          <a:p>
            <a:fld id="{EF357C73-4D75-456D-9190-F0FB77584844}"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06E0767B-8490-4CFF-81C6-35EC16D3FB68}" type="datetime1">
              <a:rPr lang="it-IT" smtClean="0"/>
              <a:pPr/>
              <a:t>07/07/2012</a:t>
            </a:fld>
            <a:endParaRPr lang="it-IT"/>
          </a:p>
        </p:txBody>
      </p:sp>
      <p:sp>
        <p:nvSpPr>
          <p:cNvPr id="6" name="Segnaposto piè di pagina 5"/>
          <p:cNvSpPr>
            <a:spLocks noGrp="1"/>
          </p:cNvSpPr>
          <p:nvPr>
            <p:ph type="ftr" sz="quarter" idx="11"/>
          </p:nvPr>
        </p:nvSpPr>
        <p:spPr/>
        <p:txBody>
          <a:bodyPr/>
          <a:lstStyle/>
          <a:p>
            <a:r>
              <a:rPr lang="it-IT" smtClean="0"/>
              <a:t>Progetto Biblioteca Aiello-Ceraolo-Venturella</a:t>
            </a:r>
            <a:endParaRPr lang="it-IT"/>
          </a:p>
        </p:txBody>
      </p:sp>
      <p:sp>
        <p:nvSpPr>
          <p:cNvPr id="7" name="Segnaposto numero diapositiva 6"/>
          <p:cNvSpPr>
            <a:spLocks noGrp="1"/>
          </p:cNvSpPr>
          <p:nvPr>
            <p:ph type="sldNum" sz="quarter" idx="12"/>
          </p:nvPr>
        </p:nvSpPr>
        <p:spPr/>
        <p:txBody>
          <a:bodyPr/>
          <a:lstStyle/>
          <a:p>
            <a:fld id="{EF357C73-4D75-456D-9190-F0FB77584844}"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DEDE4C84-0180-45F6-91C6-928E93E1FD9C}" type="datetime1">
              <a:rPr lang="it-IT" smtClean="0"/>
              <a:pPr/>
              <a:t>07/07/2012</a:t>
            </a:fld>
            <a:endParaRPr lang="it-IT"/>
          </a:p>
        </p:txBody>
      </p:sp>
      <p:sp>
        <p:nvSpPr>
          <p:cNvPr id="6" name="Segnaposto piè di pagina 5"/>
          <p:cNvSpPr>
            <a:spLocks noGrp="1"/>
          </p:cNvSpPr>
          <p:nvPr>
            <p:ph type="ftr" sz="quarter" idx="11"/>
          </p:nvPr>
        </p:nvSpPr>
        <p:spPr/>
        <p:txBody>
          <a:bodyPr/>
          <a:lstStyle/>
          <a:p>
            <a:r>
              <a:rPr lang="it-IT" smtClean="0"/>
              <a:t>Progetto Biblioteca Aiello-Ceraolo-Venturella</a:t>
            </a:r>
            <a:endParaRPr lang="it-IT"/>
          </a:p>
        </p:txBody>
      </p:sp>
      <p:sp>
        <p:nvSpPr>
          <p:cNvPr id="7" name="Segnaposto numero diapositiva 6"/>
          <p:cNvSpPr>
            <a:spLocks noGrp="1"/>
          </p:cNvSpPr>
          <p:nvPr>
            <p:ph type="sldNum" sz="quarter" idx="12"/>
          </p:nvPr>
        </p:nvSpPr>
        <p:spPr/>
        <p:txBody>
          <a:bodyPr/>
          <a:lstStyle/>
          <a:p>
            <a:fld id="{EF357C73-4D75-456D-9190-F0FB77584844}" type="slidenum">
              <a:rPr lang="it-IT" smtClean="0"/>
              <a:pPr/>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076766-872C-4B91-9F20-5AAF8AB3066C}" type="datetime1">
              <a:rPr lang="it-IT" smtClean="0"/>
              <a:pPr/>
              <a:t>07/07/2012</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smtClean="0"/>
              <a:t>Progetto Biblioteca Aiello-Ceraolo-Venturella</a:t>
            </a:r>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57C73-4D75-456D-9190-F0FB77584844}"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b="1" dirty="0" smtClean="0">
                <a:latin typeface="Arial" pitchFamily="34" charset="0"/>
                <a:cs typeface="Arial" pitchFamily="34" charset="0"/>
              </a:rPr>
              <a:t>Gestione Biblioteca</a:t>
            </a:r>
            <a:endParaRPr lang="it-IT" b="1" dirty="0">
              <a:latin typeface="Arial" pitchFamily="34" charset="0"/>
              <a:cs typeface="Arial" pitchFamily="34" charset="0"/>
            </a:endParaRPr>
          </a:p>
        </p:txBody>
      </p:sp>
      <p:sp>
        <p:nvSpPr>
          <p:cNvPr id="3" name="Sottotitolo 2"/>
          <p:cNvSpPr>
            <a:spLocks noGrp="1"/>
          </p:cNvSpPr>
          <p:nvPr>
            <p:ph type="subTitle" idx="1"/>
          </p:nvPr>
        </p:nvSpPr>
        <p:spPr/>
        <p:txBody>
          <a:bodyPr/>
          <a:lstStyle/>
          <a:p>
            <a:r>
              <a:rPr lang="it-IT" b="1" dirty="0" smtClean="0"/>
              <a:t>A cura di</a:t>
            </a:r>
          </a:p>
          <a:p>
            <a:r>
              <a:rPr lang="it-IT" b="1" dirty="0" smtClean="0"/>
              <a:t>L. </a:t>
            </a:r>
            <a:r>
              <a:rPr lang="it-IT" b="1" dirty="0" err="1" smtClean="0"/>
              <a:t>Aiello</a:t>
            </a:r>
            <a:r>
              <a:rPr lang="it-IT" b="1" dirty="0" smtClean="0"/>
              <a:t>, </a:t>
            </a:r>
            <a:r>
              <a:rPr lang="it-IT" b="1" dirty="0" err="1" smtClean="0"/>
              <a:t>B.Ceraolo</a:t>
            </a:r>
            <a:r>
              <a:rPr lang="it-IT" b="1" dirty="0" smtClean="0"/>
              <a:t>, </a:t>
            </a:r>
            <a:r>
              <a:rPr lang="it-IT" b="1" dirty="0" err="1" smtClean="0"/>
              <a:t>R.Venturella</a:t>
            </a:r>
            <a:endParaRPr lang="it-IT"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Diagramma delle attività:</a:t>
            </a:r>
            <a:br>
              <a:rPr lang="it-IT" dirty="0" smtClean="0"/>
            </a:br>
            <a:r>
              <a:rPr lang="it-IT" b="1" dirty="0" smtClean="0"/>
              <a:t>Riepilogo Utenti</a:t>
            </a:r>
            <a:endParaRPr lang="it-IT" b="1" dirty="0"/>
          </a:p>
        </p:txBody>
      </p:sp>
      <p:sp>
        <p:nvSpPr>
          <p:cNvPr id="12" name="Rettangolo arrotondato 11"/>
          <p:cNvSpPr/>
          <p:nvPr/>
        </p:nvSpPr>
        <p:spPr>
          <a:xfrm>
            <a:off x="857224" y="1928802"/>
            <a:ext cx="2214578" cy="12858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800" dirty="0" smtClean="0"/>
              <a:t>Visualizza lista utenti</a:t>
            </a:r>
            <a:endParaRPr lang="it-IT" sz="2800" dirty="0"/>
          </a:p>
        </p:txBody>
      </p:sp>
      <p:sp>
        <p:nvSpPr>
          <p:cNvPr id="14" name="Rombo 13"/>
          <p:cNvSpPr/>
          <p:nvPr/>
        </p:nvSpPr>
        <p:spPr>
          <a:xfrm>
            <a:off x="3929058" y="2214554"/>
            <a:ext cx="857256" cy="71438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6" name="Rettangolo arrotondato 15"/>
          <p:cNvSpPr/>
          <p:nvPr/>
        </p:nvSpPr>
        <p:spPr>
          <a:xfrm>
            <a:off x="6500826" y="1928802"/>
            <a:ext cx="2357454" cy="12858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3000" dirty="0" smtClean="0"/>
              <a:t>Rimuovi utente selezionato</a:t>
            </a:r>
            <a:endParaRPr lang="it-IT" sz="3000" dirty="0"/>
          </a:p>
        </p:txBody>
      </p:sp>
      <p:sp>
        <p:nvSpPr>
          <p:cNvPr id="17" name="Rettangolo arrotondato 16"/>
          <p:cNvSpPr/>
          <p:nvPr/>
        </p:nvSpPr>
        <p:spPr>
          <a:xfrm>
            <a:off x="3357554" y="4071942"/>
            <a:ext cx="2000264" cy="12858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3000" dirty="0" smtClean="0"/>
              <a:t>Aggiungi</a:t>
            </a:r>
          </a:p>
          <a:p>
            <a:pPr algn="ctr"/>
            <a:r>
              <a:rPr lang="it-IT" sz="3000" dirty="0" smtClean="0"/>
              <a:t>Nuovo Utente</a:t>
            </a:r>
            <a:endParaRPr lang="it-IT" sz="3000" dirty="0"/>
          </a:p>
        </p:txBody>
      </p:sp>
      <p:sp>
        <p:nvSpPr>
          <p:cNvPr id="19" name="Rombo 18"/>
          <p:cNvSpPr/>
          <p:nvPr/>
        </p:nvSpPr>
        <p:spPr>
          <a:xfrm>
            <a:off x="7286644" y="4357694"/>
            <a:ext cx="785818" cy="71438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0" name="Ovale 19"/>
          <p:cNvSpPr/>
          <p:nvPr/>
        </p:nvSpPr>
        <p:spPr>
          <a:xfrm>
            <a:off x="214282" y="2428868"/>
            <a:ext cx="285752" cy="2857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23" name="Connettore 2 22"/>
          <p:cNvCxnSpPr>
            <a:stCxn id="12" idx="3"/>
            <a:endCxn id="14" idx="1"/>
          </p:cNvCxnSpPr>
          <p:nvPr/>
        </p:nvCxnSpPr>
        <p:spPr>
          <a:xfrm>
            <a:off x="3071802" y="2571744"/>
            <a:ext cx="85725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Connettore 2 26"/>
          <p:cNvCxnSpPr>
            <a:stCxn id="14" idx="3"/>
            <a:endCxn id="16" idx="1"/>
          </p:cNvCxnSpPr>
          <p:nvPr/>
        </p:nvCxnSpPr>
        <p:spPr>
          <a:xfrm>
            <a:off x="4786314" y="2571744"/>
            <a:ext cx="171451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Connettore 2 28"/>
          <p:cNvCxnSpPr>
            <a:stCxn id="16" idx="2"/>
            <a:endCxn id="19" idx="0"/>
          </p:cNvCxnSpPr>
          <p:nvPr/>
        </p:nvCxnSpPr>
        <p:spPr>
          <a:xfrm rot="5400000">
            <a:off x="7108049" y="3786190"/>
            <a:ext cx="114300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Connettore 2 31"/>
          <p:cNvCxnSpPr>
            <a:stCxn id="17" idx="3"/>
            <a:endCxn id="19" idx="1"/>
          </p:cNvCxnSpPr>
          <p:nvPr/>
        </p:nvCxnSpPr>
        <p:spPr>
          <a:xfrm>
            <a:off x="5357818" y="4714884"/>
            <a:ext cx="192882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Connettore 2 34"/>
          <p:cNvCxnSpPr>
            <a:stCxn id="14" idx="2"/>
            <a:endCxn id="17" idx="0"/>
          </p:cNvCxnSpPr>
          <p:nvPr/>
        </p:nvCxnSpPr>
        <p:spPr>
          <a:xfrm rot="5400000">
            <a:off x="3786182" y="3500438"/>
            <a:ext cx="114300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9" name="Connettore 2 38"/>
          <p:cNvCxnSpPr>
            <a:stCxn id="20" idx="6"/>
            <a:endCxn id="12" idx="1"/>
          </p:cNvCxnSpPr>
          <p:nvPr/>
        </p:nvCxnSpPr>
        <p:spPr>
          <a:xfrm>
            <a:off x="500034" y="2571744"/>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2" name="Connettore 2 41"/>
          <p:cNvCxnSpPr>
            <a:stCxn id="19" idx="2"/>
            <a:endCxn id="50" idx="0"/>
          </p:cNvCxnSpPr>
          <p:nvPr/>
        </p:nvCxnSpPr>
        <p:spPr>
          <a:xfrm rot="5400000">
            <a:off x="7250925" y="5500702"/>
            <a:ext cx="85725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0" name="Anello 49"/>
          <p:cNvSpPr/>
          <p:nvPr/>
        </p:nvSpPr>
        <p:spPr>
          <a:xfrm>
            <a:off x="7500958" y="5929330"/>
            <a:ext cx="357190" cy="357190"/>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Diagramma delle attività:</a:t>
            </a:r>
            <a:br>
              <a:rPr lang="it-IT" dirty="0" smtClean="0"/>
            </a:br>
            <a:r>
              <a:rPr lang="it-IT" b="1" dirty="0" smtClean="0"/>
              <a:t>Riepilogo Libri</a:t>
            </a:r>
            <a:endParaRPr lang="it-IT" b="1" dirty="0"/>
          </a:p>
        </p:txBody>
      </p:sp>
      <p:sp>
        <p:nvSpPr>
          <p:cNvPr id="12" name="Rettangolo arrotondato 11"/>
          <p:cNvSpPr/>
          <p:nvPr/>
        </p:nvSpPr>
        <p:spPr>
          <a:xfrm>
            <a:off x="857224" y="1928802"/>
            <a:ext cx="2214578" cy="12858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800" dirty="0" smtClean="0"/>
              <a:t>Visualizza lista libri</a:t>
            </a:r>
            <a:endParaRPr lang="it-IT" sz="2800" dirty="0"/>
          </a:p>
        </p:txBody>
      </p:sp>
      <p:sp>
        <p:nvSpPr>
          <p:cNvPr id="14" name="Rombo 13"/>
          <p:cNvSpPr/>
          <p:nvPr/>
        </p:nvSpPr>
        <p:spPr>
          <a:xfrm>
            <a:off x="3929058" y="2214554"/>
            <a:ext cx="857256" cy="71438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6" name="Rettangolo arrotondato 15"/>
          <p:cNvSpPr/>
          <p:nvPr/>
        </p:nvSpPr>
        <p:spPr>
          <a:xfrm>
            <a:off x="6500826" y="1928802"/>
            <a:ext cx="2357454" cy="12858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3000" dirty="0" smtClean="0"/>
              <a:t>Rimuovi Libro</a:t>
            </a:r>
          </a:p>
          <a:p>
            <a:pPr algn="ctr"/>
            <a:r>
              <a:rPr lang="it-IT" sz="3000" dirty="0" smtClean="0"/>
              <a:t>selezionato</a:t>
            </a:r>
            <a:endParaRPr lang="it-IT" sz="3000" dirty="0"/>
          </a:p>
        </p:txBody>
      </p:sp>
      <p:sp>
        <p:nvSpPr>
          <p:cNvPr id="17" name="Rettangolo arrotondato 16"/>
          <p:cNvSpPr/>
          <p:nvPr/>
        </p:nvSpPr>
        <p:spPr>
          <a:xfrm>
            <a:off x="3357554" y="4071942"/>
            <a:ext cx="2000264" cy="12144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3000" dirty="0" smtClean="0"/>
              <a:t>Aggiungi</a:t>
            </a:r>
          </a:p>
          <a:p>
            <a:pPr algn="ctr"/>
            <a:r>
              <a:rPr lang="it-IT" sz="3000" dirty="0" smtClean="0"/>
              <a:t>Nuovo Libro</a:t>
            </a:r>
            <a:endParaRPr lang="it-IT" sz="3000" dirty="0"/>
          </a:p>
        </p:txBody>
      </p:sp>
      <p:sp>
        <p:nvSpPr>
          <p:cNvPr id="19" name="Rombo 18"/>
          <p:cNvSpPr/>
          <p:nvPr/>
        </p:nvSpPr>
        <p:spPr>
          <a:xfrm>
            <a:off x="7286644" y="4357694"/>
            <a:ext cx="785818" cy="64294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0" name="Ovale 19"/>
          <p:cNvSpPr/>
          <p:nvPr/>
        </p:nvSpPr>
        <p:spPr>
          <a:xfrm>
            <a:off x="214282" y="2428868"/>
            <a:ext cx="285752" cy="2857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23" name="Connettore 2 22"/>
          <p:cNvCxnSpPr>
            <a:stCxn id="12" idx="3"/>
            <a:endCxn id="14" idx="1"/>
          </p:cNvCxnSpPr>
          <p:nvPr/>
        </p:nvCxnSpPr>
        <p:spPr>
          <a:xfrm>
            <a:off x="3071802" y="2571744"/>
            <a:ext cx="85725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Connettore 2 26"/>
          <p:cNvCxnSpPr>
            <a:stCxn id="14" idx="3"/>
            <a:endCxn id="16" idx="1"/>
          </p:cNvCxnSpPr>
          <p:nvPr/>
        </p:nvCxnSpPr>
        <p:spPr>
          <a:xfrm>
            <a:off x="4786314" y="2571744"/>
            <a:ext cx="171451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Connettore 2 28"/>
          <p:cNvCxnSpPr>
            <a:stCxn id="16" idx="2"/>
            <a:endCxn id="19" idx="0"/>
          </p:cNvCxnSpPr>
          <p:nvPr/>
        </p:nvCxnSpPr>
        <p:spPr>
          <a:xfrm rot="5400000">
            <a:off x="7108049" y="3786190"/>
            <a:ext cx="114300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Connettore 2 31"/>
          <p:cNvCxnSpPr>
            <a:stCxn id="17" idx="3"/>
            <a:endCxn id="19" idx="1"/>
          </p:cNvCxnSpPr>
          <p:nvPr/>
        </p:nvCxnSpPr>
        <p:spPr>
          <a:xfrm>
            <a:off x="5357818" y="4679165"/>
            <a:ext cx="192882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Connettore 2 34"/>
          <p:cNvCxnSpPr>
            <a:stCxn id="14" idx="2"/>
            <a:endCxn id="17" idx="0"/>
          </p:cNvCxnSpPr>
          <p:nvPr/>
        </p:nvCxnSpPr>
        <p:spPr>
          <a:xfrm rot="5400000">
            <a:off x="3786182" y="3500438"/>
            <a:ext cx="114300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9" name="Connettore 2 38"/>
          <p:cNvCxnSpPr>
            <a:stCxn id="20" idx="6"/>
            <a:endCxn id="12" idx="1"/>
          </p:cNvCxnSpPr>
          <p:nvPr/>
        </p:nvCxnSpPr>
        <p:spPr>
          <a:xfrm>
            <a:off x="500034" y="2571744"/>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2" name="Connettore 2 41"/>
          <p:cNvCxnSpPr>
            <a:stCxn id="19" idx="2"/>
            <a:endCxn id="50" idx="0"/>
          </p:cNvCxnSpPr>
          <p:nvPr/>
        </p:nvCxnSpPr>
        <p:spPr>
          <a:xfrm rot="5400000">
            <a:off x="7215206" y="5464983"/>
            <a:ext cx="92869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0" name="Anello 49"/>
          <p:cNvSpPr/>
          <p:nvPr/>
        </p:nvSpPr>
        <p:spPr>
          <a:xfrm>
            <a:off x="7500958" y="5929330"/>
            <a:ext cx="357190" cy="357190"/>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ttangolo 35"/>
          <p:cNvSpPr/>
          <p:nvPr/>
        </p:nvSpPr>
        <p:spPr>
          <a:xfrm>
            <a:off x="2071670" y="2428868"/>
            <a:ext cx="285752" cy="44291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sp>
        <p:nvSpPr>
          <p:cNvPr id="2" name="Titolo 1"/>
          <p:cNvSpPr>
            <a:spLocks noGrp="1"/>
          </p:cNvSpPr>
          <p:nvPr>
            <p:ph type="title"/>
          </p:nvPr>
        </p:nvSpPr>
        <p:spPr>
          <a:xfrm>
            <a:off x="0" y="0"/>
            <a:ext cx="9144000" cy="1357298"/>
          </a:xfrm>
        </p:spPr>
        <p:txBody>
          <a:bodyPr>
            <a:normAutofit fontScale="90000"/>
          </a:bodyPr>
          <a:lstStyle/>
          <a:p>
            <a:r>
              <a:rPr lang="it-IT" dirty="0" smtClean="0"/>
              <a:t>Diagramma di Sequenza: </a:t>
            </a:r>
            <a:r>
              <a:rPr lang="it-IT" b="1" dirty="0" err="1" smtClean="0"/>
              <a:t>Admin</a:t>
            </a:r>
            <a:r>
              <a:rPr lang="it-IT" b="1" dirty="0" smtClean="0"/>
              <a:t/>
            </a:r>
            <a:br>
              <a:rPr lang="it-IT" b="1" dirty="0" smtClean="0"/>
            </a:br>
            <a:r>
              <a:rPr lang="it-IT" b="1" dirty="0" smtClean="0"/>
              <a:t>(inserimento nuovo Utente)</a:t>
            </a:r>
            <a:endParaRPr lang="it-IT" b="1" dirty="0"/>
          </a:p>
        </p:txBody>
      </p:sp>
      <p:sp>
        <p:nvSpPr>
          <p:cNvPr id="4" name="Rettangolo 3"/>
          <p:cNvSpPr/>
          <p:nvPr/>
        </p:nvSpPr>
        <p:spPr>
          <a:xfrm>
            <a:off x="1357290" y="1571612"/>
            <a:ext cx="2000264" cy="8572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Interfaccia </a:t>
            </a:r>
            <a:r>
              <a:rPr lang="it-IT" dirty="0" err="1" smtClean="0"/>
              <a:t>Admin</a:t>
            </a:r>
            <a:endParaRPr lang="it-IT" dirty="0"/>
          </a:p>
        </p:txBody>
      </p:sp>
      <p:sp>
        <p:nvSpPr>
          <p:cNvPr id="5" name="Rettangolo 4"/>
          <p:cNvSpPr/>
          <p:nvPr/>
        </p:nvSpPr>
        <p:spPr>
          <a:xfrm>
            <a:off x="5786446" y="1571612"/>
            <a:ext cx="2143140" cy="8572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err="1" smtClean="0"/>
              <a:t>Admin</a:t>
            </a:r>
            <a:r>
              <a:rPr lang="it-IT" dirty="0" smtClean="0"/>
              <a:t> </a:t>
            </a:r>
            <a:endParaRPr lang="it-IT" dirty="0"/>
          </a:p>
        </p:txBody>
      </p:sp>
      <p:sp>
        <p:nvSpPr>
          <p:cNvPr id="6" name="Ovale 5"/>
          <p:cNvSpPr/>
          <p:nvPr/>
        </p:nvSpPr>
        <p:spPr>
          <a:xfrm>
            <a:off x="928662" y="2928934"/>
            <a:ext cx="285720" cy="285752"/>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2" name="Connettore 1 11"/>
          <p:cNvCxnSpPr>
            <a:stCxn id="5" idx="2"/>
          </p:cNvCxnSpPr>
          <p:nvPr/>
        </p:nvCxnSpPr>
        <p:spPr>
          <a:xfrm rot="5400000">
            <a:off x="4643450" y="4643434"/>
            <a:ext cx="4429132" cy="0"/>
          </a:xfrm>
          <a:prstGeom prst="line">
            <a:avLst/>
          </a:prstGeom>
          <a:ln>
            <a:prstDash val="lgDash"/>
          </a:ln>
        </p:spPr>
        <p:style>
          <a:lnRef idx="2">
            <a:schemeClr val="dk1"/>
          </a:lnRef>
          <a:fillRef idx="0">
            <a:schemeClr val="dk1"/>
          </a:fillRef>
          <a:effectRef idx="1">
            <a:schemeClr val="dk1"/>
          </a:effectRef>
          <a:fontRef idx="minor">
            <a:schemeClr val="tx1"/>
          </a:fontRef>
        </p:style>
      </p:cxnSp>
      <p:cxnSp>
        <p:nvCxnSpPr>
          <p:cNvPr id="16" name="Connettore 2 15"/>
          <p:cNvCxnSpPr/>
          <p:nvPr/>
        </p:nvCxnSpPr>
        <p:spPr>
          <a:xfrm rot="10800000">
            <a:off x="2357422" y="4572008"/>
            <a:ext cx="142876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Connettore 1 17"/>
          <p:cNvCxnSpPr/>
          <p:nvPr/>
        </p:nvCxnSpPr>
        <p:spPr>
          <a:xfrm rot="5400000">
            <a:off x="3464711" y="4250537"/>
            <a:ext cx="642942" cy="0"/>
          </a:xfrm>
          <a:prstGeom prst="line">
            <a:avLst/>
          </a:prstGeom>
        </p:spPr>
        <p:style>
          <a:lnRef idx="2">
            <a:schemeClr val="dk1"/>
          </a:lnRef>
          <a:fillRef idx="0">
            <a:schemeClr val="dk1"/>
          </a:fillRef>
          <a:effectRef idx="1">
            <a:schemeClr val="dk1"/>
          </a:effectRef>
          <a:fontRef idx="minor">
            <a:schemeClr val="tx1"/>
          </a:fontRef>
        </p:style>
      </p:cxnSp>
      <p:sp>
        <p:nvSpPr>
          <p:cNvPr id="22" name="CasellaDiTesto 21"/>
          <p:cNvSpPr txBox="1"/>
          <p:nvPr/>
        </p:nvSpPr>
        <p:spPr>
          <a:xfrm>
            <a:off x="2428860" y="4000504"/>
            <a:ext cx="1357322" cy="369332"/>
          </a:xfrm>
          <a:prstGeom prst="rect">
            <a:avLst/>
          </a:prstGeom>
          <a:noFill/>
        </p:spPr>
        <p:txBody>
          <a:bodyPr wrap="square" rtlCol="0">
            <a:spAutoFit/>
          </a:bodyPr>
          <a:lstStyle/>
          <a:p>
            <a:r>
              <a:rPr lang="it-IT" dirty="0" smtClean="0"/>
              <a:t>Login </a:t>
            </a:r>
            <a:r>
              <a:rPr lang="it-IT" dirty="0" err="1" smtClean="0"/>
              <a:t>admin</a:t>
            </a:r>
            <a:endParaRPr lang="it-IT" dirty="0"/>
          </a:p>
        </p:txBody>
      </p:sp>
      <p:cxnSp>
        <p:nvCxnSpPr>
          <p:cNvPr id="25" name="Connettore 2 24"/>
          <p:cNvCxnSpPr/>
          <p:nvPr/>
        </p:nvCxnSpPr>
        <p:spPr>
          <a:xfrm>
            <a:off x="2357422" y="3214686"/>
            <a:ext cx="435771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8" name="CasellaDiTesto 27"/>
          <p:cNvSpPr txBox="1"/>
          <p:nvPr/>
        </p:nvSpPr>
        <p:spPr>
          <a:xfrm>
            <a:off x="2786050" y="2857496"/>
            <a:ext cx="2071702" cy="369332"/>
          </a:xfrm>
          <a:prstGeom prst="rect">
            <a:avLst/>
          </a:prstGeom>
          <a:noFill/>
        </p:spPr>
        <p:txBody>
          <a:bodyPr wrap="square" rtlCol="0">
            <a:spAutoFit/>
          </a:bodyPr>
          <a:lstStyle/>
          <a:p>
            <a:r>
              <a:rPr lang="it-IT" dirty="0" err="1" smtClean="0"/>
              <a:t>getCredenziali</a:t>
            </a:r>
            <a:r>
              <a:rPr lang="it-IT" dirty="0" smtClean="0"/>
              <a:t>()</a:t>
            </a:r>
            <a:endParaRPr lang="it-IT" dirty="0"/>
          </a:p>
        </p:txBody>
      </p:sp>
      <p:cxnSp>
        <p:nvCxnSpPr>
          <p:cNvPr id="30" name="Connettore 2 29"/>
          <p:cNvCxnSpPr/>
          <p:nvPr/>
        </p:nvCxnSpPr>
        <p:spPr>
          <a:xfrm>
            <a:off x="2357422" y="5286388"/>
            <a:ext cx="435771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 name="CasellaDiTesto 30"/>
          <p:cNvSpPr txBox="1"/>
          <p:nvPr/>
        </p:nvSpPr>
        <p:spPr>
          <a:xfrm>
            <a:off x="3000364" y="4929198"/>
            <a:ext cx="1349344" cy="369332"/>
          </a:xfrm>
          <a:prstGeom prst="rect">
            <a:avLst/>
          </a:prstGeom>
          <a:noFill/>
        </p:spPr>
        <p:txBody>
          <a:bodyPr wrap="none" rtlCol="0">
            <a:spAutoFit/>
          </a:bodyPr>
          <a:lstStyle/>
          <a:p>
            <a:r>
              <a:rPr lang="it-IT" dirty="0" err="1" smtClean="0"/>
              <a:t>AddUtente</a:t>
            </a:r>
            <a:r>
              <a:rPr lang="it-IT" dirty="0" smtClean="0"/>
              <a:t>()</a:t>
            </a:r>
            <a:endParaRPr lang="it-IT" dirty="0"/>
          </a:p>
        </p:txBody>
      </p:sp>
      <p:cxnSp>
        <p:nvCxnSpPr>
          <p:cNvPr id="33" name="Connettore 2 32"/>
          <p:cNvCxnSpPr>
            <a:stCxn id="6" idx="6"/>
          </p:cNvCxnSpPr>
          <p:nvPr/>
        </p:nvCxnSpPr>
        <p:spPr>
          <a:xfrm>
            <a:off x="1214382" y="3071810"/>
            <a:ext cx="85728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5" name="CasellaDiTesto 34"/>
          <p:cNvSpPr txBox="1"/>
          <p:nvPr/>
        </p:nvSpPr>
        <p:spPr>
          <a:xfrm>
            <a:off x="642910" y="2643182"/>
            <a:ext cx="1571605" cy="338554"/>
          </a:xfrm>
          <a:prstGeom prst="rect">
            <a:avLst/>
          </a:prstGeom>
          <a:noFill/>
        </p:spPr>
        <p:txBody>
          <a:bodyPr wrap="square" rtlCol="0">
            <a:spAutoFit/>
          </a:bodyPr>
          <a:lstStyle/>
          <a:p>
            <a:r>
              <a:rPr lang="it-IT" sz="1600" dirty="0" smtClean="0"/>
              <a:t>Nuovo utente</a:t>
            </a:r>
            <a:endParaRPr lang="it-IT" sz="1600" dirty="0"/>
          </a:p>
        </p:txBody>
      </p:sp>
      <p:cxnSp>
        <p:nvCxnSpPr>
          <p:cNvPr id="20" name="Connettore 1 19"/>
          <p:cNvCxnSpPr/>
          <p:nvPr/>
        </p:nvCxnSpPr>
        <p:spPr>
          <a:xfrm rot="10800000">
            <a:off x="2357422" y="3929066"/>
            <a:ext cx="142876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4" name="Connettore 1 23"/>
          <p:cNvCxnSpPr/>
          <p:nvPr/>
        </p:nvCxnSpPr>
        <p:spPr>
          <a:xfrm rot="5400000">
            <a:off x="-20" y="4643434"/>
            <a:ext cx="4429132" cy="0"/>
          </a:xfrm>
          <a:prstGeom prst="line">
            <a:avLst/>
          </a:prstGeom>
          <a:ln>
            <a:prstDash val="lgDash"/>
          </a:ln>
        </p:spPr>
        <p:style>
          <a:lnRef idx="2">
            <a:schemeClr val="dk1"/>
          </a:lnRef>
          <a:fillRef idx="0">
            <a:schemeClr val="dk1"/>
          </a:fillRef>
          <a:effectRef idx="1">
            <a:schemeClr val="dk1"/>
          </a:effectRef>
          <a:fontRef idx="minor">
            <a:schemeClr val="tx1"/>
          </a:fontRef>
        </p:style>
      </p:cxnSp>
      <p:sp>
        <p:nvSpPr>
          <p:cNvPr id="26" name="Rettangolo 25"/>
          <p:cNvSpPr/>
          <p:nvPr/>
        </p:nvSpPr>
        <p:spPr>
          <a:xfrm>
            <a:off x="6786578" y="3214686"/>
            <a:ext cx="142876" cy="357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32" name="Rettangolo 31"/>
          <p:cNvSpPr/>
          <p:nvPr/>
        </p:nvSpPr>
        <p:spPr>
          <a:xfrm>
            <a:off x="6786578" y="5286388"/>
            <a:ext cx="142876" cy="357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ttangolo 35"/>
          <p:cNvSpPr/>
          <p:nvPr/>
        </p:nvSpPr>
        <p:spPr>
          <a:xfrm>
            <a:off x="2071670" y="2428868"/>
            <a:ext cx="285752" cy="44291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sp>
        <p:nvSpPr>
          <p:cNvPr id="2" name="Titolo 1"/>
          <p:cNvSpPr>
            <a:spLocks noGrp="1"/>
          </p:cNvSpPr>
          <p:nvPr>
            <p:ph type="title"/>
          </p:nvPr>
        </p:nvSpPr>
        <p:spPr>
          <a:xfrm>
            <a:off x="0" y="0"/>
            <a:ext cx="9144000" cy="1357298"/>
          </a:xfrm>
        </p:spPr>
        <p:txBody>
          <a:bodyPr>
            <a:normAutofit fontScale="90000"/>
          </a:bodyPr>
          <a:lstStyle/>
          <a:p>
            <a:r>
              <a:rPr lang="it-IT" dirty="0" smtClean="0"/>
              <a:t>Diagramma di Sequenza: </a:t>
            </a:r>
            <a:r>
              <a:rPr lang="it-IT" b="1" dirty="0" err="1" smtClean="0"/>
              <a:t>Admin</a:t>
            </a:r>
            <a:r>
              <a:rPr lang="it-IT" b="1" dirty="0" smtClean="0"/>
              <a:t/>
            </a:r>
            <a:br>
              <a:rPr lang="it-IT" b="1" dirty="0" smtClean="0"/>
            </a:br>
            <a:r>
              <a:rPr lang="it-IT" b="1" dirty="0" smtClean="0"/>
              <a:t>(inserimento nuovo Libro)</a:t>
            </a:r>
            <a:endParaRPr lang="it-IT" b="1" dirty="0"/>
          </a:p>
        </p:txBody>
      </p:sp>
      <p:sp>
        <p:nvSpPr>
          <p:cNvPr id="4" name="Rettangolo 3"/>
          <p:cNvSpPr/>
          <p:nvPr/>
        </p:nvSpPr>
        <p:spPr>
          <a:xfrm>
            <a:off x="1357290" y="1571612"/>
            <a:ext cx="2000264" cy="8572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Interfaccia </a:t>
            </a:r>
            <a:r>
              <a:rPr lang="it-IT" dirty="0" err="1" smtClean="0"/>
              <a:t>Admin</a:t>
            </a:r>
            <a:endParaRPr lang="it-IT" dirty="0"/>
          </a:p>
        </p:txBody>
      </p:sp>
      <p:sp>
        <p:nvSpPr>
          <p:cNvPr id="5" name="Rettangolo 4"/>
          <p:cNvSpPr/>
          <p:nvPr/>
        </p:nvSpPr>
        <p:spPr>
          <a:xfrm>
            <a:off x="5786446" y="1571612"/>
            <a:ext cx="2143140" cy="8572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err="1" smtClean="0"/>
              <a:t>Admin</a:t>
            </a:r>
            <a:r>
              <a:rPr lang="it-IT" dirty="0" smtClean="0"/>
              <a:t> </a:t>
            </a:r>
            <a:endParaRPr lang="it-IT" dirty="0"/>
          </a:p>
        </p:txBody>
      </p:sp>
      <p:sp>
        <p:nvSpPr>
          <p:cNvPr id="6" name="Ovale 5"/>
          <p:cNvSpPr/>
          <p:nvPr/>
        </p:nvSpPr>
        <p:spPr>
          <a:xfrm>
            <a:off x="928662" y="2928934"/>
            <a:ext cx="285720" cy="285752"/>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2" name="Connettore 1 11"/>
          <p:cNvCxnSpPr>
            <a:stCxn id="5" idx="2"/>
          </p:cNvCxnSpPr>
          <p:nvPr/>
        </p:nvCxnSpPr>
        <p:spPr>
          <a:xfrm rot="5400000">
            <a:off x="4643450" y="4643434"/>
            <a:ext cx="4429132" cy="0"/>
          </a:xfrm>
          <a:prstGeom prst="line">
            <a:avLst/>
          </a:prstGeom>
          <a:ln>
            <a:prstDash val="lgDash"/>
          </a:ln>
        </p:spPr>
        <p:style>
          <a:lnRef idx="2">
            <a:schemeClr val="dk1"/>
          </a:lnRef>
          <a:fillRef idx="0">
            <a:schemeClr val="dk1"/>
          </a:fillRef>
          <a:effectRef idx="1">
            <a:schemeClr val="dk1"/>
          </a:effectRef>
          <a:fontRef idx="minor">
            <a:schemeClr val="tx1"/>
          </a:fontRef>
        </p:style>
      </p:cxnSp>
      <p:cxnSp>
        <p:nvCxnSpPr>
          <p:cNvPr id="16" name="Connettore 2 15"/>
          <p:cNvCxnSpPr/>
          <p:nvPr/>
        </p:nvCxnSpPr>
        <p:spPr>
          <a:xfrm rot="10800000">
            <a:off x="2357422" y="4572008"/>
            <a:ext cx="142876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Connettore 1 17"/>
          <p:cNvCxnSpPr/>
          <p:nvPr/>
        </p:nvCxnSpPr>
        <p:spPr>
          <a:xfrm rot="5400000">
            <a:off x="3464711" y="4250537"/>
            <a:ext cx="642942" cy="0"/>
          </a:xfrm>
          <a:prstGeom prst="line">
            <a:avLst/>
          </a:prstGeom>
        </p:spPr>
        <p:style>
          <a:lnRef idx="2">
            <a:schemeClr val="dk1"/>
          </a:lnRef>
          <a:fillRef idx="0">
            <a:schemeClr val="dk1"/>
          </a:fillRef>
          <a:effectRef idx="1">
            <a:schemeClr val="dk1"/>
          </a:effectRef>
          <a:fontRef idx="minor">
            <a:schemeClr val="tx1"/>
          </a:fontRef>
        </p:style>
      </p:cxnSp>
      <p:sp>
        <p:nvSpPr>
          <p:cNvPr id="22" name="CasellaDiTesto 21"/>
          <p:cNvSpPr txBox="1"/>
          <p:nvPr/>
        </p:nvSpPr>
        <p:spPr>
          <a:xfrm>
            <a:off x="2428860" y="4000504"/>
            <a:ext cx="1357322" cy="369332"/>
          </a:xfrm>
          <a:prstGeom prst="rect">
            <a:avLst/>
          </a:prstGeom>
          <a:noFill/>
        </p:spPr>
        <p:txBody>
          <a:bodyPr wrap="square" rtlCol="0">
            <a:spAutoFit/>
          </a:bodyPr>
          <a:lstStyle/>
          <a:p>
            <a:r>
              <a:rPr lang="it-IT" dirty="0" smtClean="0"/>
              <a:t>Login </a:t>
            </a:r>
            <a:r>
              <a:rPr lang="it-IT" dirty="0" err="1" smtClean="0"/>
              <a:t>admin</a:t>
            </a:r>
            <a:endParaRPr lang="it-IT" dirty="0"/>
          </a:p>
        </p:txBody>
      </p:sp>
      <p:cxnSp>
        <p:nvCxnSpPr>
          <p:cNvPr id="25" name="Connettore 2 24"/>
          <p:cNvCxnSpPr/>
          <p:nvPr/>
        </p:nvCxnSpPr>
        <p:spPr>
          <a:xfrm>
            <a:off x="2357422" y="3214686"/>
            <a:ext cx="442915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8" name="CasellaDiTesto 27"/>
          <p:cNvSpPr txBox="1"/>
          <p:nvPr/>
        </p:nvSpPr>
        <p:spPr>
          <a:xfrm>
            <a:off x="2786050" y="2857496"/>
            <a:ext cx="2071702" cy="369332"/>
          </a:xfrm>
          <a:prstGeom prst="rect">
            <a:avLst/>
          </a:prstGeom>
          <a:noFill/>
        </p:spPr>
        <p:txBody>
          <a:bodyPr wrap="square" rtlCol="0">
            <a:spAutoFit/>
          </a:bodyPr>
          <a:lstStyle/>
          <a:p>
            <a:r>
              <a:rPr lang="it-IT" dirty="0" err="1" smtClean="0"/>
              <a:t>getCredenziali</a:t>
            </a:r>
            <a:r>
              <a:rPr lang="it-IT" dirty="0" smtClean="0"/>
              <a:t>()</a:t>
            </a:r>
            <a:endParaRPr lang="it-IT" dirty="0"/>
          </a:p>
        </p:txBody>
      </p:sp>
      <p:cxnSp>
        <p:nvCxnSpPr>
          <p:cNvPr id="30" name="Connettore 2 29"/>
          <p:cNvCxnSpPr/>
          <p:nvPr/>
        </p:nvCxnSpPr>
        <p:spPr>
          <a:xfrm>
            <a:off x="2357422" y="5286388"/>
            <a:ext cx="442915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 name="CasellaDiTesto 30"/>
          <p:cNvSpPr txBox="1"/>
          <p:nvPr/>
        </p:nvSpPr>
        <p:spPr>
          <a:xfrm>
            <a:off x="3000364" y="4929198"/>
            <a:ext cx="1173206" cy="369332"/>
          </a:xfrm>
          <a:prstGeom prst="rect">
            <a:avLst/>
          </a:prstGeom>
          <a:noFill/>
        </p:spPr>
        <p:txBody>
          <a:bodyPr wrap="none" rtlCol="0">
            <a:spAutoFit/>
          </a:bodyPr>
          <a:lstStyle/>
          <a:p>
            <a:r>
              <a:rPr lang="it-IT" dirty="0" err="1" smtClean="0"/>
              <a:t>AddLibro</a:t>
            </a:r>
            <a:r>
              <a:rPr lang="it-IT" dirty="0" smtClean="0"/>
              <a:t>()</a:t>
            </a:r>
            <a:endParaRPr lang="it-IT" dirty="0"/>
          </a:p>
        </p:txBody>
      </p:sp>
      <p:cxnSp>
        <p:nvCxnSpPr>
          <p:cNvPr id="33" name="Connettore 2 32"/>
          <p:cNvCxnSpPr>
            <a:stCxn id="6" idx="6"/>
          </p:cNvCxnSpPr>
          <p:nvPr/>
        </p:nvCxnSpPr>
        <p:spPr>
          <a:xfrm>
            <a:off x="1214382" y="3071810"/>
            <a:ext cx="85728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5" name="CasellaDiTesto 34"/>
          <p:cNvSpPr txBox="1"/>
          <p:nvPr/>
        </p:nvSpPr>
        <p:spPr>
          <a:xfrm>
            <a:off x="785786" y="2643182"/>
            <a:ext cx="1571605" cy="338554"/>
          </a:xfrm>
          <a:prstGeom prst="rect">
            <a:avLst/>
          </a:prstGeom>
          <a:noFill/>
        </p:spPr>
        <p:txBody>
          <a:bodyPr wrap="square" rtlCol="0">
            <a:spAutoFit/>
          </a:bodyPr>
          <a:lstStyle/>
          <a:p>
            <a:r>
              <a:rPr lang="it-IT" sz="1600" dirty="0" smtClean="0"/>
              <a:t>Nuovo libro</a:t>
            </a:r>
            <a:endParaRPr lang="it-IT" sz="1600" dirty="0"/>
          </a:p>
        </p:txBody>
      </p:sp>
      <p:cxnSp>
        <p:nvCxnSpPr>
          <p:cNvPr id="20" name="Connettore 1 19"/>
          <p:cNvCxnSpPr/>
          <p:nvPr/>
        </p:nvCxnSpPr>
        <p:spPr>
          <a:xfrm rot="10800000">
            <a:off x="2357422" y="3929066"/>
            <a:ext cx="142876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1" name="Connettore 1 20"/>
          <p:cNvCxnSpPr/>
          <p:nvPr/>
        </p:nvCxnSpPr>
        <p:spPr>
          <a:xfrm rot="5400000">
            <a:off x="-20" y="4643458"/>
            <a:ext cx="4429132" cy="0"/>
          </a:xfrm>
          <a:prstGeom prst="line">
            <a:avLst/>
          </a:prstGeom>
          <a:ln>
            <a:prstDash val="lgDash"/>
          </a:ln>
        </p:spPr>
        <p:style>
          <a:lnRef idx="2">
            <a:schemeClr val="dk1"/>
          </a:lnRef>
          <a:fillRef idx="0">
            <a:schemeClr val="dk1"/>
          </a:fillRef>
          <a:effectRef idx="1">
            <a:schemeClr val="dk1"/>
          </a:effectRef>
          <a:fontRef idx="minor">
            <a:schemeClr val="tx1"/>
          </a:fontRef>
        </p:style>
      </p:cxnSp>
      <p:sp>
        <p:nvSpPr>
          <p:cNvPr id="26" name="Rettangolo 25"/>
          <p:cNvSpPr/>
          <p:nvPr/>
        </p:nvSpPr>
        <p:spPr>
          <a:xfrm>
            <a:off x="6786578" y="3214686"/>
            <a:ext cx="142876" cy="357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7" name="Rettangolo 26"/>
          <p:cNvSpPr/>
          <p:nvPr/>
        </p:nvSpPr>
        <p:spPr>
          <a:xfrm>
            <a:off x="6786578" y="5286388"/>
            <a:ext cx="142876" cy="357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ttangolo 35"/>
          <p:cNvSpPr/>
          <p:nvPr/>
        </p:nvSpPr>
        <p:spPr>
          <a:xfrm>
            <a:off x="2071670" y="2428868"/>
            <a:ext cx="285752" cy="44291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sp>
        <p:nvSpPr>
          <p:cNvPr id="2" name="Titolo 1"/>
          <p:cNvSpPr>
            <a:spLocks noGrp="1"/>
          </p:cNvSpPr>
          <p:nvPr>
            <p:ph type="title"/>
          </p:nvPr>
        </p:nvSpPr>
        <p:spPr>
          <a:xfrm>
            <a:off x="0" y="0"/>
            <a:ext cx="9144000" cy="1357298"/>
          </a:xfrm>
        </p:spPr>
        <p:txBody>
          <a:bodyPr>
            <a:normAutofit fontScale="90000"/>
          </a:bodyPr>
          <a:lstStyle/>
          <a:p>
            <a:r>
              <a:rPr lang="it-IT" dirty="0" smtClean="0"/>
              <a:t>Diagramma di Sequenza: </a:t>
            </a:r>
            <a:r>
              <a:rPr lang="it-IT" b="1" dirty="0" err="1" smtClean="0"/>
              <a:t>Admin</a:t>
            </a:r>
            <a:r>
              <a:rPr lang="it-IT" b="1" dirty="0" smtClean="0"/>
              <a:t/>
            </a:r>
            <a:br>
              <a:rPr lang="it-IT" b="1" dirty="0" smtClean="0"/>
            </a:br>
            <a:r>
              <a:rPr lang="it-IT" b="1" dirty="0" smtClean="0"/>
              <a:t>(Rimuovi Utente)</a:t>
            </a:r>
            <a:endParaRPr lang="it-IT" b="1" dirty="0"/>
          </a:p>
        </p:txBody>
      </p:sp>
      <p:sp>
        <p:nvSpPr>
          <p:cNvPr id="4" name="Rettangolo 3"/>
          <p:cNvSpPr/>
          <p:nvPr/>
        </p:nvSpPr>
        <p:spPr>
          <a:xfrm>
            <a:off x="1357290" y="1571612"/>
            <a:ext cx="2000264" cy="8572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Interfaccia </a:t>
            </a:r>
            <a:r>
              <a:rPr lang="it-IT" dirty="0" err="1" smtClean="0"/>
              <a:t>Admin</a:t>
            </a:r>
            <a:endParaRPr lang="it-IT" dirty="0"/>
          </a:p>
        </p:txBody>
      </p:sp>
      <p:sp>
        <p:nvSpPr>
          <p:cNvPr id="5" name="Rettangolo 4"/>
          <p:cNvSpPr/>
          <p:nvPr/>
        </p:nvSpPr>
        <p:spPr>
          <a:xfrm>
            <a:off x="5143504" y="1571612"/>
            <a:ext cx="2143140" cy="8572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err="1" smtClean="0"/>
              <a:t>Admin</a:t>
            </a:r>
            <a:r>
              <a:rPr lang="it-IT" dirty="0" smtClean="0"/>
              <a:t> </a:t>
            </a:r>
            <a:endParaRPr lang="it-IT" dirty="0"/>
          </a:p>
        </p:txBody>
      </p:sp>
      <p:sp>
        <p:nvSpPr>
          <p:cNvPr id="6" name="Ovale 5"/>
          <p:cNvSpPr/>
          <p:nvPr/>
        </p:nvSpPr>
        <p:spPr>
          <a:xfrm>
            <a:off x="928662" y="2928934"/>
            <a:ext cx="285720" cy="285752"/>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2" name="Connettore 1 11"/>
          <p:cNvCxnSpPr>
            <a:stCxn id="5" idx="2"/>
          </p:cNvCxnSpPr>
          <p:nvPr/>
        </p:nvCxnSpPr>
        <p:spPr>
          <a:xfrm rot="5400000">
            <a:off x="4000508" y="4643434"/>
            <a:ext cx="4429132" cy="0"/>
          </a:xfrm>
          <a:prstGeom prst="line">
            <a:avLst/>
          </a:prstGeom>
          <a:ln>
            <a:prstDash val="lgDash"/>
          </a:ln>
        </p:spPr>
        <p:style>
          <a:lnRef idx="2">
            <a:schemeClr val="dk1"/>
          </a:lnRef>
          <a:fillRef idx="0">
            <a:schemeClr val="dk1"/>
          </a:fillRef>
          <a:effectRef idx="1">
            <a:schemeClr val="dk1"/>
          </a:effectRef>
          <a:fontRef idx="minor">
            <a:schemeClr val="tx1"/>
          </a:fontRef>
        </p:style>
      </p:cxnSp>
      <p:cxnSp>
        <p:nvCxnSpPr>
          <p:cNvPr id="16" name="Connettore 2 15"/>
          <p:cNvCxnSpPr/>
          <p:nvPr/>
        </p:nvCxnSpPr>
        <p:spPr>
          <a:xfrm rot="10800000">
            <a:off x="2357422" y="4143380"/>
            <a:ext cx="142876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Connettore 1 17"/>
          <p:cNvCxnSpPr/>
          <p:nvPr/>
        </p:nvCxnSpPr>
        <p:spPr>
          <a:xfrm rot="5400000">
            <a:off x="3464711" y="3821909"/>
            <a:ext cx="642942" cy="0"/>
          </a:xfrm>
          <a:prstGeom prst="line">
            <a:avLst/>
          </a:prstGeom>
        </p:spPr>
        <p:style>
          <a:lnRef idx="2">
            <a:schemeClr val="dk1"/>
          </a:lnRef>
          <a:fillRef idx="0">
            <a:schemeClr val="dk1"/>
          </a:fillRef>
          <a:effectRef idx="1">
            <a:schemeClr val="dk1"/>
          </a:effectRef>
          <a:fontRef idx="minor">
            <a:schemeClr val="tx1"/>
          </a:fontRef>
        </p:style>
      </p:cxnSp>
      <p:sp>
        <p:nvSpPr>
          <p:cNvPr id="22" name="CasellaDiTesto 21"/>
          <p:cNvSpPr txBox="1"/>
          <p:nvPr/>
        </p:nvSpPr>
        <p:spPr>
          <a:xfrm>
            <a:off x="2428860" y="3571876"/>
            <a:ext cx="1357322" cy="369332"/>
          </a:xfrm>
          <a:prstGeom prst="rect">
            <a:avLst/>
          </a:prstGeom>
          <a:noFill/>
        </p:spPr>
        <p:txBody>
          <a:bodyPr wrap="square" rtlCol="0">
            <a:spAutoFit/>
          </a:bodyPr>
          <a:lstStyle/>
          <a:p>
            <a:r>
              <a:rPr lang="it-IT" dirty="0" smtClean="0"/>
              <a:t>Login </a:t>
            </a:r>
            <a:r>
              <a:rPr lang="it-IT" dirty="0" err="1" smtClean="0"/>
              <a:t>admin</a:t>
            </a:r>
            <a:endParaRPr lang="it-IT" dirty="0"/>
          </a:p>
        </p:txBody>
      </p:sp>
      <p:cxnSp>
        <p:nvCxnSpPr>
          <p:cNvPr id="25" name="Connettore 2 24"/>
          <p:cNvCxnSpPr/>
          <p:nvPr/>
        </p:nvCxnSpPr>
        <p:spPr>
          <a:xfrm>
            <a:off x="2357422" y="3000372"/>
            <a:ext cx="378621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8" name="CasellaDiTesto 27"/>
          <p:cNvSpPr txBox="1"/>
          <p:nvPr/>
        </p:nvSpPr>
        <p:spPr>
          <a:xfrm>
            <a:off x="2643174" y="2631040"/>
            <a:ext cx="2071702" cy="369332"/>
          </a:xfrm>
          <a:prstGeom prst="rect">
            <a:avLst/>
          </a:prstGeom>
          <a:noFill/>
        </p:spPr>
        <p:txBody>
          <a:bodyPr wrap="square" rtlCol="0">
            <a:spAutoFit/>
          </a:bodyPr>
          <a:lstStyle/>
          <a:p>
            <a:r>
              <a:rPr lang="it-IT" dirty="0" err="1" smtClean="0"/>
              <a:t>getCredenziali</a:t>
            </a:r>
            <a:r>
              <a:rPr lang="it-IT" dirty="0" smtClean="0"/>
              <a:t>()</a:t>
            </a:r>
            <a:endParaRPr lang="it-IT" dirty="0"/>
          </a:p>
        </p:txBody>
      </p:sp>
      <p:cxnSp>
        <p:nvCxnSpPr>
          <p:cNvPr id="30" name="Connettore 2 29"/>
          <p:cNvCxnSpPr/>
          <p:nvPr/>
        </p:nvCxnSpPr>
        <p:spPr>
          <a:xfrm>
            <a:off x="2357422" y="4643446"/>
            <a:ext cx="378621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 name="CasellaDiTesto 30"/>
          <p:cNvSpPr txBox="1"/>
          <p:nvPr/>
        </p:nvSpPr>
        <p:spPr>
          <a:xfrm>
            <a:off x="2857488" y="4286256"/>
            <a:ext cx="1734642" cy="369332"/>
          </a:xfrm>
          <a:prstGeom prst="rect">
            <a:avLst/>
          </a:prstGeom>
          <a:noFill/>
        </p:spPr>
        <p:txBody>
          <a:bodyPr wrap="none" rtlCol="0">
            <a:spAutoFit/>
          </a:bodyPr>
          <a:lstStyle/>
          <a:p>
            <a:r>
              <a:rPr lang="it-IT" dirty="0" err="1" smtClean="0"/>
              <a:t>RimuoviUtente</a:t>
            </a:r>
            <a:r>
              <a:rPr lang="it-IT" dirty="0" smtClean="0"/>
              <a:t>()</a:t>
            </a:r>
            <a:endParaRPr lang="it-IT" dirty="0"/>
          </a:p>
        </p:txBody>
      </p:sp>
      <p:cxnSp>
        <p:nvCxnSpPr>
          <p:cNvPr id="33" name="Connettore 2 32"/>
          <p:cNvCxnSpPr>
            <a:stCxn id="6" idx="6"/>
          </p:cNvCxnSpPr>
          <p:nvPr/>
        </p:nvCxnSpPr>
        <p:spPr>
          <a:xfrm>
            <a:off x="1214382" y="3071810"/>
            <a:ext cx="85728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5" name="CasellaDiTesto 34"/>
          <p:cNvSpPr txBox="1"/>
          <p:nvPr/>
        </p:nvSpPr>
        <p:spPr>
          <a:xfrm>
            <a:off x="642910" y="2643182"/>
            <a:ext cx="1571605" cy="338554"/>
          </a:xfrm>
          <a:prstGeom prst="rect">
            <a:avLst/>
          </a:prstGeom>
          <a:noFill/>
        </p:spPr>
        <p:txBody>
          <a:bodyPr wrap="square" rtlCol="0">
            <a:spAutoFit/>
          </a:bodyPr>
          <a:lstStyle/>
          <a:p>
            <a:r>
              <a:rPr lang="it-IT" sz="1600" dirty="0" smtClean="0"/>
              <a:t>Rimuovi utente</a:t>
            </a:r>
            <a:endParaRPr lang="it-IT" sz="1600" dirty="0"/>
          </a:p>
        </p:txBody>
      </p:sp>
      <p:sp>
        <p:nvSpPr>
          <p:cNvPr id="29" name="Rettangolo 28"/>
          <p:cNvSpPr/>
          <p:nvPr/>
        </p:nvSpPr>
        <p:spPr>
          <a:xfrm>
            <a:off x="928662" y="4857760"/>
            <a:ext cx="8215338" cy="200024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32" name="CasellaDiTesto 31"/>
          <p:cNvSpPr txBox="1"/>
          <p:nvPr/>
        </p:nvSpPr>
        <p:spPr>
          <a:xfrm>
            <a:off x="928662" y="4786322"/>
            <a:ext cx="714380" cy="461665"/>
          </a:xfrm>
          <a:prstGeom prst="rect">
            <a:avLst/>
          </a:prstGeom>
          <a:noFill/>
        </p:spPr>
        <p:txBody>
          <a:bodyPr wrap="square" rtlCol="0">
            <a:spAutoFit/>
          </a:bodyPr>
          <a:lstStyle/>
          <a:p>
            <a:r>
              <a:rPr lang="it-IT" sz="2400" b="1" dirty="0" smtClean="0"/>
              <a:t>ALT</a:t>
            </a:r>
            <a:endParaRPr lang="it-IT" sz="2800" b="1" dirty="0"/>
          </a:p>
        </p:txBody>
      </p:sp>
      <p:sp>
        <p:nvSpPr>
          <p:cNvPr id="37" name="CasellaDiTesto 36"/>
          <p:cNvSpPr txBox="1"/>
          <p:nvPr/>
        </p:nvSpPr>
        <p:spPr>
          <a:xfrm>
            <a:off x="6215074" y="5000636"/>
            <a:ext cx="3214710" cy="584775"/>
          </a:xfrm>
          <a:prstGeom prst="rect">
            <a:avLst/>
          </a:prstGeom>
          <a:noFill/>
        </p:spPr>
        <p:txBody>
          <a:bodyPr wrap="square" rtlCol="0">
            <a:spAutoFit/>
          </a:bodyPr>
          <a:lstStyle/>
          <a:p>
            <a:r>
              <a:rPr lang="it-IT" sz="1600" dirty="0" err="1" smtClean="0"/>
              <a:t>If</a:t>
            </a:r>
            <a:r>
              <a:rPr lang="it-IT" sz="1600" dirty="0" smtClean="0"/>
              <a:t>(</a:t>
            </a:r>
            <a:r>
              <a:rPr lang="it-IT" sz="1600" dirty="0" err="1" smtClean="0"/>
              <a:t>utentePresente</a:t>
            </a:r>
            <a:r>
              <a:rPr lang="it-IT" sz="1600" dirty="0" smtClean="0"/>
              <a:t>())</a:t>
            </a:r>
          </a:p>
          <a:p>
            <a:endParaRPr lang="it-IT" sz="1600" dirty="0"/>
          </a:p>
        </p:txBody>
      </p:sp>
      <p:cxnSp>
        <p:nvCxnSpPr>
          <p:cNvPr id="47" name="Connettore 2 46"/>
          <p:cNvCxnSpPr/>
          <p:nvPr/>
        </p:nvCxnSpPr>
        <p:spPr>
          <a:xfrm rot="10800000">
            <a:off x="6215074" y="5857892"/>
            <a:ext cx="142876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8" name="Connettore 1 47"/>
          <p:cNvCxnSpPr/>
          <p:nvPr/>
        </p:nvCxnSpPr>
        <p:spPr>
          <a:xfrm rot="5400000">
            <a:off x="7429520" y="5643578"/>
            <a:ext cx="428628" cy="0"/>
          </a:xfrm>
          <a:prstGeom prst="line">
            <a:avLst/>
          </a:prstGeom>
        </p:spPr>
        <p:style>
          <a:lnRef idx="2">
            <a:schemeClr val="dk1"/>
          </a:lnRef>
          <a:fillRef idx="0">
            <a:schemeClr val="dk1"/>
          </a:fillRef>
          <a:effectRef idx="1">
            <a:schemeClr val="dk1"/>
          </a:effectRef>
          <a:fontRef idx="minor">
            <a:schemeClr val="tx1"/>
          </a:fontRef>
        </p:style>
      </p:cxnSp>
      <p:sp>
        <p:nvSpPr>
          <p:cNvPr id="49" name="CasellaDiTesto 48"/>
          <p:cNvSpPr txBox="1"/>
          <p:nvPr/>
        </p:nvSpPr>
        <p:spPr>
          <a:xfrm>
            <a:off x="6143636" y="5500702"/>
            <a:ext cx="2071702" cy="338554"/>
          </a:xfrm>
          <a:prstGeom prst="rect">
            <a:avLst/>
          </a:prstGeom>
          <a:noFill/>
        </p:spPr>
        <p:txBody>
          <a:bodyPr wrap="square" rtlCol="0">
            <a:spAutoFit/>
          </a:bodyPr>
          <a:lstStyle/>
          <a:p>
            <a:r>
              <a:rPr lang="it-IT" sz="1600" dirty="0" err="1" smtClean="0"/>
              <a:t>RimuoviUtente</a:t>
            </a:r>
            <a:r>
              <a:rPr lang="it-IT" sz="1600" dirty="0" smtClean="0"/>
              <a:t>()</a:t>
            </a:r>
            <a:endParaRPr lang="it-IT" sz="1600" dirty="0"/>
          </a:p>
        </p:txBody>
      </p:sp>
      <p:cxnSp>
        <p:nvCxnSpPr>
          <p:cNvPr id="60" name="Connettore 1 59"/>
          <p:cNvCxnSpPr/>
          <p:nvPr/>
        </p:nvCxnSpPr>
        <p:spPr>
          <a:xfrm>
            <a:off x="928662" y="6072206"/>
            <a:ext cx="8215338" cy="0"/>
          </a:xfrm>
          <a:prstGeom prst="line">
            <a:avLst/>
          </a:prstGeom>
          <a:ln>
            <a:solidFill>
              <a:schemeClr val="tx1"/>
            </a:solidFill>
            <a:prstDash val="lgDash"/>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1" name="CasellaDiTesto 60"/>
          <p:cNvSpPr txBox="1"/>
          <p:nvPr/>
        </p:nvSpPr>
        <p:spPr>
          <a:xfrm>
            <a:off x="928662" y="6100724"/>
            <a:ext cx="857256" cy="400110"/>
          </a:xfrm>
          <a:prstGeom prst="rect">
            <a:avLst/>
          </a:prstGeom>
          <a:noFill/>
        </p:spPr>
        <p:txBody>
          <a:bodyPr wrap="square" rtlCol="0">
            <a:spAutoFit/>
          </a:bodyPr>
          <a:lstStyle/>
          <a:p>
            <a:r>
              <a:rPr lang="it-IT" sz="2000" b="1" dirty="0" smtClean="0"/>
              <a:t>ELSE</a:t>
            </a:r>
            <a:endParaRPr lang="it-IT" b="1" dirty="0"/>
          </a:p>
        </p:txBody>
      </p:sp>
      <p:cxnSp>
        <p:nvCxnSpPr>
          <p:cNvPr id="63" name="Connettore 2 62"/>
          <p:cNvCxnSpPr/>
          <p:nvPr/>
        </p:nvCxnSpPr>
        <p:spPr>
          <a:xfrm rot="10800000">
            <a:off x="6143636" y="6643710"/>
            <a:ext cx="228601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Connettore 1 63"/>
          <p:cNvCxnSpPr/>
          <p:nvPr/>
        </p:nvCxnSpPr>
        <p:spPr>
          <a:xfrm rot="5400000">
            <a:off x="8215338" y="6429396"/>
            <a:ext cx="428628" cy="0"/>
          </a:xfrm>
          <a:prstGeom prst="line">
            <a:avLst/>
          </a:prstGeom>
        </p:spPr>
        <p:style>
          <a:lnRef idx="2">
            <a:schemeClr val="dk1"/>
          </a:lnRef>
          <a:fillRef idx="0">
            <a:schemeClr val="dk1"/>
          </a:fillRef>
          <a:effectRef idx="1">
            <a:schemeClr val="dk1"/>
          </a:effectRef>
          <a:fontRef idx="minor">
            <a:schemeClr val="tx1"/>
          </a:fontRef>
        </p:style>
      </p:cxnSp>
      <p:sp>
        <p:nvSpPr>
          <p:cNvPr id="65" name="CasellaDiTesto 64"/>
          <p:cNvSpPr txBox="1"/>
          <p:nvPr/>
        </p:nvSpPr>
        <p:spPr>
          <a:xfrm>
            <a:off x="6215074" y="6284908"/>
            <a:ext cx="2286016" cy="369332"/>
          </a:xfrm>
          <a:prstGeom prst="rect">
            <a:avLst/>
          </a:prstGeom>
          <a:noFill/>
        </p:spPr>
        <p:txBody>
          <a:bodyPr wrap="square" rtlCol="0">
            <a:spAutoFit/>
          </a:bodyPr>
          <a:lstStyle/>
          <a:p>
            <a:r>
              <a:rPr lang="it-IT" dirty="0" smtClean="0"/>
              <a:t>Annulla operazione</a:t>
            </a:r>
            <a:endParaRPr lang="it-IT" dirty="0"/>
          </a:p>
        </p:txBody>
      </p:sp>
      <p:cxnSp>
        <p:nvCxnSpPr>
          <p:cNvPr id="38" name="Connettore 1 37"/>
          <p:cNvCxnSpPr/>
          <p:nvPr/>
        </p:nvCxnSpPr>
        <p:spPr>
          <a:xfrm>
            <a:off x="2357422" y="3500438"/>
            <a:ext cx="142876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9" name="Rettangolo 38"/>
          <p:cNvSpPr/>
          <p:nvPr/>
        </p:nvSpPr>
        <p:spPr>
          <a:xfrm>
            <a:off x="928662" y="4857760"/>
            <a:ext cx="785818" cy="35719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40" name="Rettangolo 39"/>
          <p:cNvSpPr/>
          <p:nvPr/>
        </p:nvSpPr>
        <p:spPr>
          <a:xfrm>
            <a:off x="928662" y="6072206"/>
            <a:ext cx="714380" cy="42862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44" name="Connettore 1 43"/>
          <p:cNvCxnSpPr/>
          <p:nvPr/>
        </p:nvCxnSpPr>
        <p:spPr>
          <a:xfrm rot="5400000">
            <a:off x="-20" y="4643434"/>
            <a:ext cx="4429132" cy="0"/>
          </a:xfrm>
          <a:prstGeom prst="line">
            <a:avLst/>
          </a:prstGeom>
          <a:ln>
            <a:prstDash val="lgDash"/>
          </a:ln>
        </p:spPr>
        <p:style>
          <a:lnRef idx="2">
            <a:schemeClr val="dk1"/>
          </a:lnRef>
          <a:fillRef idx="0">
            <a:schemeClr val="dk1"/>
          </a:fillRef>
          <a:effectRef idx="1">
            <a:schemeClr val="dk1"/>
          </a:effectRef>
          <a:fontRef idx="minor">
            <a:schemeClr val="tx1"/>
          </a:fontRef>
        </p:style>
      </p:cxnSp>
      <p:sp>
        <p:nvSpPr>
          <p:cNvPr id="45" name="Rettangolo 44"/>
          <p:cNvSpPr/>
          <p:nvPr/>
        </p:nvSpPr>
        <p:spPr>
          <a:xfrm>
            <a:off x="6143636" y="2928934"/>
            <a:ext cx="142876" cy="357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55" name="Connettore 1 54"/>
          <p:cNvCxnSpPr/>
          <p:nvPr/>
        </p:nvCxnSpPr>
        <p:spPr>
          <a:xfrm>
            <a:off x="6215074" y="5429264"/>
            <a:ext cx="142876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56" name="Connettore 1 55"/>
          <p:cNvCxnSpPr/>
          <p:nvPr/>
        </p:nvCxnSpPr>
        <p:spPr>
          <a:xfrm>
            <a:off x="6215074" y="6215082"/>
            <a:ext cx="2214578"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7" name="Rettangolo 66"/>
          <p:cNvSpPr/>
          <p:nvPr/>
        </p:nvSpPr>
        <p:spPr>
          <a:xfrm>
            <a:off x="6143636" y="4500570"/>
            <a:ext cx="142876" cy="357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571604" y="1714488"/>
            <a:ext cx="5715040" cy="2554545"/>
          </a:xfrm>
          <a:prstGeom prst="rect">
            <a:avLst/>
          </a:prstGeom>
          <a:noFill/>
        </p:spPr>
        <p:txBody>
          <a:bodyPr wrap="square" rtlCol="0">
            <a:spAutoFit/>
          </a:bodyPr>
          <a:lstStyle/>
          <a:p>
            <a:r>
              <a:rPr lang="it-IT" sz="8000" dirty="0" smtClean="0"/>
              <a:t>Diagrammi : </a:t>
            </a:r>
            <a:r>
              <a:rPr lang="it-IT" sz="8000" b="1" dirty="0" smtClean="0"/>
              <a:t>Bibliotecario</a:t>
            </a:r>
            <a:endParaRPr lang="it-IT" sz="80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2071678"/>
            <a:ext cx="7786742" cy="3293209"/>
          </a:xfrm>
          <a:prstGeom prst="rect">
            <a:avLst/>
          </a:prstGeom>
          <a:noFill/>
        </p:spPr>
        <p:txBody>
          <a:bodyPr wrap="square" rtlCol="0">
            <a:spAutoFit/>
          </a:bodyPr>
          <a:lstStyle/>
          <a:p>
            <a:r>
              <a:rPr lang="it-IT" sz="2600" dirty="0" smtClean="0"/>
              <a:t>Il Bibliotecario dopo aver effettuato l’ autenticazione, accede alla schermata di gestione, dalla quale può accedere a diverse funzionalità:</a:t>
            </a:r>
          </a:p>
          <a:p>
            <a:pPr>
              <a:buFont typeface="Arial" pitchFamily="34" charset="0"/>
              <a:buChar char="•"/>
            </a:pPr>
            <a:r>
              <a:rPr lang="it-IT" sz="2600" dirty="0" smtClean="0"/>
              <a:t> Dopo aver ricevuto il modulo di richiesta da parte dell’ utente, il bibliotecario preleva il libro dallo scaffale e lo consegna all’ utente.</a:t>
            </a:r>
          </a:p>
          <a:p>
            <a:pPr>
              <a:buFont typeface="Arial" pitchFamily="34" charset="0"/>
              <a:buChar char="•"/>
            </a:pPr>
            <a:r>
              <a:rPr lang="it-IT" sz="2600" dirty="0" smtClean="0"/>
              <a:t> Dopo che l’ utente consegna un generico libro, il bibliotecario registra il reso.</a:t>
            </a:r>
          </a:p>
        </p:txBody>
      </p:sp>
      <p:sp>
        <p:nvSpPr>
          <p:cNvPr id="3" name="CasellaDiTesto 2"/>
          <p:cNvSpPr txBox="1"/>
          <p:nvPr/>
        </p:nvSpPr>
        <p:spPr>
          <a:xfrm>
            <a:off x="500034" y="285728"/>
            <a:ext cx="8143932" cy="707886"/>
          </a:xfrm>
          <a:prstGeom prst="rect">
            <a:avLst/>
          </a:prstGeom>
          <a:noFill/>
        </p:spPr>
        <p:txBody>
          <a:bodyPr wrap="square" rtlCol="0">
            <a:spAutoFit/>
          </a:bodyPr>
          <a:lstStyle/>
          <a:p>
            <a:pPr algn="ctr"/>
            <a:r>
              <a:rPr lang="it-IT" sz="4000" b="1" dirty="0" smtClean="0">
                <a:latin typeface="+mj-lt"/>
              </a:rPr>
              <a:t>FUNZIONI BIBLIOTECARIO</a:t>
            </a:r>
            <a:endParaRPr lang="it-IT" sz="4400" b="1" dirty="0">
              <a:latin typeface="+mj-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3357554" y="928670"/>
            <a:ext cx="5357850" cy="564360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dk1"/>
          </a:lnRef>
          <a:fillRef idx="1">
            <a:schemeClr val="lt1"/>
          </a:fillRef>
          <a:effectRef idx="0">
            <a:schemeClr val="dk1"/>
          </a:effectRef>
          <a:fontRef idx="minor">
            <a:schemeClr val="dk1"/>
          </a:fontRef>
        </p:style>
        <p:txBody>
          <a:bodyPr rtlCol="0" anchor="ctr"/>
          <a:lstStyle/>
          <a:p>
            <a:pPr algn="ctr"/>
            <a:endParaRPr lang="it-IT" sz="2400"/>
          </a:p>
        </p:txBody>
      </p:sp>
      <p:sp>
        <p:nvSpPr>
          <p:cNvPr id="3" name="Ovale 2"/>
          <p:cNvSpPr/>
          <p:nvPr/>
        </p:nvSpPr>
        <p:spPr>
          <a:xfrm>
            <a:off x="4429124" y="2857496"/>
            <a:ext cx="2915301" cy="11761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400" dirty="0" smtClean="0"/>
              <a:t>Concessione prestito</a:t>
            </a:r>
            <a:endParaRPr lang="it-IT" sz="2400" dirty="0"/>
          </a:p>
        </p:txBody>
      </p:sp>
      <p:sp>
        <p:nvSpPr>
          <p:cNvPr id="4" name="Ovale 3"/>
          <p:cNvSpPr/>
          <p:nvPr/>
        </p:nvSpPr>
        <p:spPr>
          <a:xfrm>
            <a:off x="4500562" y="4786322"/>
            <a:ext cx="2915301" cy="11761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400" dirty="0" smtClean="0"/>
              <a:t>Registra reso</a:t>
            </a:r>
            <a:endParaRPr lang="it-IT" sz="2400" dirty="0"/>
          </a:p>
        </p:txBody>
      </p:sp>
      <p:sp>
        <p:nvSpPr>
          <p:cNvPr id="6" name="Ovale 5"/>
          <p:cNvSpPr/>
          <p:nvPr/>
        </p:nvSpPr>
        <p:spPr>
          <a:xfrm>
            <a:off x="4429124" y="1142984"/>
            <a:ext cx="2915301" cy="11761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400" dirty="0" smtClean="0"/>
              <a:t>Autenticazione</a:t>
            </a:r>
            <a:endParaRPr lang="it-IT" sz="2400" dirty="0"/>
          </a:p>
        </p:txBody>
      </p:sp>
      <p:sp>
        <p:nvSpPr>
          <p:cNvPr id="8" name="CasellaDiTesto 7"/>
          <p:cNvSpPr txBox="1"/>
          <p:nvPr/>
        </p:nvSpPr>
        <p:spPr>
          <a:xfrm>
            <a:off x="357158" y="4286256"/>
            <a:ext cx="2071702" cy="523220"/>
          </a:xfrm>
          <a:prstGeom prst="rect">
            <a:avLst/>
          </a:prstGeom>
          <a:noFill/>
        </p:spPr>
        <p:txBody>
          <a:bodyPr wrap="square" rtlCol="0">
            <a:spAutoFit/>
          </a:bodyPr>
          <a:lstStyle/>
          <a:p>
            <a:r>
              <a:rPr lang="it-IT" sz="2800" b="1" dirty="0" smtClean="0"/>
              <a:t>Bibliotecario </a:t>
            </a:r>
            <a:endParaRPr lang="it-IT" sz="2800" b="1" dirty="0"/>
          </a:p>
        </p:txBody>
      </p:sp>
      <p:cxnSp>
        <p:nvCxnSpPr>
          <p:cNvPr id="10" name="Connettore 1 9"/>
          <p:cNvCxnSpPr>
            <a:endCxn id="6" idx="2"/>
          </p:cNvCxnSpPr>
          <p:nvPr/>
        </p:nvCxnSpPr>
        <p:spPr>
          <a:xfrm flipV="1">
            <a:off x="2428860" y="1731041"/>
            <a:ext cx="2000264" cy="1626521"/>
          </a:xfrm>
          <a:prstGeom prst="line">
            <a:avLst/>
          </a:prstGeom>
        </p:spPr>
        <p:style>
          <a:lnRef idx="2">
            <a:schemeClr val="dk1"/>
          </a:lnRef>
          <a:fillRef idx="0">
            <a:schemeClr val="dk1"/>
          </a:fillRef>
          <a:effectRef idx="1">
            <a:schemeClr val="dk1"/>
          </a:effectRef>
          <a:fontRef idx="minor">
            <a:schemeClr val="tx1"/>
          </a:fontRef>
        </p:style>
      </p:cxnSp>
      <p:cxnSp>
        <p:nvCxnSpPr>
          <p:cNvPr id="13" name="Connettore 1 12"/>
          <p:cNvCxnSpPr>
            <a:endCxn id="3" idx="2"/>
          </p:cNvCxnSpPr>
          <p:nvPr/>
        </p:nvCxnSpPr>
        <p:spPr>
          <a:xfrm>
            <a:off x="2428860" y="3357562"/>
            <a:ext cx="2000264" cy="87991"/>
          </a:xfrm>
          <a:prstGeom prst="line">
            <a:avLst/>
          </a:prstGeom>
        </p:spPr>
        <p:style>
          <a:lnRef idx="2">
            <a:schemeClr val="dk1"/>
          </a:lnRef>
          <a:fillRef idx="0">
            <a:schemeClr val="dk1"/>
          </a:fillRef>
          <a:effectRef idx="1">
            <a:schemeClr val="dk1"/>
          </a:effectRef>
          <a:fontRef idx="minor">
            <a:schemeClr val="tx1"/>
          </a:fontRef>
        </p:style>
      </p:cxnSp>
      <p:cxnSp>
        <p:nvCxnSpPr>
          <p:cNvPr id="16" name="Connettore 1 15"/>
          <p:cNvCxnSpPr>
            <a:endCxn id="4" idx="2"/>
          </p:cNvCxnSpPr>
          <p:nvPr/>
        </p:nvCxnSpPr>
        <p:spPr>
          <a:xfrm>
            <a:off x="2428860" y="3357562"/>
            <a:ext cx="2071702" cy="2016817"/>
          </a:xfrm>
          <a:prstGeom prst="line">
            <a:avLst/>
          </a:prstGeom>
        </p:spPr>
        <p:style>
          <a:lnRef idx="2">
            <a:schemeClr val="dk1"/>
          </a:lnRef>
          <a:fillRef idx="0">
            <a:schemeClr val="dk1"/>
          </a:fillRef>
          <a:effectRef idx="1">
            <a:schemeClr val="dk1"/>
          </a:effectRef>
          <a:fontRef idx="minor">
            <a:schemeClr val="tx1"/>
          </a:fontRef>
        </p:style>
      </p:cxnSp>
      <p:sp>
        <p:nvSpPr>
          <p:cNvPr id="23" name="Titolo 1"/>
          <p:cNvSpPr txBox="1">
            <a:spLocks/>
          </p:cNvSpPr>
          <p:nvPr/>
        </p:nvSpPr>
        <p:spPr>
          <a:xfrm>
            <a:off x="0" y="0"/>
            <a:ext cx="9144000" cy="1357290"/>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it-IT" sz="3800" b="0" i="0" u="none" strike="noStrike" kern="1200" cap="none" spc="0" normalizeH="0" baseline="0" noProof="0" dirty="0" smtClean="0">
                <a:ln>
                  <a:noFill/>
                </a:ln>
                <a:solidFill>
                  <a:schemeClr val="tx1"/>
                </a:solidFill>
                <a:effectLst/>
                <a:uLnTx/>
                <a:uFillTx/>
                <a:latin typeface="+mj-lt"/>
                <a:ea typeface="+mj-ea"/>
                <a:cs typeface="+mj-cs"/>
              </a:rPr>
              <a:t>Diagrammi casi d’uso </a:t>
            </a:r>
            <a:r>
              <a:rPr kumimoji="0" lang="it-IT" sz="3800" b="1" i="0" u="none" strike="noStrike" kern="1200" cap="none" spc="0" normalizeH="0" baseline="0" noProof="0" dirty="0" smtClean="0">
                <a:ln>
                  <a:noFill/>
                </a:ln>
                <a:solidFill>
                  <a:schemeClr val="tx1"/>
                </a:solidFill>
                <a:effectLst/>
                <a:uLnTx/>
                <a:uFillTx/>
                <a:latin typeface="+mj-lt"/>
                <a:ea typeface="+mj-ea"/>
                <a:cs typeface="+mj-cs"/>
              </a:rPr>
              <a:t>Bibliotecario</a:t>
            </a:r>
            <a:r>
              <a:rPr kumimoji="0" lang="it-IT" sz="3800" b="0" i="0" u="none" strike="noStrike" kern="1200" cap="none" spc="0" normalizeH="0" baseline="0" noProof="0" dirty="0" smtClean="0">
                <a:ln>
                  <a:noFill/>
                </a:ln>
                <a:solidFill>
                  <a:schemeClr val="tx1"/>
                </a:solidFill>
                <a:effectLst/>
                <a:uLnTx/>
                <a:uFillTx/>
                <a:latin typeface="+mj-lt"/>
                <a:ea typeface="+mj-ea"/>
                <a:cs typeface="+mj-cs"/>
              </a:rPr>
              <a:t>:</a:t>
            </a:r>
            <a:r>
              <a:rPr lang="it-IT" sz="3800" dirty="0" smtClean="0">
                <a:latin typeface="+mj-lt"/>
                <a:ea typeface="+mj-ea"/>
                <a:cs typeface="+mj-cs"/>
              </a:rPr>
              <a:t> </a:t>
            </a:r>
            <a:r>
              <a:rPr kumimoji="0" lang="it-IT" sz="3800" b="0" i="0" u="none" strike="noStrike" kern="1200" cap="none" spc="0" normalizeH="0" baseline="0" noProof="0" dirty="0" smtClean="0">
                <a:ln>
                  <a:noFill/>
                </a:ln>
                <a:solidFill>
                  <a:schemeClr val="tx1"/>
                </a:solidFill>
                <a:effectLst/>
                <a:uLnTx/>
                <a:uFillTx/>
                <a:latin typeface="+mj-lt"/>
                <a:ea typeface="+mj-ea"/>
                <a:cs typeface="+mj-cs"/>
              </a:rPr>
              <a:t>Business</a:t>
            </a:r>
            <a:endParaRPr kumimoji="0" lang="it-IT" sz="38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Ovale 11"/>
          <p:cNvSpPr/>
          <p:nvPr/>
        </p:nvSpPr>
        <p:spPr>
          <a:xfrm>
            <a:off x="714348" y="1428736"/>
            <a:ext cx="714380" cy="7143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5" name="Connettore 1 14"/>
          <p:cNvCxnSpPr/>
          <p:nvPr/>
        </p:nvCxnSpPr>
        <p:spPr>
          <a:xfrm rot="5400000">
            <a:off x="464315" y="2750339"/>
            <a:ext cx="1214446"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0" name="Connettore 1 19"/>
          <p:cNvCxnSpPr/>
          <p:nvPr/>
        </p:nvCxnSpPr>
        <p:spPr>
          <a:xfrm rot="5400000">
            <a:off x="500034" y="3429000"/>
            <a:ext cx="642942" cy="50006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1" name="Connettore 1 20"/>
          <p:cNvCxnSpPr/>
          <p:nvPr/>
        </p:nvCxnSpPr>
        <p:spPr>
          <a:xfrm rot="16200000" flipH="1">
            <a:off x="964381" y="3464719"/>
            <a:ext cx="642942" cy="42862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8" name="Connettore 1 27"/>
          <p:cNvCxnSpPr/>
          <p:nvPr/>
        </p:nvCxnSpPr>
        <p:spPr>
          <a:xfrm>
            <a:off x="357158" y="2500306"/>
            <a:ext cx="142876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28662" y="1928802"/>
            <a:ext cx="7758138" cy="4197361"/>
          </a:xfrm>
        </p:spPr>
        <p:txBody>
          <a:bodyPr/>
          <a:lstStyle/>
          <a:p>
            <a:pPr marL="514350" indent="-514350">
              <a:buFont typeface="+mj-lt"/>
              <a:buAutoNum type="arabicPeriod"/>
            </a:pPr>
            <a:r>
              <a:rPr lang="it-IT" dirty="0" smtClean="0"/>
              <a:t>Il bibliotecario inserisce le sue credenziali</a:t>
            </a:r>
          </a:p>
          <a:p>
            <a:pPr marL="514350" indent="-514350">
              <a:buFont typeface="+mj-lt"/>
              <a:buAutoNum type="arabicPeriod"/>
            </a:pPr>
            <a:r>
              <a:rPr lang="it-IT" dirty="0" smtClean="0"/>
              <a:t>Il sistema verifica i dati immessi </a:t>
            </a:r>
          </a:p>
          <a:p>
            <a:pPr marL="514350" indent="-514350">
              <a:buFont typeface="+mj-lt"/>
              <a:buAutoNum type="arabicPeriod"/>
            </a:pPr>
            <a:r>
              <a:rPr lang="it-IT" dirty="0" smtClean="0"/>
              <a:t>Il bibliotecario inserisce l’</a:t>
            </a:r>
            <a:r>
              <a:rPr lang="it-IT" dirty="0" err="1" smtClean="0"/>
              <a:t>id</a:t>
            </a:r>
            <a:r>
              <a:rPr lang="it-IT" dirty="0" smtClean="0"/>
              <a:t> della prenotazione e consegna il libro all’utente</a:t>
            </a:r>
          </a:p>
          <a:p>
            <a:pPr marL="514350" indent="-514350">
              <a:buNone/>
            </a:pPr>
            <a:endParaRPr lang="it-IT" dirty="0" smtClean="0"/>
          </a:p>
        </p:txBody>
      </p:sp>
      <p:sp>
        <p:nvSpPr>
          <p:cNvPr id="4" name="Titolo 1"/>
          <p:cNvSpPr>
            <a:spLocks noGrp="1"/>
          </p:cNvSpPr>
          <p:nvPr>
            <p:ph type="title"/>
          </p:nvPr>
        </p:nvSpPr>
        <p:spPr>
          <a:xfrm>
            <a:off x="0" y="0"/>
            <a:ext cx="9144000" cy="1357298"/>
          </a:xfrm>
        </p:spPr>
        <p:txBody>
          <a:bodyPr>
            <a:normAutofit/>
          </a:bodyPr>
          <a:lstStyle/>
          <a:p>
            <a:r>
              <a:rPr lang="it-IT" dirty="0" smtClean="0"/>
              <a:t>Scenario </a:t>
            </a:r>
            <a:r>
              <a:rPr lang="it-IT" b="1" dirty="0" smtClean="0"/>
              <a:t>Concessione prestito</a:t>
            </a:r>
            <a:endParaRPr lang="it-IT"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28662" y="1928802"/>
            <a:ext cx="7758138" cy="4197361"/>
          </a:xfrm>
        </p:spPr>
        <p:txBody>
          <a:bodyPr/>
          <a:lstStyle/>
          <a:p>
            <a:pPr marL="514350" indent="-514350">
              <a:buFont typeface="+mj-lt"/>
              <a:buAutoNum type="arabicPeriod"/>
            </a:pPr>
            <a:r>
              <a:rPr lang="it-IT" dirty="0" smtClean="0"/>
              <a:t>Il bibliotecario inserisce le sue credenziali</a:t>
            </a:r>
          </a:p>
          <a:p>
            <a:pPr marL="514350" indent="-514350">
              <a:buFont typeface="+mj-lt"/>
              <a:buAutoNum type="arabicPeriod"/>
            </a:pPr>
            <a:r>
              <a:rPr lang="it-IT" dirty="0" smtClean="0"/>
              <a:t>Il sistema verifica i dati immessi </a:t>
            </a:r>
          </a:p>
          <a:p>
            <a:pPr marL="514350" indent="-514350">
              <a:buFont typeface="+mj-lt"/>
              <a:buAutoNum type="arabicPeriod"/>
            </a:pPr>
            <a:r>
              <a:rPr lang="it-IT" dirty="0" smtClean="0"/>
              <a:t>Il bibliotecario inserisce l’</a:t>
            </a:r>
            <a:r>
              <a:rPr lang="it-IT" dirty="0" err="1" smtClean="0"/>
              <a:t>id</a:t>
            </a:r>
            <a:r>
              <a:rPr lang="it-IT" dirty="0" smtClean="0"/>
              <a:t> del libro </a:t>
            </a:r>
          </a:p>
          <a:p>
            <a:pPr marL="514350" indent="-514350">
              <a:buFont typeface="+mj-lt"/>
              <a:buAutoNum type="arabicPeriod"/>
            </a:pPr>
            <a:r>
              <a:rPr lang="it-IT" dirty="0" smtClean="0"/>
              <a:t>Il sistema elimina il prestito dal sistema e aggiorna lo stato del libro in disponibile</a:t>
            </a:r>
          </a:p>
          <a:p>
            <a:pPr marL="514350" indent="-514350">
              <a:buNone/>
            </a:pPr>
            <a:endParaRPr lang="it-IT" dirty="0" smtClean="0"/>
          </a:p>
        </p:txBody>
      </p:sp>
      <p:sp>
        <p:nvSpPr>
          <p:cNvPr id="4" name="Titolo 1"/>
          <p:cNvSpPr>
            <a:spLocks noGrp="1"/>
          </p:cNvSpPr>
          <p:nvPr>
            <p:ph type="title"/>
          </p:nvPr>
        </p:nvSpPr>
        <p:spPr>
          <a:xfrm>
            <a:off x="0" y="0"/>
            <a:ext cx="9144000" cy="1357298"/>
          </a:xfrm>
        </p:spPr>
        <p:txBody>
          <a:bodyPr>
            <a:normAutofit/>
          </a:bodyPr>
          <a:lstStyle/>
          <a:p>
            <a:r>
              <a:rPr lang="it-IT" dirty="0" smtClean="0"/>
              <a:t>Scenario </a:t>
            </a:r>
            <a:r>
              <a:rPr lang="it-IT" b="1" dirty="0" smtClean="0"/>
              <a:t>Registro Reso</a:t>
            </a:r>
            <a:endParaRPr lang="it-IT"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85720" y="0"/>
            <a:ext cx="8229600" cy="714356"/>
          </a:xfrm>
        </p:spPr>
        <p:txBody>
          <a:bodyPr>
            <a:normAutofit fontScale="90000"/>
          </a:bodyPr>
          <a:lstStyle/>
          <a:p>
            <a:r>
              <a:rPr lang="it-IT" dirty="0" smtClean="0"/>
              <a:t>Analisi dei requisiti</a:t>
            </a:r>
            <a:endParaRPr lang="it-IT" dirty="0"/>
          </a:p>
        </p:txBody>
      </p:sp>
      <p:sp>
        <p:nvSpPr>
          <p:cNvPr id="3" name="Segnaposto contenuto 2"/>
          <p:cNvSpPr>
            <a:spLocks noGrp="1"/>
          </p:cNvSpPr>
          <p:nvPr>
            <p:ph idx="1"/>
          </p:nvPr>
        </p:nvSpPr>
        <p:spPr>
          <a:xfrm>
            <a:off x="142844" y="714356"/>
            <a:ext cx="8786874" cy="6000792"/>
          </a:xfrm>
        </p:spPr>
        <p:txBody>
          <a:bodyPr>
            <a:noAutofit/>
          </a:bodyPr>
          <a:lstStyle/>
          <a:p>
            <a:pPr>
              <a:buNone/>
            </a:pPr>
            <a:r>
              <a:rPr lang="it-IT" sz="1800" dirty="0" smtClean="0"/>
              <a:t>Si deve gestire il prestito dei libri in una biblioteca. Il prestito viene concesso agli utenti iscritti alla biblioteca. L’iscrizione viene effettuata attraverso un modulo e dopo aver effettuato un pagamento. A questo punto il bibliotecario-capo, dopo aver effettuato l’accesso al sistema tramite credenziali, inserirà attraverso il sistema, il nuovo utente, al quale verrà assegnato un ID e una password.</a:t>
            </a:r>
          </a:p>
          <a:p>
            <a:pPr>
              <a:buNone/>
            </a:pPr>
            <a:r>
              <a:rPr lang="it-IT" sz="1800" dirty="0" smtClean="0"/>
              <a:t>L’utente dopo questa procedura potrà accedere al sistema tramite le sue credenziali. Effettuato l’accesso il sistema visualizzerà a video la situazione dei prestiti concessi. Nel caso in cui l’utente abbia già 3 libri in prestito o abbia un sollecito pendente su un libro, il sistema non darà possibilità di effettuare una nuova prenotazione. In caso contrario si potrà procedere alla selezione di un libro da uno schedario e alla prenotazione dello stesso. Effettuata la prenotazione verrà stampato un modulo in pdf che l’utente consegnerà al bibliotecario </a:t>
            </a:r>
            <a:r>
              <a:rPr lang="it-IT" sz="1800" dirty="0" err="1" smtClean="0"/>
              <a:t>affinchè</a:t>
            </a:r>
            <a:r>
              <a:rPr lang="it-IT" sz="1800" dirty="0" smtClean="0"/>
              <a:t> possa ricevere il libro.</a:t>
            </a:r>
          </a:p>
          <a:p>
            <a:pPr>
              <a:buNone/>
            </a:pPr>
            <a:r>
              <a:rPr lang="it-IT" sz="1800" dirty="0" smtClean="0"/>
              <a:t>Il bibliotecario dopo aver consegnato il libro all’utente in possesso del modulo, registrerà l’avvenuta consegna nel sistema, inserendo l’identificativo della prenotazione. Alla restituzione di un libro il bibliotecario inserirà nel sistema il codice univoco del libro, e il sistema provvederà a cancellare la prenotazione.</a:t>
            </a:r>
          </a:p>
          <a:p>
            <a:pPr>
              <a:buNone/>
            </a:pPr>
            <a:r>
              <a:rPr lang="it-IT" sz="1800" dirty="0" smtClean="0"/>
              <a:t>Altro compito del bibliotecario è l’invio dei solleciti che avverrà in modo automatico attraverso l’invio di una mail a tutti gli utenti che hanno una prenotazione con una data di consegna antecedente a quella odierna.</a:t>
            </a:r>
          </a:p>
          <a:p>
            <a:pPr>
              <a:buNone/>
            </a:pPr>
            <a:r>
              <a:rPr lang="it-IT" sz="1800" dirty="0" smtClean="0"/>
              <a:t>Altre funzionalità del sistema sono la rimozione di un utente e l’aggiunta di un nuovo libro al sistema che vengono  effettuate dal bibliotecario capo.</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9144000" cy="1357298"/>
          </a:xfrm>
        </p:spPr>
        <p:txBody>
          <a:bodyPr>
            <a:normAutofit fontScale="90000"/>
          </a:bodyPr>
          <a:lstStyle/>
          <a:p>
            <a:r>
              <a:rPr lang="it-IT" dirty="0" smtClean="0"/>
              <a:t>Diagramma casi d’uso :</a:t>
            </a:r>
            <a:br>
              <a:rPr lang="it-IT" dirty="0" smtClean="0"/>
            </a:br>
            <a:r>
              <a:rPr lang="it-IT" b="1" dirty="0" smtClean="0"/>
              <a:t>Bibliotecario</a:t>
            </a:r>
            <a:endParaRPr lang="it-IT" b="1" dirty="0"/>
          </a:p>
        </p:txBody>
      </p:sp>
      <p:sp>
        <p:nvSpPr>
          <p:cNvPr id="4" name="Ovale 3"/>
          <p:cNvSpPr/>
          <p:nvPr/>
        </p:nvSpPr>
        <p:spPr>
          <a:xfrm>
            <a:off x="3357554" y="1643050"/>
            <a:ext cx="2286016" cy="7858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Autenticazione</a:t>
            </a:r>
          </a:p>
        </p:txBody>
      </p:sp>
      <p:sp>
        <p:nvSpPr>
          <p:cNvPr id="5" name="Ovale 4"/>
          <p:cNvSpPr/>
          <p:nvPr/>
        </p:nvSpPr>
        <p:spPr>
          <a:xfrm>
            <a:off x="6715140" y="2285992"/>
            <a:ext cx="1857388" cy="8572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Registra reso</a:t>
            </a:r>
          </a:p>
        </p:txBody>
      </p:sp>
      <p:sp>
        <p:nvSpPr>
          <p:cNvPr id="6" name="Ovale 5"/>
          <p:cNvSpPr/>
          <p:nvPr/>
        </p:nvSpPr>
        <p:spPr>
          <a:xfrm>
            <a:off x="1643042" y="4214818"/>
            <a:ext cx="2143140" cy="10001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Inserimento dati prenotazione</a:t>
            </a:r>
          </a:p>
        </p:txBody>
      </p:sp>
      <p:sp>
        <p:nvSpPr>
          <p:cNvPr id="7" name="Ovale 6"/>
          <p:cNvSpPr/>
          <p:nvPr/>
        </p:nvSpPr>
        <p:spPr>
          <a:xfrm>
            <a:off x="428596" y="2285992"/>
            <a:ext cx="1928826" cy="8572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Concessione prestito</a:t>
            </a:r>
          </a:p>
        </p:txBody>
      </p:sp>
      <p:cxnSp>
        <p:nvCxnSpPr>
          <p:cNvPr id="18" name="Connettore 2 17"/>
          <p:cNvCxnSpPr/>
          <p:nvPr/>
        </p:nvCxnSpPr>
        <p:spPr>
          <a:xfrm rot="10800000" flipV="1">
            <a:off x="2071670" y="2000239"/>
            <a:ext cx="1214446" cy="392909"/>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22" name="Connettore 2 21"/>
          <p:cNvCxnSpPr>
            <a:stCxn id="4" idx="6"/>
            <a:endCxn id="5" idx="1"/>
          </p:cNvCxnSpPr>
          <p:nvPr/>
        </p:nvCxnSpPr>
        <p:spPr>
          <a:xfrm>
            <a:off x="5643570" y="2035959"/>
            <a:ext cx="1343578" cy="375575"/>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24" name="Connettore 2 23"/>
          <p:cNvCxnSpPr>
            <a:stCxn id="7" idx="4"/>
            <a:endCxn id="6" idx="1"/>
          </p:cNvCxnSpPr>
          <p:nvPr/>
        </p:nvCxnSpPr>
        <p:spPr>
          <a:xfrm rot="16200000" flipH="1">
            <a:off x="1065935" y="3470321"/>
            <a:ext cx="1218036" cy="563889"/>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46" name="Ovale 45"/>
          <p:cNvSpPr/>
          <p:nvPr/>
        </p:nvSpPr>
        <p:spPr>
          <a:xfrm>
            <a:off x="5286380" y="4214818"/>
            <a:ext cx="2143140" cy="10001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Inserimento dati libro</a:t>
            </a:r>
          </a:p>
        </p:txBody>
      </p:sp>
      <p:cxnSp>
        <p:nvCxnSpPr>
          <p:cNvPr id="48" name="Connettore 2 47"/>
          <p:cNvCxnSpPr>
            <a:stCxn id="5" idx="4"/>
          </p:cNvCxnSpPr>
          <p:nvPr/>
        </p:nvCxnSpPr>
        <p:spPr>
          <a:xfrm rot="5400000">
            <a:off x="6679421" y="3321843"/>
            <a:ext cx="1143008" cy="78581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CasellaDiTesto 14"/>
          <p:cNvSpPr txBox="1"/>
          <p:nvPr/>
        </p:nvSpPr>
        <p:spPr>
          <a:xfrm rot="3790605">
            <a:off x="1233126" y="3509796"/>
            <a:ext cx="1381504" cy="369332"/>
          </a:xfrm>
          <a:prstGeom prst="rect">
            <a:avLst/>
          </a:prstGeom>
          <a:noFill/>
        </p:spPr>
        <p:txBody>
          <a:bodyPr wrap="square" rtlCol="0">
            <a:spAutoFit/>
          </a:bodyPr>
          <a:lstStyle/>
          <a:p>
            <a:r>
              <a:rPr lang="it-IT" dirty="0" smtClean="0"/>
              <a:t>&lt;&lt;include&gt;&gt;</a:t>
            </a:r>
            <a:endParaRPr lang="it-IT" dirty="0"/>
          </a:p>
        </p:txBody>
      </p:sp>
      <p:sp>
        <p:nvSpPr>
          <p:cNvPr id="16" name="CasellaDiTesto 15"/>
          <p:cNvSpPr txBox="1"/>
          <p:nvPr/>
        </p:nvSpPr>
        <p:spPr>
          <a:xfrm rot="18270912">
            <a:off x="6353630" y="3489505"/>
            <a:ext cx="1381504" cy="369332"/>
          </a:xfrm>
          <a:prstGeom prst="rect">
            <a:avLst/>
          </a:prstGeom>
          <a:noFill/>
        </p:spPr>
        <p:txBody>
          <a:bodyPr wrap="square" rtlCol="0">
            <a:spAutoFit/>
          </a:bodyPr>
          <a:lstStyle/>
          <a:p>
            <a:r>
              <a:rPr lang="it-IT" dirty="0" smtClean="0"/>
              <a:t>&lt;&lt;include&gt;&gt;</a:t>
            </a:r>
            <a:endParaRPr lang="it-IT" dirty="0"/>
          </a:p>
        </p:txBody>
      </p:sp>
      <p:sp>
        <p:nvSpPr>
          <p:cNvPr id="17" name="CasellaDiTesto 16"/>
          <p:cNvSpPr txBox="1"/>
          <p:nvPr/>
        </p:nvSpPr>
        <p:spPr>
          <a:xfrm rot="20556831">
            <a:off x="2025894" y="1827666"/>
            <a:ext cx="1292149" cy="369332"/>
          </a:xfrm>
          <a:prstGeom prst="rect">
            <a:avLst/>
          </a:prstGeom>
          <a:noFill/>
        </p:spPr>
        <p:txBody>
          <a:bodyPr wrap="none" rtlCol="0">
            <a:spAutoFit/>
          </a:bodyPr>
          <a:lstStyle/>
          <a:p>
            <a:r>
              <a:rPr lang="it-IT" dirty="0" smtClean="0"/>
              <a:t>&lt;&lt;</a:t>
            </a:r>
            <a:r>
              <a:rPr lang="it-IT" dirty="0" err="1" smtClean="0"/>
              <a:t>extend</a:t>
            </a:r>
            <a:r>
              <a:rPr lang="it-IT" dirty="0" smtClean="0"/>
              <a:t>&gt;&gt;</a:t>
            </a:r>
            <a:endParaRPr lang="it-IT" dirty="0"/>
          </a:p>
        </p:txBody>
      </p:sp>
      <p:sp>
        <p:nvSpPr>
          <p:cNvPr id="19" name="CasellaDiTesto 18"/>
          <p:cNvSpPr txBox="1"/>
          <p:nvPr/>
        </p:nvSpPr>
        <p:spPr>
          <a:xfrm rot="959578">
            <a:off x="5669443" y="1885347"/>
            <a:ext cx="1292149" cy="369332"/>
          </a:xfrm>
          <a:prstGeom prst="rect">
            <a:avLst/>
          </a:prstGeom>
          <a:noFill/>
        </p:spPr>
        <p:txBody>
          <a:bodyPr wrap="none" rtlCol="0">
            <a:spAutoFit/>
          </a:bodyPr>
          <a:lstStyle/>
          <a:p>
            <a:r>
              <a:rPr lang="it-IT" dirty="0" smtClean="0"/>
              <a:t>&lt;&lt;</a:t>
            </a:r>
            <a:r>
              <a:rPr lang="it-IT" dirty="0" err="1" smtClean="0"/>
              <a:t>extend</a:t>
            </a:r>
            <a:r>
              <a:rPr lang="it-IT" dirty="0" smtClean="0"/>
              <a:t>&gt;&gt;</a:t>
            </a:r>
            <a:endParaRPr lang="it-IT"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Diagramma delle attività:</a:t>
            </a:r>
            <a:br>
              <a:rPr lang="it-IT" dirty="0" smtClean="0"/>
            </a:br>
            <a:r>
              <a:rPr lang="it-IT" b="1" dirty="0" smtClean="0"/>
              <a:t>Concessione prestito</a:t>
            </a:r>
            <a:endParaRPr lang="it-IT" b="1" dirty="0"/>
          </a:p>
        </p:txBody>
      </p:sp>
      <p:sp>
        <p:nvSpPr>
          <p:cNvPr id="12" name="Rettangolo arrotondato 11"/>
          <p:cNvSpPr/>
          <p:nvPr/>
        </p:nvSpPr>
        <p:spPr>
          <a:xfrm>
            <a:off x="857224" y="1928802"/>
            <a:ext cx="2214578" cy="12858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400" dirty="0" smtClean="0"/>
              <a:t>Inserimento codice prenotazione</a:t>
            </a:r>
            <a:endParaRPr lang="it-IT" sz="2400" dirty="0"/>
          </a:p>
        </p:txBody>
      </p:sp>
      <p:sp>
        <p:nvSpPr>
          <p:cNvPr id="14" name="Rombo 13"/>
          <p:cNvSpPr/>
          <p:nvPr/>
        </p:nvSpPr>
        <p:spPr>
          <a:xfrm>
            <a:off x="3857620" y="2214554"/>
            <a:ext cx="857256" cy="71438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6" name="Rettangolo arrotondato 15"/>
          <p:cNvSpPr/>
          <p:nvPr/>
        </p:nvSpPr>
        <p:spPr>
          <a:xfrm>
            <a:off x="6500826" y="1928802"/>
            <a:ext cx="2357454" cy="12858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200" dirty="0" smtClean="0"/>
              <a:t>Consegna del libro</a:t>
            </a:r>
            <a:endParaRPr lang="it-IT" sz="2200" dirty="0"/>
          </a:p>
        </p:txBody>
      </p:sp>
      <p:sp>
        <p:nvSpPr>
          <p:cNvPr id="17" name="Rettangolo arrotondato 16"/>
          <p:cNvSpPr/>
          <p:nvPr/>
        </p:nvSpPr>
        <p:spPr>
          <a:xfrm>
            <a:off x="3286116" y="4000504"/>
            <a:ext cx="2000264" cy="12858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400" dirty="0" smtClean="0"/>
              <a:t>Annulla operazione</a:t>
            </a:r>
            <a:endParaRPr lang="it-IT" sz="2400" dirty="0"/>
          </a:p>
        </p:txBody>
      </p:sp>
      <p:sp>
        <p:nvSpPr>
          <p:cNvPr id="19" name="Rombo 18"/>
          <p:cNvSpPr/>
          <p:nvPr/>
        </p:nvSpPr>
        <p:spPr>
          <a:xfrm>
            <a:off x="7286644" y="4357694"/>
            <a:ext cx="785818" cy="571504"/>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20" name="Ovale 19"/>
          <p:cNvSpPr/>
          <p:nvPr/>
        </p:nvSpPr>
        <p:spPr>
          <a:xfrm>
            <a:off x="214282" y="2428868"/>
            <a:ext cx="285752" cy="2857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23" name="Connettore 2 22"/>
          <p:cNvCxnSpPr>
            <a:stCxn id="12" idx="3"/>
            <a:endCxn id="14" idx="1"/>
          </p:cNvCxnSpPr>
          <p:nvPr/>
        </p:nvCxnSpPr>
        <p:spPr>
          <a:xfrm>
            <a:off x="3071802" y="2571744"/>
            <a:ext cx="78581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Connettore 2 26"/>
          <p:cNvCxnSpPr>
            <a:stCxn id="14" idx="3"/>
            <a:endCxn id="16" idx="1"/>
          </p:cNvCxnSpPr>
          <p:nvPr/>
        </p:nvCxnSpPr>
        <p:spPr>
          <a:xfrm>
            <a:off x="4714876" y="2571744"/>
            <a:ext cx="178595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Connettore 2 28"/>
          <p:cNvCxnSpPr>
            <a:stCxn id="16" idx="2"/>
            <a:endCxn id="19" idx="0"/>
          </p:cNvCxnSpPr>
          <p:nvPr/>
        </p:nvCxnSpPr>
        <p:spPr>
          <a:xfrm rot="5400000">
            <a:off x="7108049" y="3786190"/>
            <a:ext cx="114300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Connettore 2 31"/>
          <p:cNvCxnSpPr>
            <a:stCxn id="17" idx="3"/>
            <a:endCxn id="19" idx="1"/>
          </p:cNvCxnSpPr>
          <p:nvPr/>
        </p:nvCxnSpPr>
        <p:spPr>
          <a:xfrm>
            <a:off x="5286380" y="4643446"/>
            <a:ext cx="200026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Connettore 2 34"/>
          <p:cNvCxnSpPr>
            <a:stCxn id="14" idx="2"/>
            <a:endCxn id="17" idx="0"/>
          </p:cNvCxnSpPr>
          <p:nvPr/>
        </p:nvCxnSpPr>
        <p:spPr>
          <a:xfrm rot="5400000">
            <a:off x="3750463" y="3464719"/>
            <a:ext cx="107157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9" name="Connettore 2 38"/>
          <p:cNvCxnSpPr>
            <a:stCxn id="20" idx="6"/>
            <a:endCxn id="12" idx="1"/>
          </p:cNvCxnSpPr>
          <p:nvPr/>
        </p:nvCxnSpPr>
        <p:spPr>
          <a:xfrm>
            <a:off x="500034" y="2571744"/>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2" name="Connettore 2 41"/>
          <p:cNvCxnSpPr>
            <a:stCxn id="19" idx="2"/>
            <a:endCxn id="50" idx="0"/>
          </p:cNvCxnSpPr>
          <p:nvPr/>
        </p:nvCxnSpPr>
        <p:spPr>
          <a:xfrm rot="5400000">
            <a:off x="7215206" y="5393545"/>
            <a:ext cx="92869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0" name="Anello 49"/>
          <p:cNvSpPr/>
          <p:nvPr/>
        </p:nvSpPr>
        <p:spPr>
          <a:xfrm>
            <a:off x="7500958" y="5857892"/>
            <a:ext cx="357190" cy="357190"/>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solidFill>
                <a:schemeClr val="tx1"/>
              </a:solidFill>
            </a:endParaRPr>
          </a:p>
        </p:txBody>
      </p:sp>
      <p:sp>
        <p:nvSpPr>
          <p:cNvPr id="18" name="CasellaDiTesto 17"/>
          <p:cNvSpPr txBox="1"/>
          <p:nvPr/>
        </p:nvSpPr>
        <p:spPr>
          <a:xfrm>
            <a:off x="4357686" y="1785926"/>
            <a:ext cx="2209516" cy="738664"/>
          </a:xfrm>
          <a:prstGeom prst="rect">
            <a:avLst/>
          </a:prstGeom>
          <a:noFill/>
        </p:spPr>
        <p:txBody>
          <a:bodyPr wrap="none" rtlCol="0">
            <a:spAutoFit/>
          </a:bodyPr>
          <a:lstStyle/>
          <a:p>
            <a:pPr algn="ctr"/>
            <a:r>
              <a:rPr lang="it-IT" sz="1400" dirty="0" smtClean="0"/>
              <a:t>[PRENOTAZIONE PRESENTE]</a:t>
            </a:r>
          </a:p>
          <a:p>
            <a:pPr algn="ctr"/>
            <a:r>
              <a:rPr lang="it-IT" sz="1400" dirty="0" smtClean="0"/>
              <a:t>AND</a:t>
            </a:r>
          </a:p>
          <a:p>
            <a:pPr algn="ctr"/>
            <a:r>
              <a:rPr lang="it-IT" sz="1400" dirty="0" smtClean="0"/>
              <a:t>[LIBRO DISPONIBILE]</a:t>
            </a:r>
            <a:endParaRPr lang="it-IT" sz="1400" dirty="0"/>
          </a:p>
        </p:txBody>
      </p:sp>
      <p:sp>
        <p:nvSpPr>
          <p:cNvPr id="21" name="CasellaDiTesto 20"/>
          <p:cNvSpPr txBox="1"/>
          <p:nvPr/>
        </p:nvSpPr>
        <p:spPr>
          <a:xfrm>
            <a:off x="4357686" y="3286124"/>
            <a:ext cx="2392643" cy="738664"/>
          </a:xfrm>
          <a:prstGeom prst="rect">
            <a:avLst/>
          </a:prstGeom>
          <a:noFill/>
        </p:spPr>
        <p:txBody>
          <a:bodyPr wrap="none" rtlCol="0">
            <a:spAutoFit/>
          </a:bodyPr>
          <a:lstStyle/>
          <a:p>
            <a:pPr algn="ctr"/>
            <a:r>
              <a:rPr lang="it-IT" sz="1400" dirty="0" smtClean="0"/>
              <a:t>[PRENOTAZIONE INESISTENTE]</a:t>
            </a:r>
          </a:p>
          <a:p>
            <a:pPr algn="ctr"/>
            <a:r>
              <a:rPr lang="it-IT" sz="1400" dirty="0" smtClean="0"/>
              <a:t>OR</a:t>
            </a:r>
          </a:p>
          <a:p>
            <a:pPr algn="ctr"/>
            <a:r>
              <a:rPr lang="it-IT" sz="1400" dirty="0" smtClean="0"/>
              <a:t>[LIBRO NON RESTITUITO]</a:t>
            </a:r>
            <a:endParaRPr lang="it-IT" sz="1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Diagramma delle attività:</a:t>
            </a:r>
            <a:br>
              <a:rPr lang="it-IT" dirty="0" smtClean="0"/>
            </a:br>
            <a:r>
              <a:rPr lang="it-IT" b="1" dirty="0" smtClean="0"/>
              <a:t>Restituzione libro</a:t>
            </a:r>
            <a:endParaRPr lang="it-IT" b="1" dirty="0"/>
          </a:p>
        </p:txBody>
      </p:sp>
      <p:sp>
        <p:nvSpPr>
          <p:cNvPr id="12" name="Rettangolo arrotondato 11"/>
          <p:cNvSpPr/>
          <p:nvPr/>
        </p:nvSpPr>
        <p:spPr>
          <a:xfrm>
            <a:off x="1714480" y="1928802"/>
            <a:ext cx="2214578" cy="12858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400" dirty="0" smtClean="0"/>
              <a:t>Inserimento codice libro</a:t>
            </a:r>
            <a:endParaRPr lang="it-IT" sz="2400" dirty="0"/>
          </a:p>
        </p:txBody>
      </p:sp>
      <p:sp>
        <p:nvSpPr>
          <p:cNvPr id="16" name="Rettangolo arrotondato 15"/>
          <p:cNvSpPr/>
          <p:nvPr/>
        </p:nvSpPr>
        <p:spPr>
          <a:xfrm>
            <a:off x="6500826" y="1928802"/>
            <a:ext cx="2357454" cy="12858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200" dirty="0" smtClean="0"/>
              <a:t>Eliminazione prenotazione</a:t>
            </a:r>
            <a:endParaRPr lang="it-IT" sz="2200" dirty="0"/>
          </a:p>
        </p:txBody>
      </p:sp>
      <p:sp>
        <p:nvSpPr>
          <p:cNvPr id="20" name="Ovale 19"/>
          <p:cNvSpPr/>
          <p:nvPr/>
        </p:nvSpPr>
        <p:spPr>
          <a:xfrm>
            <a:off x="214282" y="2428868"/>
            <a:ext cx="285752" cy="2857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23" name="Connettore 2 22"/>
          <p:cNvCxnSpPr>
            <a:stCxn id="12" idx="3"/>
            <a:endCxn id="16" idx="1"/>
          </p:cNvCxnSpPr>
          <p:nvPr/>
        </p:nvCxnSpPr>
        <p:spPr>
          <a:xfrm>
            <a:off x="3929058" y="2571744"/>
            <a:ext cx="257176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Connettore 2 28"/>
          <p:cNvCxnSpPr>
            <a:stCxn id="16" idx="2"/>
            <a:endCxn id="50" idx="0"/>
          </p:cNvCxnSpPr>
          <p:nvPr/>
        </p:nvCxnSpPr>
        <p:spPr>
          <a:xfrm rot="5400000">
            <a:off x="6929454" y="3964785"/>
            <a:ext cx="150019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9" name="Connettore 2 38"/>
          <p:cNvCxnSpPr>
            <a:stCxn id="20" idx="6"/>
            <a:endCxn id="12" idx="1"/>
          </p:cNvCxnSpPr>
          <p:nvPr/>
        </p:nvCxnSpPr>
        <p:spPr>
          <a:xfrm>
            <a:off x="500034" y="2571744"/>
            <a:ext cx="121444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0" name="Anello 49"/>
          <p:cNvSpPr/>
          <p:nvPr/>
        </p:nvSpPr>
        <p:spPr>
          <a:xfrm>
            <a:off x="7500958" y="4714884"/>
            <a:ext cx="357190" cy="357190"/>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571604" y="1714488"/>
            <a:ext cx="5715040" cy="2554545"/>
          </a:xfrm>
          <a:prstGeom prst="rect">
            <a:avLst/>
          </a:prstGeom>
          <a:noFill/>
        </p:spPr>
        <p:txBody>
          <a:bodyPr wrap="square" rtlCol="0">
            <a:spAutoFit/>
          </a:bodyPr>
          <a:lstStyle/>
          <a:p>
            <a:pPr algn="ctr"/>
            <a:r>
              <a:rPr lang="it-IT" sz="8000" dirty="0" smtClean="0"/>
              <a:t>Diagrammi : </a:t>
            </a:r>
            <a:r>
              <a:rPr lang="it-IT" sz="8000" b="1" dirty="0" smtClean="0"/>
              <a:t>UTENTE</a:t>
            </a:r>
            <a:endParaRPr lang="it-IT" sz="80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2071678"/>
            <a:ext cx="7786742" cy="3693319"/>
          </a:xfrm>
          <a:prstGeom prst="rect">
            <a:avLst/>
          </a:prstGeom>
          <a:noFill/>
        </p:spPr>
        <p:txBody>
          <a:bodyPr wrap="square" rtlCol="0">
            <a:spAutoFit/>
          </a:bodyPr>
          <a:lstStyle/>
          <a:p>
            <a:r>
              <a:rPr lang="it-IT" sz="2600" dirty="0" smtClean="0"/>
              <a:t>L’ utente dopo aver effettuato l’ autenticazione, accede alla schermata di gestione, dalla quale può accedere a diverse funzionalità:</a:t>
            </a:r>
          </a:p>
          <a:p>
            <a:pPr>
              <a:buFont typeface="Arial" pitchFamily="34" charset="0"/>
              <a:buChar char="•"/>
            </a:pPr>
            <a:r>
              <a:rPr lang="it-IT" sz="2600" dirty="0" smtClean="0"/>
              <a:t> L’utente ha accesso al catalogo dei libri disponibili, e quindi la possibilità di poter prenotare fino a tre libri contemporaneamente.</a:t>
            </a:r>
          </a:p>
          <a:p>
            <a:pPr>
              <a:buFont typeface="Arial" pitchFamily="34" charset="0"/>
              <a:buChar char="•"/>
            </a:pPr>
            <a:r>
              <a:rPr lang="it-IT" sz="2600" dirty="0" smtClean="0"/>
              <a:t> L’ utente ha accesso ad una schermata di riepilogo, nel quale sono presenti i libri prenotati, ed eventuali solleciti.</a:t>
            </a:r>
          </a:p>
        </p:txBody>
      </p:sp>
      <p:sp>
        <p:nvSpPr>
          <p:cNvPr id="3" name="CasellaDiTesto 2"/>
          <p:cNvSpPr txBox="1"/>
          <p:nvPr/>
        </p:nvSpPr>
        <p:spPr>
          <a:xfrm>
            <a:off x="500034" y="285728"/>
            <a:ext cx="8143932" cy="707886"/>
          </a:xfrm>
          <a:prstGeom prst="rect">
            <a:avLst/>
          </a:prstGeom>
          <a:noFill/>
        </p:spPr>
        <p:txBody>
          <a:bodyPr wrap="square" rtlCol="0">
            <a:spAutoFit/>
          </a:bodyPr>
          <a:lstStyle/>
          <a:p>
            <a:pPr algn="ctr"/>
            <a:r>
              <a:rPr lang="it-IT" sz="4000" b="1" dirty="0" smtClean="0">
                <a:latin typeface="+mj-lt"/>
              </a:rPr>
              <a:t>FUNZIONI UTENTE</a:t>
            </a:r>
            <a:endParaRPr lang="it-IT" sz="4400" b="1" dirty="0">
              <a:latin typeface="+mj-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3428992" y="642918"/>
            <a:ext cx="5000660" cy="585791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dk1"/>
          </a:lnRef>
          <a:fillRef idx="1">
            <a:schemeClr val="lt1"/>
          </a:fillRef>
          <a:effectRef idx="0">
            <a:schemeClr val="dk1"/>
          </a:effectRef>
          <a:fontRef idx="minor">
            <a:schemeClr val="dk1"/>
          </a:fontRef>
        </p:style>
        <p:txBody>
          <a:bodyPr rtlCol="0" anchor="ctr"/>
          <a:lstStyle/>
          <a:p>
            <a:pPr algn="ctr"/>
            <a:endParaRPr lang="it-IT" sz="2400"/>
          </a:p>
        </p:txBody>
      </p:sp>
      <p:sp>
        <p:nvSpPr>
          <p:cNvPr id="3" name="Ovale 2"/>
          <p:cNvSpPr/>
          <p:nvPr/>
        </p:nvSpPr>
        <p:spPr>
          <a:xfrm>
            <a:off x="4429122" y="2162282"/>
            <a:ext cx="2915301" cy="11761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400" dirty="0" smtClean="0"/>
              <a:t>Consultazione catalogo</a:t>
            </a:r>
            <a:endParaRPr lang="it-IT" sz="2400" dirty="0"/>
          </a:p>
        </p:txBody>
      </p:sp>
      <p:sp>
        <p:nvSpPr>
          <p:cNvPr id="4" name="Ovale 3"/>
          <p:cNvSpPr/>
          <p:nvPr/>
        </p:nvSpPr>
        <p:spPr>
          <a:xfrm>
            <a:off x="4429122" y="3591042"/>
            <a:ext cx="2915301" cy="11761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400" dirty="0" smtClean="0"/>
              <a:t>Prenotazione libro</a:t>
            </a:r>
            <a:endParaRPr lang="it-IT" sz="2400" dirty="0"/>
          </a:p>
        </p:txBody>
      </p:sp>
      <p:sp>
        <p:nvSpPr>
          <p:cNvPr id="5" name="Ovale 4"/>
          <p:cNvSpPr/>
          <p:nvPr/>
        </p:nvSpPr>
        <p:spPr>
          <a:xfrm>
            <a:off x="4429122" y="5091240"/>
            <a:ext cx="2915301" cy="11761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400" dirty="0" smtClean="0"/>
              <a:t>Visualizzazione prestiti attivi</a:t>
            </a:r>
            <a:endParaRPr lang="it-IT" sz="2400" dirty="0"/>
          </a:p>
        </p:txBody>
      </p:sp>
      <p:sp>
        <p:nvSpPr>
          <p:cNvPr id="6" name="Ovale 5"/>
          <p:cNvSpPr/>
          <p:nvPr/>
        </p:nvSpPr>
        <p:spPr>
          <a:xfrm>
            <a:off x="4429122" y="733522"/>
            <a:ext cx="2915301" cy="11761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400" dirty="0" smtClean="0"/>
              <a:t>Autenticazione</a:t>
            </a:r>
            <a:endParaRPr lang="it-IT" sz="2400" dirty="0"/>
          </a:p>
        </p:txBody>
      </p:sp>
      <p:sp>
        <p:nvSpPr>
          <p:cNvPr id="8" name="CasellaDiTesto 7"/>
          <p:cNvSpPr txBox="1"/>
          <p:nvPr/>
        </p:nvSpPr>
        <p:spPr>
          <a:xfrm>
            <a:off x="642910" y="4286256"/>
            <a:ext cx="1500198" cy="584775"/>
          </a:xfrm>
          <a:prstGeom prst="rect">
            <a:avLst/>
          </a:prstGeom>
          <a:noFill/>
        </p:spPr>
        <p:txBody>
          <a:bodyPr wrap="square" rtlCol="0">
            <a:spAutoFit/>
          </a:bodyPr>
          <a:lstStyle/>
          <a:p>
            <a:r>
              <a:rPr lang="it-IT" sz="3200" dirty="0" smtClean="0"/>
              <a:t>UTENTE</a:t>
            </a:r>
            <a:endParaRPr lang="it-IT" sz="3200" dirty="0"/>
          </a:p>
        </p:txBody>
      </p:sp>
      <p:cxnSp>
        <p:nvCxnSpPr>
          <p:cNvPr id="10" name="Connettore 1 9"/>
          <p:cNvCxnSpPr>
            <a:endCxn id="6" idx="2"/>
          </p:cNvCxnSpPr>
          <p:nvPr/>
        </p:nvCxnSpPr>
        <p:spPr>
          <a:xfrm rot="5400000" flipH="1" flipV="1">
            <a:off x="2411000" y="1339440"/>
            <a:ext cx="2035983" cy="2000262"/>
          </a:xfrm>
          <a:prstGeom prst="line">
            <a:avLst/>
          </a:prstGeom>
        </p:spPr>
        <p:style>
          <a:lnRef idx="2">
            <a:schemeClr val="dk1"/>
          </a:lnRef>
          <a:fillRef idx="0">
            <a:schemeClr val="dk1"/>
          </a:fillRef>
          <a:effectRef idx="1">
            <a:schemeClr val="dk1"/>
          </a:effectRef>
          <a:fontRef idx="minor">
            <a:schemeClr val="tx1"/>
          </a:fontRef>
        </p:style>
      </p:cxnSp>
      <p:cxnSp>
        <p:nvCxnSpPr>
          <p:cNvPr id="13" name="Connettore 1 12"/>
          <p:cNvCxnSpPr>
            <a:endCxn id="3" idx="2"/>
          </p:cNvCxnSpPr>
          <p:nvPr/>
        </p:nvCxnSpPr>
        <p:spPr>
          <a:xfrm flipV="1">
            <a:off x="2428860" y="2750339"/>
            <a:ext cx="2000262" cy="607223"/>
          </a:xfrm>
          <a:prstGeom prst="line">
            <a:avLst/>
          </a:prstGeom>
        </p:spPr>
        <p:style>
          <a:lnRef idx="2">
            <a:schemeClr val="dk1"/>
          </a:lnRef>
          <a:fillRef idx="0">
            <a:schemeClr val="dk1"/>
          </a:fillRef>
          <a:effectRef idx="1">
            <a:schemeClr val="dk1"/>
          </a:effectRef>
          <a:fontRef idx="minor">
            <a:schemeClr val="tx1"/>
          </a:fontRef>
        </p:style>
      </p:cxnSp>
      <p:cxnSp>
        <p:nvCxnSpPr>
          <p:cNvPr id="16" name="Connettore 1 15"/>
          <p:cNvCxnSpPr>
            <a:endCxn id="4" idx="2"/>
          </p:cNvCxnSpPr>
          <p:nvPr/>
        </p:nvCxnSpPr>
        <p:spPr>
          <a:xfrm>
            <a:off x="2428860" y="3357562"/>
            <a:ext cx="2000262" cy="821537"/>
          </a:xfrm>
          <a:prstGeom prst="line">
            <a:avLst/>
          </a:prstGeom>
        </p:spPr>
        <p:style>
          <a:lnRef idx="2">
            <a:schemeClr val="dk1"/>
          </a:lnRef>
          <a:fillRef idx="0">
            <a:schemeClr val="dk1"/>
          </a:fillRef>
          <a:effectRef idx="1">
            <a:schemeClr val="dk1"/>
          </a:effectRef>
          <a:fontRef idx="minor">
            <a:schemeClr val="tx1"/>
          </a:fontRef>
        </p:style>
      </p:cxnSp>
      <p:cxnSp>
        <p:nvCxnSpPr>
          <p:cNvPr id="19" name="Connettore 1 18"/>
          <p:cNvCxnSpPr>
            <a:endCxn id="5" idx="2"/>
          </p:cNvCxnSpPr>
          <p:nvPr/>
        </p:nvCxnSpPr>
        <p:spPr>
          <a:xfrm rot="16200000" flipH="1">
            <a:off x="2268126" y="3518300"/>
            <a:ext cx="2321733" cy="2000260"/>
          </a:xfrm>
          <a:prstGeom prst="line">
            <a:avLst/>
          </a:prstGeom>
        </p:spPr>
        <p:style>
          <a:lnRef idx="2">
            <a:schemeClr val="dk1"/>
          </a:lnRef>
          <a:fillRef idx="0">
            <a:schemeClr val="dk1"/>
          </a:fillRef>
          <a:effectRef idx="1">
            <a:schemeClr val="dk1"/>
          </a:effectRef>
          <a:fontRef idx="minor">
            <a:schemeClr val="tx1"/>
          </a:fontRef>
        </p:style>
      </p:cxnSp>
      <p:sp>
        <p:nvSpPr>
          <p:cNvPr id="23" name="Titolo 1"/>
          <p:cNvSpPr txBox="1">
            <a:spLocks/>
          </p:cNvSpPr>
          <p:nvPr/>
        </p:nvSpPr>
        <p:spPr>
          <a:xfrm>
            <a:off x="0" y="0"/>
            <a:ext cx="9144000" cy="1214422"/>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3600" b="0" i="0" u="none" strike="noStrike" kern="1200" cap="none" spc="0" normalizeH="0" baseline="0" noProof="0" dirty="0" smtClean="0">
                <a:ln>
                  <a:noFill/>
                </a:ln>
                <a:solidFill>
                  <a:schemeClr val="tx1"/>
                </a:solidFill>
                <a:effectLst/>
                <a:uLnTx/>
                <a:uFillTx/>
                <a:latin typeface="+mj-lt"/>
                <a:ea typeface="+mj-ea"/>
                <a:cs typeface="+mj-cs"/>
              </a:rPr>
              <a:t>Diagrammi casi d’uso Utente:</a:t>
            </a:r>
            <a:r>
              <a:rPr kumimoji="0" lang="it-IT" sz="3600" b="0" i="0" u="none" strike="noStrike" kern="1200" cap="none" spc="0" normalizeH="0" noProof="0" dirty="0" smtClean="0">
                <a:ln>
                  <a:noFill/>
                </a:ln>
                <a:solidFill>
                  <a:schemeClr val="tx1"/>
                </a:solidFill>
                <a:effectLst/>
                <a:uLnTx/>
                <a:uFillTx/>
                <a:latin typeface="+mj-lt"/>
                <a:ea typeface="+mj-ea"/>
                <a:cs typeface="+mj-cs"/>
              </a:rPr>
              <a:t> </a:t>
            </a:r>
            <a:r>
              <a:rPr kumimoji="0" lang="it-IT" sz="3600" b="1" i="0" u="none" strike="noStrike" kern="1200" cap="none" spc="0" normalizeH="0" baseline="0" noProof="0" dirty="0" smtClean="0">
                <a:ln>
                  <a:noFill/>
                </a:ln>
                <a:solidFill>
                  <a:schemeClr val="tx1"/>
                </a:solidFill>
                <a:effectLst/>
                <a:uLnTx/>
                <a:uFillTx/>
                <a:latin typeface="+mj-lt"/>
                <a:ea typeface="+mj-ea"/>
                <a:cs typeface="+mj-cs"/>
              </a:rPr>
              <a:t>Business</a:t>
            </a:r>
            <a:endParaRPr kumimoji="0" lang="it-IT"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14" name="Ovale 13"/>
          <p:cNvSpPr/>
          <p:nvPr/>
        </p:nvSpPr>
        <p:spPr>
          <a:xfrm>
            <a:off x="1000100" y="1643050"/>
            <a:ext cx="714380" cy="7143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5" name="Connettore 1 14"/>
          <p:cNvCxnSpPr/>
          <p:nvPr/>
        </p:nvCxnSpPr>
        <p:spPr>
          <a:xfrm rot="5400000">
            <a:off x="750067" y="2964653"/>
            <a:ext cx="1214446"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 name="Connettore 1 16"/>
          <p:cNvCxnSpPr/>
          <p:nvPr/>
        </p:nvCxnSpPr>
        <p:spPr>
          <a:xfrm rot="5400000">
            <a:off x="785786" y="3643314"/>
            <a:ext cx="642942" cy="50006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8" name="Connettore 1 17"/>
          <p:cNvCxnSpPr/>
          <p:nvPr/>
        </p:nvCxnSpPr>
        <p:spPr>
          <a:xfrm rot="16200000" flipH="1">
            <a:off x="1250133" y="3679033"/>
            <a:ext cx="642942" cy="42862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0" name="Connettore 1 19"/>
          <p:cNvCxnSpPr/>
          <p:nvPr/>
        </p:nvCxnSpPr>
        <p:spPr>
          <a:xfrm>
            <a:off x="642910" y="2714620"/>
            <a:ext cx="142876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28662" y="1928802"/>
            <a:ext cx="7758138" cy="4197361"/>
          </a:xfrm>
        </p:spPr>
        <p:txBody>
          <a:bodyPr/>
          <a:lstStyle/>
          <a:p>
            <a:pPr marL="514350" indent="-514350">
              <a:buFont typeface="+mj-lt"/>
              <a:buAutoNum type="arabicPeriod"/>
            </a:pPr>
            <a:r>
              <a:rPr lang="it-IT" dirty="0" smtClean="0"/>
              <a:t>L’utente inserisce le sue credenziali</a:t>
            </a:r>
          </a:p>
          <a:p>
            <a:pPr marL="514350" indent="-514350">
              <a:buFont typeface="+mj-lt"/>
              <a:buAutoNum type="arabicPeriod"/>
            </a:pPr>
            <a:r>
              <a:rPr lang="it-IT" dirty="0" smtClean="0"/>
              <a:t>Il sistema verifica i dati immessi </a:t>
            </a:r>
          </a:p>
          <a:p>
            <a:pPr marL="514350" indent="-514350">
              <a:buFont typeface="+mj-lt"/>
              <a:buAutoNum type="arabicPeriod"/>
            </a:pPr>
            <a:r>
              <a:rPr lang="it-IT" dirty="0" smtClean="0"/>
              <a:t>L’utente accede al catalogo dei libri</a:t>
            </a:r>
          </a:p>
          <a:p>
            <a:pPr marL="514350" indent="-514350">
              <a:buFont typeface="+mj-lt"/>
              <a:buAutoNum type="arabicPeriod"/>
            </a:pPr>
            <a:r>
              <a:rPr lang="it-IT" dirty="0" smtClean="0"/>
              <a:t>L’utente cerca il libro desiderato</a:t>
            </a:r>
          </a:p>
          <a:p>
            <a:pPr marL="514350" indent="-514350">
              <a:buFont typeface="+mj-lt"/>
              <a:buAutoNum type="arabicPeriod"/>
            </a:pPr>
            <a:r>
              <a:rPr lang="it-IT" dirty="0" smtClean="0"/>
              <a:t>L’utente stampa il modulo della prenotazione</a:t>
            </a:r>
          </a:p>
          <a:p>
            <a:pPr marL="514350" indent="-514350">
              <a:buFont typeface="+mj-lt"/>
              <a:buAutoNum type="arabicPeriod"/>
            </a:pPr>
            <a:r>
              <a:rPr lang="it-IT" dirty="0" smtClean="0"/>
              <a:t>Il sistema aggiunge il prestito al database</a:t>
            </a:r>
          </a:p>
          <a:p>
            <a:pPr marL="514350" indent="-514350">
              <a:buNone/>
            </a:pPr>
            <a:endParaRPr lang="it-IT" dirty="0" smtClean="0"/>
          </a:p>
        </p:txBody>
      </p:sp>
      <p:sp>
        <p:nvSpPr>
          <p:cNvPr id="4" name="Titolo 1"/>
          <p:cNvSpPr>
            <a:spLocks noGrp="1"/>
          </p:cNvSpPr>
          <p:nvPr>
            <p:ph type="title"/>
          </p:nvPr>
        </p:nvSpPr>
        <p:spPr>
          <a:xfrm>
            <a:off x="0" y="0"/>
            <a:ext cx="9144000" cy="1357298"/>
          </a:xfrm>
        </p:spPr>
        <p:txBody>
          <a:bodyPr>
            <a:normAutofit fontScale="90000"/>
          </a:bodyPr>
          <a:lstStyle/>
          <a:p>
            <a:r>
              <a:rPr lang="it-IT" dirty="0" smtClean="0"/>
              <a:t>Scenario </a:t>
            </a:r>
            <a:r>
              <a:rPr lang="it-IT" b="1" dirty="0" smtClean="0"/>
              <a:t>Consultazione Catalogo – Prenotazione Libro</a:t>
            </a:r>
            <a:endParaRPr lang="it-IT"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28662" y="1928802"/>
            <a:ext cx="7758138" cy="4197361"/>
          </a:xfrm>
        </p:spPr>
        <p:txBody>
          <a:bodyPr/>
          <a:lstStyle/>
          <a:p>
            <a:pPr marL="514350" indent="-514350">
              <a:buFont typeface="+mj-lt"/>
              <a:buAutoNum type="arabicPeriod"/>
            </a:pPr>
            <a:r>
              <a:rPr lang="it-IT" dirty="0" smtClean="0"/>
              <a:t>L’utente inserisce le sue credenziali</a:t>
            </a:r>
          </a:p>
          <a:p>
            <a:pPr marL="514350" indent="-514350">
              <a:buFont typeface="+mj-lt"/>
              <a:buAutoNum type="arabicPeriod"/>
            </a:pPr>
            <a:r>
              <a:rPr lang="it-IT" dirty="0" smtClean="0"/>
              <a:t>Il sistema verifica i dati immessi </a:t>
            </a:r>
          </a:p>
          <a:p>
            <a:pPr marL="514350" indent="-514350">
              <a:buFont typeface="+mj-lt"/>
              <a:buAutoNum type="arabicPeriod"/>
            </a:pPr>
            <a:r>
              <a:rPr lang="it-IT" dirty="0" smtClean="0"/>
              <a:t>L’utente accede alla lista dei suoi prestiti</a:t>
            </a:r>
          </a:p>
          <a:p>
            <a:pPr marL="514350" indent="-514350">
              <a:buFont typeface="+mj-lt"/>
              <a:buAutoNum type="arabicPeriod"/>
            </a:pPr>
            <a:r>
              <a:rPr lang="it-IT" dirty="0" smtClean="0"/>
              <a:t>Il sistema controlla che non ci siano solleciti, e in caso contrario visualizza un avviso</a:t>
            </a:r>
          </a:p>
          <a:p>
            <a:pPr marL="514350" indent="-514350">
              <a:buNone/>
            </a:pPr>
            <a:endParaRPr lang="it-IT" dirty="0" smtClean="0"/>
          </a:p>
        </p:txBody>
      </p:sp>
      <p:sp>
        <p:nvSpPr>
          <p:cNvPr id="4" name="Titolo 1"/>
          <p:cNvSpPr>
            <a:spLocks noGrp="1"/>
          </p:cNvSpPr>
          <p:nvPr>
            <p:ph type="title"/>
          </p:nvPr>
        </p:nvSpPr>
        <p:spPr>
          <a:xfrm>
            <a:off x="0" y="0"/>
            <a:ext cx="9144000" cy="1357298"/>
          </a:xfrm>
        </p:spPr>
        <p:txBody>
          <a:bodyPr>
            <a:normAutofit/>
          </a:bodyPr>
          <a:lstStyle/>
          <a:p>
            <a:r>
              <a:rPr lang="it-IT" dirty="0" smtClean="0"/>
              <a:t>Scenario </a:t>
            </a:r>
            <a:r>
              <a:rPr lang="it-IT" b="1" dirty="0" smtClean="0"/>
              <a:t>Visualizza Prestiti attivi</a:t>
            </a:r>
            <a:endParaRPr lang="it-IT"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28596" y="214290"/>
            <a:ext cx="8229600" cy="1143000"/>
          </a:xfrm>
        </p:spPr>
        <p:txBody>
          <a:bodyPr>
            <a:normAutofit fontScale="90000"/>
          </a:bodyPr>
          <a:lstStyle/>
          <a:p>
            <a:r>
              <a:rPr lang="it-IT" dirty="0" smtClean="0"/>
              <a:t>Diagramma casi d’uso :</a:t>
            </a:r>
            <a:br>
              <a:rPr lang="it-IT" dirty="0" smtClean="0"/>
            </a:br>
            <a:r>
              <a:rPr lang="it-IT" b="1" dirty="0" smtClean="0"/>
              <a:t>Utente</a:t>
            </a:r>
            <a:endParaRPr lang="it-IT" b="1" dirty="0"/>
          </a:p>
        </p:txBody>
      </p:sp>
      <p:sp>
        <p:nvSpPr>
          <p:cNvPr id="4" name="Ovale 3"/>
          <p:cNvSpPr/>
          <p:nvPr/>
        </p:nvSpPr>
        <p:spPr>
          <a:xfrm>
            <a:off x="3214678" y="1643050"/>
            <a:ext cx="2286016" cy="7858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Autenticazione</a:t>
            </a:r>
          </a:p>
        </p:txBody>
      </p:sp>
      <p:sp>
        <p:nvSpPr>
          <p:cNvPr id="5" name="Ovale 4"/>
          <p:cNvSpPr/>
          <p:nvPr/>
        </p:nvSpPr>
        <p:spPr>
          <a:xfrm>
            <a:off x="6643702" y="1928802"/>
            <a:ext cx="2143140" cy="8572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Consultazione catalogo</a:t>
            </a:r>
          </a:p>
        </p:txBody>
      </p:sp>
      <p:sp>
        <p:nvSpPr>
          <p:cNvPr id="6" name="Ovale 5"/>
          <p:cNvSpPr/>
          <p:nvPr/>
        </p:nvSpPr>
        <p:spPr>
          <a:xfrm>
            <a:off x="3214678" y="3286124"/>
            <a:ext cx="1928826" cy="8572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Ricerca Libro</a:t>
            </a:r>
          </a:p>
        </p:txBody>
      </p:sp>
      <p:sp>
        <p:nvSpPr>
          <p:cNvPr id="7" name="Ovale 6"/>
          <p:cNvSpPr/>
          <p:nvPr/>
        </p:nvSpPr>
        <p:spPr>
          <a:xfrm>
            <a:off x="214282" y="2143116"/>
            <a:ext cx="1928826" cy="8572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Visualizza prestiti attivi</a:t>
            </a:r>
          </a:p>
        </p:txBody>
      </p:sp>
      <p:sp>
        <p:nvSpPr>
          <p:cNvPr id="8" name="Ovale 7"/>
          <p:cNvSpPr/>
          <p:nvPr/>
        </p:nvSpPr>
        <p:spPr>
          <a:xfrm>
            <a:off x="3357554" y="4714884"/>
            <a:ext cx="2071702" cy="114300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Stampa modulo prenotazione</a:t>
            </a:r>
          </a:p>
        </p:txBody>
      </p:sp>
      <p:cxnSp>
        <p:nvCxnSpPr>
          <p:cNvPr id="18" name="Connettore 2 17"/>
          <p:cNvCxnSpPr>
            <a:stCxn id="4" idx="2"/>
          </p:cNvCxnSpPr>
          <p:nvPr/>
        </p:nvCxnSpPr>
        <p:spPr>
          <a:xfrm rot="10800000" flipV="1">
            <a:off x="2071670" y="2035958"/>
            <a:ext cx="1143008" cy="321471"/>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22" name="Connettore 2 21"/>
          <p:cNvCxnSpPr/>
          <p:nvPr/>
        </p:nvCxnSpPr>
        <p:spPr>
          <a:xfrm>
            <a:off x="5500694" y="2000240"/>
            <a:ext cx="1143008" cy="214314"/>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46" name="Ovale 45"/>
          <p:cNvSpPr/>
          <p:nvPr/>
        </p:nvSpPr>
        <p:spPr>
          <a:xfrm>
            <a:off x="6643702" y="3786190"/>
            <a:ext cx="2143140" cy="9286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Prenotazione libro</a:t>
            </a:r>
          </a:p>
        </p:txBody>
      </p:sp>
      <p:cxnSp>
        <p:nvCxnSpPr>
          <p:cNvPr id="48" name="Connettore 2 47"/>
          <p:cNvCxnSpPr>
            <a:stCxn id="5" idx="4"/>
            <a:endCxn id="46" idx="0"/>
          </p:cNvCxnSpPr>
          <p:nvPr/>
        </p:nvCxnSpPr>
        <p:spPr>
          <a:xfrm rot="5400000">
            <a:off x="7215206" y="3286124"/>
            <a:ext cx="1000132"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1" name="Connettore 2 50"/>
          <p:cNvCxnSpPr>
            <a:stCxn id="6" idx="7"/>
          </p:cNvCxnSpPr>
          <p:nvPr/>
        </p:nvCxnSpPr>
        <p:spPr>
          <a:xfrm rot="5400000" flipH="1" flipV="1">
            <a:off x="5368126" y="2064652"/>
            <a:ext cx="839922" cy="185410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3" name="Connettore 2 52"/>
          <p:cNvCxnSpPr>
            <a:endCxn id="8" idx="6"/>
          </p:cNvCxnSpPr>
          <p:nvPr/>
        </p:nvCxnSpPr>
        <p:spPr>
          <a:xfrm rot="10800000" flipV="1">
            <a:off x="5429256" y="4572008"/>
            <a:ext cx="1428760" cy="7143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CasellaDiTesto 14"/>
          <p:cNvSpPr txBox="1"/>
          <p:nvPr/>
        </p:nvSpPr>
        <p:spPr>
          <a:xfrm rot="20691612">
            <a:off x="1880419" y="1763515"/>
            <a:ext cx="1330814" cy="369332"/>
          </a:xfrm>
          <a:prstGeom prst="rect">
            <a:avLst/>
          </a:prstGeom>
          <a:noFill/>
        </p:spPr>
        <p:txBody>
          <a:bodyPr wrap="square" rtlCol="0">
            <a:spAutoFit/>
          </a:bodyPr>
          <a:lstStyle/>
          <a:p>
            <a:r>
              <a:rPr lang="it-IT" dirty="0" smtClean="0"/>
              <a:t>&lt;&lt;</a:t>
            </a:r>
            <a:r>
              <a:rPr lang="it-IT" dirty="0" err="1" smtClean="0"/>
              <a:t>extend</a:t>
            </a:r>
            <a:r>
              <a:rPr lang="it-IT" dirty="0" smtClean="0"/>
              <a:t>&gt;&gt;</a:t>
            </a:r>
            <a:endParaRPr lang="it-IT" dirty="0"/>
          </a:p>
        </p:txBody>
      </p:sp>
      <p:sp>
        <p:nvSpPr>
          <p:cNvPr id="33" name="CasellaDiTesto 32"/>
          <p:cNvSpPr txBox="1"/>
          <p:nvPr/>
        </p:nvSpPr>
        <p:spPr>
          <a:xfrm rot="20153454">
            <a:off x="4876837" y="2748050"/>
            <a:ext cx="1291892" cy="369332"/>
          </a:xfrm>
          <a:prstGeom prst="rect">
            <a:avLst/>
          </a:prstGeom>
          <a:noFill/>
        </p:spPr>
        <p:txBody>
          <a:bodyPr wrap="none" rtlCol="0">
            <a:spAutoFit/>
          </a:bodyPr>
          <a:lstStyle/>
          <a:p>
            <a:r>
              <a:rPr lang="it-IT" dirty="0" smtClean="0"/>
              <a:t>&lt;&lt;</a:t>
            </a:r>
            <a:r>
              <a:rPr lang="it-IT" dirty="0" err="1" smtClean="0"/>
              <a:t>extend</a:t>
            </a:r>
            <a:r>
              <a:rPr lang="it-IT" dirty="0" smtClean="0"/>
              <a:t>&gt;&gt;</a:t>
            </a:r>
            <a:endParaRPr lang="it-IT" dirty="0"/>
          </a:p>
        </p:txBody>
      </p:sp>
      <p:sp>
        <p:nvSpPr>
          <p:cNvPr id="34" name="CasellaDiTesto 33"/>
          <p:cNvSpPr txBox="1"/>
          <p:nvPr/>
        </p:nvSpPr>
        <p:spPr>
          <a:xfrm rot="20068816">
            <a:off x="5360320" y="4524681"/>
            <a:ext cx="1330814" cy="369332"/>
          </a:xfrm>
          <a:prstGeom prst="rect">
            <a:avLst/>
          </a:prstGeom>
          <a:noFill/>
        </p:spPr>
        <p:txBody>
          <a:bodyPr wrap="square" rtlCol="0">
            <a:spAutoFit/>
          </a:bodyPr>
          <a:lstStyle/>
          <a:p>
            <a:r>
              <a:rPr lang="it-IT" dirty="0" smtClean="0"/>
              <a:t>&lt;&lt;include&gt;&gt;</a:t>
            </a:r>
            <a:endParaRPr lang="it-IT" dirty="0"/>
          </a:p>
        </p:txBody>
      </p:sp>
      <p:sp>
        <p:nvSpPr>
          <p:cNvPr id="20" name="CasellaDiTesto 19"/>
          <p:cNvSpPr txBox="1"/>
          <p:nvPr/>
        </p:nvSpPr>
        <p:spPr>
          <a:xfrm rot="686370">
            <a:off x="5452662" y="1699915"/>
            <a:ext cx="1330814" cy="369332"/>
          </a:xfrm>
          <a:prstGeom prst="rect">
            <a:avLst/>
          </a:prstGeom>
          <a:noFill/>
        </p:spPr>
        <p:txBody>
          <a:bodyPr wrap="square" rtlCol="0">
            <a:spAutoFit/>
          </a:bodyPr>
          <a:lstStyle/>
          <a:p>
            <a:r>
              <a:rPr lang="it-IT" dirty="0" smtClean="0"/>
              <a:t>&lt;&lt;</a:t>
            </a:r>
            <a:r>
              <a:rPr lang="it-IT" dirty="0" err="1" smtClean="0"/>
              <a:t>extend</a:t>
            </a:r>
            <a:r>
              <a:rPr lang="it-IT" dirty="0" smtClean="0"/>
              <a:t>&gt;&gt;</a:t>
            </a:r>
            <a:endParaRPr lang="it-IT" dirty="0"/>
          </a:p>
        </p:txBody>
      </p:sp>
      <p:sp>
        <p:nvSpPr>
          <p:cNvPr id="23" name="CasellaDiTesto 22"/>
          <p:cNvSpPr txBox="1"/>
          <p:nvPr/>
        </p:nvSpPr>
        <p:spPr>
          <a:xfrm>
            <a:off x="7670342" y="3131106"/>
            <a:ext cx="1330814" cy="369332"/>
          </a:xfrm>
          <a:prstGeom prst="rect">
            <a:avLst/>
          </a:prstGeom>
          <a:noFill/>
        </p:spPr>
        <p:txBody>
          <a:bodyPr wrap="square" rtlCol="0">
            <a:spAutoFit/>
          </a:bodyPr>
          <a:lstStyle/>
          <a:p>
            <a:r>
              <a:rPr lang="it-IT" dirty="0" smtClean="0"/>
              <a:t>&lt;&lt;</a:t>
            </a:r>
            <a:r>
              <a:rPr lang="it-IT" dirty="0" err="1" smtClean="0"/>
              <a:t>extend</a:t>
            </a:r>
            <a:r>
              <a:rPr lang="it-IT" dirty="0" smtClean="0"/>
              <a:t>&gt;&gt;</a:t>
            </a:r>
            <a:endParaRPr lang="it-IT"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Diagramma delle attività:</a:t>
            </a:r>
            <a:br>
              <a:rPr lang="it-IT" dirty="0" smtClean="0"/>
            </a:br>
            <a:r>
              <a:rPr lang="it-IT" b="1" dirty="0" smtClean="0"/>
              <a:t>Accesso utente</a:t>
            </a:r>
            <a:endParaRPr lang="it-IT" b="1" dirty="0"/>
          </a:p>
        </p:txBody>
      </p:sp>
      <p:sp>
        <p:nvSpPr>
          <p:cNvPr id="12" name="Rettangolo arrotondato 11"/>
          <p:cNvSpPr/>
          <p:nvPr/>
        </p:nvSpPr>
        <p:spPr>
          <a:xfrm>
            <a:off x="1142976" y="2214554"/>
            <a:ext cx="2071702" cy="10001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400" dirty="0" smtClean="0"/>
              <a:t>Inserimento credenziali</a:t>
            </a:r>
            <a:endParaRPr lang="it-IT" sz="2400" dirty="0"/>
          </a:p>
        </p:txBody>
      </p:sp>
      <p:sp>
        <p:nvSpPr>
          <p:cNvPr id="16" name="Rettangolo arrotondato 15"/>
          <p:cNvSpPr/>
          <p:nvPr/>
        </p:nvSpPr>
        <p:spPr>
          <a:xfrm>
            <a:off x="4857752" y="1714488"/>
            <a:ext cx="2214578" cy="8572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200" dirty="0" smtClean="0"/>
              <a:t>Visualizza prestiti attivi</a:t>
            </a:r>
            <a:endParaRPr lang="it-IT" sz="2200" dirty="0"/>
          </a:p>
        </p:txBody>
      </p:sp>
      <p:sp>
        <p:nvSpPr>
          <p:cNvPr id="20" name="Ovale 19"/>
          <p:cNvSpPr/>
          <p:nvPr/>
        </p:nvSpPr>
        <p:spPr>
          <a:xfrm>
            <a:off x="142844" y="2571744"/>
            <a:ext cx="285752" cy="2857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39" name="Connettore 2 38"/>
          <p:cNvCxnSpPr>
            <a:stCxn id="20" idx="6"/>
            <a:endCxn id="12" idx="1"/>
          </p:cNvCxnSpPr>
          <p:nvPr/>
        </p:nvCxnSpPr>
        <p:spPr>
          <a:xfrm>
            <a:off x="428596" y="2714620"/>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Connettore 1 34"/>
          <p:cNvCxnSpPr/>
          <p:nvPr/>
        </p:nvCxnSpPr>
        <p:spPr>
          <a:xfrm rot="5400000">
            <a:off x="2857488" y="2714620"/>
            <a:ext cx="2000264"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6" name="Rettangolo arrotondato 35"/>
          <p:cNvSpPr/>
          <p:nvPr/>
        </p:nvSpPr>
        <p:spPr>
          <a:xfrm>
            <a:off x="4857752" y="2786058"/>
            <a:ext cx="2214578" cy="1285884"/>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it-IT" sz="2000" dirty="0" smtClean="0"/>
              <a:t>Richiesta prestito</a:t>
            </a:r>
            <a:endParaRPr lang="it-IT" sz="2000" dirty="0"/>
          </a:p>
        </p:txBody>
      </p:sp>
      <p:cxnSp>
        <p:nvCxnSpPr>
          <p:cNvPr id="60" name="Connettore 1 59"/>
          <p:cNvCxnSpPr/>
          <p:nvPr/>
        </p:nvCxnSpPr>
        <p:spPr>
          <a:xfrm rot="5400000">
            <a:off x="5572132" y="3643314"/>
            <a:ext cx="71438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2" name="Connettore 1 61"/>
          <p:cNvCxnSpPr/>
          <p:nvPr/>
        </p:nvCxnSpPr>
        <p:spPr>
          <a:xfrm>
            <a:off x="5500694" y="3643314"/>
            <a:ext cx="857256"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4" name="Connettore 1 63"/>
          <p:cNvCxnSpPr/>
          <p:nvPr/>
        </p:nvCxnSpPr>
        <p:spPr>
          <a:xfrm rot="5400000">
            <a:off x="6179355" y="3821909"/>
            <a:ext cx="35719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Connettore 1 65"/>
          <p:cNvCxnSpPr/>
          <p:nvPr/>
        </p:nvCxnSpPr>
        <p:spPr>
          <a:xfrm rot="5400000">
            <a:off x="5322099" y="3821909"/>
            <a:ext cx="35719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Connettore 2 71"/>
          <p:cNvCxnSpPr>
            <a:endCxn id="16" idx="1"/>
          </p:cNvCxnSpPr>
          <p:nvPr/>
        </p:nvCxnSpPr>
        <p:spPr>
          <a:xfrm flipV="1">
            <a:off x="3857620" y="2143116"/>
            <a:ext cx="1000132" cy="2"/>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77" name="Connettore 2 76"/>
          <p:cNvCxnSpPr>
            <a:endCxn id="36" idx="1"/>
          </p:cNvCxnSpPr>
          <p:nvPr/>
        </p:nvCxnSpPr>
        <p:spPr>
          <a:xfrm>
            <a:off x="3857620" y="3429000"/>
            <a:ext cx="1000132"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79" name="Anello 78"/>
          <p:cNvSpPr/>
          <p:nvPr/>
        </p:nvSpPr>
        <p:spPr>
          <a:xfrm>
            <a:off x="8072462" y="2000240"/>
            <a:ext cx="285752" cy="285752"/>
          </a:xfrm>
          <a:prstGeom prst="donu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it-IT">
              <a:solidFill>
                <a:schemeClr val="tx1"/>
              </a:solidFill>
            </a:endParaRPr>
          </a:p>
        </p:txBody>
      </p:sp>
      <p:sp>
        <p:nvSpPr>
          <p:cNvPr id="80" name="Anello 79"/>
          <p:cNvSpPr/>
          <p:nvPr/>
        </p:nvSpPr>
        <p:spPr>
          <a:xfrm>
            <a:off x="8001024" y="3286124"/>
            <a:ext cx="285752" cy="285752"/>
          </a:xfrm>
          <a:prstGeom prst="donu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it-IT">
              <a:solidFill>
                <a:schemeClr val="tx1"/>
              </a:solidFill>
            </a:endParaRPr>
          </a:p>
        </p:txBody>
      </p:sp>
      <p:cxnSp>
        <p:nvCxnSpPr>
          <p:cNvPr id="82" name="Connettore 2 81"/>
          <p:cNvCxnSpPr>
            <a:stCxn id="16" idx="3"/>
            <a:endCxn id="79" idx="2"/>
          </p:cNvCxnSpPr>
          <p:nvPr/>
        </p:nvCxnSpPr>
        <p:spPr>
          <a:xfrm>
            <a:off x="7072330" y="2143116"/>
            <a:ext cx="1000132"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84" name="Connettore 2 83"/>
          <p:cNvCxnSpPr>
            <a:stCxn id="36" idx="3"/>
            <a:endCxn id="80" idx="2"/>
          </p:cNvCxnSpPr>
          <p:nvPr/>
        </p:nvCxnSpPr>
        <p:spPr>
          <a:xfrm>
            <a:off x="7072330" y="3429000"/>
            <a:ext cx="928694"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21" name="Connettore 2 20"/>
          <p:cNvCxnSpPr>
            <a:stCxn id="12" idx="3"/>
          </p:cNvCxnSpPr>
          <p:nvPr/>
        </p:nvCxnSpPr>
        <p:spPr>
          <a:xfrm>
            <a:off x="3214678" y="2714620"/>
            <a:ext cx="642942"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571604" y="1714488"/>
            <a:ext cx="6500858" cy="2554545"/>
          </a:xfrm>
          <a:prstGeom prst="rect">
            <a:avLst/>
          </a:prstGeom>
          <a:noFill/>
        </p:spPr>
        <p:txBody>
          <a:bodyPr wrap="square" rtlCol="0">
            <a:spAutoFit/>
          </a:bodyPr>
          <a:lstStyle/>
          <a:p>
            <a:r>
              <a:rPr lang="it-IT" sz="8800" dirty="0" smtClean="0"/>
              <a:t>Diagrammi : </a:t>
            </a:r>
            <a:r>
              <a:rPr lang="it-IT" sz="7200" b="1" dirty="0" smtClean="0"/>
              <a:t>Amministratore</a:t>
            </a:r>
            <a:endParaRPr lang="it-IT" sz="88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Diagramma delle attività:</a:t>
            </a:r>
            <a:br>
              <a:rPr lang="it-IT" dirty="0" smtClean="0"/>
            </a:br>
            <a:r>
              <a:rPr lang="it-IT" b="1" dirty="0" smtClean="0"/>
              <a:t>Richiesta prestito</a:t>
            </a:r>
            <a:endParaRPr lang="it-IT" b="1" dirty="0"/>
          </a:p>
        </p:txBody>
      </p:sp>
      <p:sp>
        <p:nvSpPr>
          <p:cNvPr id="12" name="Rettangolo arrotondato 11"/>
          <p:cNvSpPr/>
          <p:nvPr/>
        </p:nvSpPr>
        <p:spPr>
          <a:xfrm>
            <a:off x="1285852" y="1928802"/>
            <a:ext cx="1857388" cy="10001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000" dirty="0" smtClean="0"/>
              <a:t>Controllo solleciti e </a:t>
            </a:r>
          </a:p>
          <a:p>
            <a:pPr algn="ctr"/>
            <a:r>
              <a:rPr lang="it-IT" sz="2000" dirty="0" err="1" smtClean="0"/>
              <a:t>n°</a:t>
            </a:r>
            <a:r>
              <a:rPr lang="it-IT" sz="2000" dirty="0" smtClean="0"/>
              <a:t> prestiti</a:t>
            </a:r>
            <a:endParaRPr lang="it-IT" sz="2000" dirty="0"/>
          </a:p>
        </p:txBody>
      </p:sp>
      <p:sp>
        <p:nvSpPr>
          <p:cNvPr id="20" name="Ovale 19"/>
          <p:cNvSpPr/>
          <p:nvPr/>
        </p:nvSpPr>
        <p:spPr>
          <a:xfrm>
            <a:off x="285720" y="2285992"/>
            <a:ext cx="285752" cy="28575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39" name="Connettore 2 38"/>
          <p:cNvCxnSpPr>
            <a:stCxn id="20" idx="6"/>
            <a:endCxn id="12" idx="1"/>
          </p:cNvCxnSpPr>
          <p:nvPr/>
        </p:nvCxnSpPr>
        <p:spPr>
          <a:xfrm>
            <a:off x="571472" y="2428868"/>
            <a:ext cx="71438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Rombo 18"/>
          <p:cNvSpPr/>
          <p:nvPr/>
        </p:nvSpPr>
        <p:spPr>
          <a:xfrm>
            <a:off x="3714744" y="2071678"/>
            <a:ext cx="714380" cy="71438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22" name="Connettore 2 21"/>
          <p:cNvCxnSpPr>
            <a:stCxn id="12" idx="3"/>
            <a:endCxn id="19" idx="1"/>
          </p:cNvCxnSpPr>
          <p:nvPr/>
        </p:nvCxnSpPr>
        <p:spPr>
          <a:xfrm>
            <a:off x="3143240" y="2428868"/>
            <a:ext cx="571504"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24" name="Connettore 2 23"/>
          <p:cNvCxnSpPr>
            <a:stCxn id="19" idx="3"/>
            <a:endCxn id="25" idx="1"/>
          </p:cNvCxnSpPr>
          <p:nvPr/>
        </p:nvCxnSpPr>
        <p:spPr>
          <a:xfrm>
            <a:off x="4429124" y="2428868"/>
            <a:ext cx="1714512"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25" name="Rettangolo arrotondato 24"/>
          <p:cNvSpPr/>
          <p:nvPr/>
        </p:nvSpPr>
        <p:spPr>
          <a:xfrm>
            <a:off x="6143636" y="1928802"/>
            <a:ext cx="2071702" cy="10001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000" dirty="0" smtClean="0"/>
              <a:t>Prestito non concesso</a:t>
            </a:r>
            <a:endParaRPr lang="it-IT" sz="2000" dirty="0"/>
          </a:p>
        </p:txBody>
      </p:sp>
      <p:sp>
        <p:nvSpPr>
          <p:cNvPr id="28" name="CasellaDiTesto 27"/>
          <p:cNvSpPr txBox="1"/>
          <p:nvPr/>
        </p:nvSpPr>
        <p:spPr>
          <a:xfrm>
            <a:off x="4500562" y="1643050"/>
            <a:ext cx="1735090" cy="830997"/>
          </a:xfrm>
          <a:prstGeom prst="rect">
            <a:avLst/>
          </a:prstGeom>
          <a:noFill/>
        </p:spPr>
        <p:txBody>
          <a:bodyPr wrap="none" rtlCol="0">
            <a:spAutoFit/>
          </a:bodyPr>
          <a:lstStyle/>
          <a:p>
            <a:pPr algn="ctr"/>
            <a:r>
              <a:rPr lang="it-IT" sz="1600" dirty="0" smtClean="0"/>
              <a:t>[presenza solleciti]</a:t>
            </a:r>
          </a:p>
          <a:p>
            <a:pPr algn="ctr"/>
            <a:r>
              <a:rPr lang="it-IT" sz="1600" dirty="0" smtClean="0"/>
              <a:t>Or</a:t>
            </a:r>
          </a:p>
          <a:p>
            <a:pPr algn="ctr"/>
            <a:r>
              <a:rPr lang="it-IT" sz="1600" dirty="0" smtClean="0"/>
              <a:t>[</a:t>
            </a:r>
            <a:r>
              <a:rPr lang="it-IT" sz="1600" dirty="0" err="1" smtClean="0"/>
              <a:t>n°prestiti</a:t>
            </a:r>
            <a:r>
              <a:rPr lang="it-IT" sz="1600" dirty="0" smtClean="0"/>
              <a:t>&gt;2]</a:t>
            </a:r>
            <a:endParaRPr lang="it-IT" sz="1600" dirty="0"/>
          </a:p>
        </p:txBody>
      </p:sp>
      <p:sp>
        <p:nvSpPr>
          <p:cNvPr id="33" name="Rettangolo arrotondato 32"/>
          <p:cNvSpPr/>
          <p:nvPr/>
        </p:nvSpPr>
        <p:spPr>
          <a:xfrm>
            <a:off x="3143240" y="3286124"/>
            <a:ext cx="1857388" cy="7143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000" dirty="0" smtClean="0"/>
              <a:t>Selezione libro</a:t>
            </a:r>
            <a:endParaRPr lang="it-IT" sz="2000" dirty="0"/>
          </a:p>
        </p:txBody>
      </p:sp>
      <p:cxnSp>
        <p:nvCxnSpPr>
          <p:cNvPr id="37" name="Connettore 2 36"/>
          <p:cNvCxnSpPr>
            <a:stCxn id="19" idx="2"/>
            <a:endCxn id="33" idx="0"/>
          </p:cNvCxnSpPr>
          <p:nvPr/>
        </p:nvCxnSpPr>
        <p:spPr>
          <a:xfrm rot="5400000">
            <a:off x="3821901" y="3036091"/>
            <a:ext cx="500066"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41" name="Rettangolo arrotondato 40"/>
          <p:cNvSpPr/>
          <p:nvPr/>
        </p:nvSpPr>
        <p:spPr>
          <a:xfrm>
            <a:off x="3143240" y="4500570"/>
            <a:ext cx="1843094" cy="7143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Verifica disponibilità</a:t>
            </a:r>
            <a:endParaRPr lang="it-IT" dirty="0"/>
          </a:p>
        </p:txBody>
      </p:sp>
      <p:cxnSp>
        <p:nvCxnSpPr>
          <p:cNvPr id="43" name="Connettore 2 42"/>
          <p:cNvCxnSpPr>
            <a:stCxn id="33" idx="2"/>
            <a:endCxn id="41" idx="0"/>
          </p:cNvCxnSpPr>
          <p:nvPr/>
        </p:nvCxnSpPr>
        <p:spPr>
          <a:xfrm rot="5400000">
            <a:off x="3818328" y="4246964"/>
            <a:ext cx="500066" cy="7147"/>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45" name="Rettangolo arrotondato 44"/>
          <p:cNvSpPr/>
          <p:nvPr/>
        </p:nvSpPr>
        <p:spPr>
          <a:xfrm>
            <a:off x="5929322" y="4500570"/>
            <a:ext cx="1785950" cy="7143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Effettua prenotazione</a:t>
            </a:r>
            <a:endParaRPr lang="it-IT" dirty="0"/>
          </a:p>
        </p:txBody>
      </p:sp>
      <p:sp>
        <p:nvSpPr>
          <p:cNvPr id="49" name="Rettangolo arrotondato 48"/>
          <p:cNvSpPr/>
          <p:nvPr/>
        </p:nvSpPr>
        <p:spPr>
          <a:xfrm>
            <a:off x="5929322" y="5715016"/>
            <a:ext cx="1785950" cy="7143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Stampa modulo</a:t>
            </a:r>
            <a:endParaRPr lang="it-IT" dirty="0"/>
          </a:p>
        </p:txBody>
      </p:sp>
      <p:sp>
        <p:nvSpPr>
          <p:cNvPr id="50" name="CasellaDiTesto 49"/>
          <p:cNvSpPr txBox="1"/>
          <p:nvPr/>
        </p:nvSpPr>
        <p:spPr>
          <a:xfrm>
            <a:off x="4214810" y="2786058"/>
            <a:ext cx="699230" cy="369332"/>
          </a:xfrm>
          <a:prstGeom prst="rect">
            <a:avLst/>
          </a:prstGeom>
          <a:noFill/>
        </p:spPr>
        <p:txBody>
          <a:bodyPr wrap="none" rtlCol="0">
            <a:spAutoFit/>
          </a:bodyPr>
          <a:lstStyle/>
          <a:p>
            <a:r>
              <a:rPr lang="it-IT" dirty="0" smtClean="0"/>
              <a:t>[else]</a:t>
            </a:r>
            <a:endParaRPr lang="it-IT" dirty="0"/>
          </a:p>
        </p:txBody>
      </p:sp>
      <p:sp>
        <p:nvSpPr>
          <p:cNvPr id="51" name="Anello 50"/>
          <p:cNvSpPr/>
          <p:nvPr/>
        </p:nvSpPr>
        <p:spPr>
          <a:xfrm>
            <a:off x="8643966" y="2285992"/>
            <a:ext cx="285752" cy="285752"/>
          </a:xfrm>
          <a:prstGeom prst="donu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it-IT">
              <a:solidFill>
                <a:schemeClr val="tx1"/>
              </a:solidFill>
            </a:endParaRPr>
          </a:p>
        </p:txBody>
      </p:sp>
      <p:sp>
        <p:nvSpPr>
          <p:cNvPr id="52" name="Anello 51"/>
          <p:cNvSpPr/>
          <p:nvPr/>
        </p:nvSpPr>
        <p:spPr>
          <a:xfrm>
            <a:off x="8572528" y="5929330"/>
            <a:ext cx="285752" cy="285752"/>
          </a:xfrm>
          <a:prstGeom prst="donu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it-IT">
              <a:solidFill>
                <a:schemeClr val="tx1"/>
              </a:solidFill>
            </a:endParaRPr>
          </a:p>
        </p:txBody>
      </p:sp>
      <p:cxnSp>
        <p:nvCxnSpPr>
          <p:cNvPr id="54" name="Connettore 2 53"/>
          <p:cNvCxnSpPr>
            <a:stCxn id="41" idx="3"/>
            <a:endCxn id="45" idx="1"/>
          </p:cNvCxnSpPr>
          <p:nvPr/>
        </p:nvCxnSpPr>
        <p:spPr>
          <a:xfrm>
            <a:off x="4986334" y="4857760"/>
            <a:ext cx="942988"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56" name="Connettore 2 55"/>
          <p:cNvCxnSpPr>
            <a:stCxn id="45" idx="2"/>
            <a:endCxn id="49" idx="0"/>
          </p:cNvCxnSpPr>
          <p:nvPr/>
        </p:nvCxnSpPr>
        <p:spPr>
          <a:xfrm rot="5400000">
            <a:off x="6572264" y="5464983"/>
            <a:ext cx="500066"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59" name="Connettore 2 58"/>
          <p:cNvCxnSpPr>
            <a:stCxn id="25" idx="3"/>
            <a:endCxn id="51" idx="2"/>
          </p:cNvCxnSpPr>
          <p:nvPr/>
        </p:nvCxnSpPr>
        <p:spPr>
          <a:xfrm>
            <a:off x="8215338" y="2428868"/>
            <a:ext cx="428628"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65" name="Connettore 2 64"/>
          <p:cNvCxnSpPr>
            <a:stCxn id="49" idx="3"/>
            <a:endCxn id="52" idx="2"/>
          </p:cNvCxnSpPr>
          <p:nvPr/>
        </p:nvCxnSpPr>
        <p:spPr>
          <a:xfrm>
            <a:off x="7715272" y="6072206"/>
            <a:ext cx="857256"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571604" y="1714488"/>
            <a:ext cx="5715040" cy="2554545"/>
          </a:xfrm>
          <a:prstGeom prst="rect">
            <a:avLst/>
          </a:prstGeom>
          <a:noFill/>
        </p:spPr>
        <p:txBody>
          <a:bodyPr wrap="square" rtlCol="0">
            <a:spAutoFit/>
          </a:bodyPr>
          <a:lstStyle/>
          <a:p>
            <a:pPr algn="ctr"/>
            <a:r>
              <a:rPr lang="it-IT" sz="8000" dirty="0" smtClean="0"/>
              <a:t>Diagrammi delle classi</a:t>
            </a:r>
            <a:endParaRPr lang="it-IT" sz="8000"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011222"/>
          </a:xfrm>
        </p:spPr>
        <p:txBody>
          <a:bodyPr/>
          <a:lstStyle/>
          <a:p>
            <a:r>
              <a:rPr lang="it-IT" dirty="0" smtClean="0"/>
              <a:t>Premessa</a:t>
            </a:r>
            <a:endParaRPr lang="it-IT" dirty="0"/>
          </a:p>
        </p:txBody>
      </p:sp>
      <p:sp>
        <p:nvSpPr>
          <p:cNvPr id="3" name="Segnaposto contenuto 2"/>
          <p:cNvSpPr>
            <a:spLocks noGrp="1"/>
          </p:cNvSpPr>
          <p:nvPr>
            <p:ph idx="1"/>
          </p:nvPr>
        </p:nvSpPr>
        <p:spPr>
          <a:xfrm>
            <a:off x="428596" y="1500174"/>
            <a:ext cx="8329642" cy="4525963"/>
          </a:xfrm>
        </p:spPr>
        <p:txBody>
          <a:bodyPr>
            <a:normAutofit fontScale="85000" lnSpcReduction="10000"/>
          </a:bodyPr>
          <a:lstStyle/>
          <a:p>
            <a:pPr>
              <a:buNone/>
            </a:pPr>
            <a:r>
              <a:rPr lang="it-IT" dirty="0" smtClean="0"/>
              <a:t>Le classi che vengono utilizzate nel sistema sono:</a:t>
            </a:r>
          </a:p>
          <a:p>
            <a:r>
              <a:rPr lang="it-IT" dirty="0" smtClean="0"/>
              <a:t>Utente</a:t>
            </a:r>
          </a:p>
          <a:p>
            <a:r>
              <a:rPr lang="it-IT" dirty="0" smtClean="0"/>
              <a:t>Bibliotecario</a:t>
            </a:r>
          </a:p>
          <a:p>
            <a:r>
              <a:rPr lang="it-IT" dirty="0" smtClean="0"/>
              <a:t>Amministratore</a:t>
            </a:r>
          </a:p>
          <a:p>
            <a:pPr>
              <a:buNone/>
            </a:pPr>
            <a:r>
              <a:rPr lang="it-IT" dirty="0" smtClean="0"/>
              <a:t>Tutte e tre le classi sono derivate dalla classe Persona in quanto hanno stessi attributi ma metodi diversi.</a:t>
            </a:r>
          </a:p>
          <a:p>
            <a:pPr>
              <a:buNone/>
            </a:pPr>
            <a:r>
              <a:rPr lang="it-IT" dirty="0" smtClean="0"/>
              <a:t>Queste tre classi nel database vengono generalizzare in un’unica relazione chiamata Utenti.</a:t>
            </a:r>
          </a:p>
          <a:p>
            <a:pPr>
              <a:buNone/>
            </a:pPr>
            <a:r>
              <a:rPr lang="it-IT" dirty="0" smtClean="0"/>
              <a:t>Le classi Prestito e Libro non vengono implementate nel programma ma sono presenti sul database.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Diagramma delle classi</a:t>
            </a:r>
            <a:endParaRPr lang="it-IT" dirty="0"/>
          </a:p>
        </p:txBody>
      </p:sp>
      <p:sp>
        <p:nvSpPr>
          <p:cNvPr id="4" name="Rettangolo 3"/>
          <p:cNvSpPr/>
          <p:nvPr/>
        </p:nvSpPr>
        <p:spPr>
          <a:xfrm>
            <a:off x="3357554" y="1571612"/>
            <a:ext cx="1357322"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Persona</a:t>
            </a:r>
            <a:endParaRPr lang="it-IT" dirty="0"/>
          </a:p>
        </p:txBody>
      </p:sp>
      <p:sp>
        <p:nvSpPr>
          <p:cNvPr id="5" name="Rettangolo 4"/>
          <p:cNvSpPr/>
          <p:nvPr/>
        </p:nvSpPr>
        <p:spPr>
          <a:xfrm>
            <a:off x="1143008" y="3071810"/>
            <a:ext cx="1571604"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Bibliotecario</a:t>
            </a:r>
            <a:endParaRPr lang="it-IT" dirty="0"/>
          </a:p>
        </p:txBody>
      </p:sp>
      <p:sp>
        <p:nvSpPr>
          <p:cNvPr id="6" name="Rettangolo 5"/>
          <p:cNvSpPr/>
          <p:nvPr/>
        </p:nvSpPr>
        <p:spPr>
          <a:xfrm>
            <a:off x="5643570" y="3071810"/>
            <a:ext cx="1428760"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Utente</a:t>
            </a:r>
            <a:endParaRPr lang="it-IT" dirty="0"/>
          </a:p>
        </p:txBody>
      </p:sp>
      <p:sp>
        <p:nvSpPr>
          <p:cNvPr id="7" name="Rettangolo 6"/>
          <p:cNvSpPr/>
          <p:nvPr/>
        </p:nvSpPr>
        <p:spPr>
          <a:xfrm>
            <a:off x="3214678" y="3071810"/>
            <a:ext cx="1643074"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smtClean="0"/>
              <a:t>Amministratore</a:t>
            </a:r>
            <a:endParaRPr lang="it-IT" sz="1600" dirty="0"/>
          </a:p>
        </p:txBody>
      </p:sp>
      <p:cxnSp>
        <p:nvCxnSpPr>
          <p:cNvPr id="9" name="Connettore 1 8"/>
          <p:cNvCxnSpPr>
            <a:stCxn id="4" idx="2"/>
            <a:endCxn id="7" idx="0"/>
          </p:cNvCxnSpPr>
          <p:nvPr/>
        </p:nvCxnSpPr>
        <p:spPr>
          <a:xfrm rot="5400000">
            <a:off x="3607587" y="2643182"/>
            <a:ext cx="857256"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 name="Connettore 1 10"/>
          <p:cNvCxnSpPr>
            <a:stCxn id="6" idx="0"/>
          </p:cNvCxnSpPr>
          <p:nvPr/>
        </p:nvCxnSpPr>
        <p:spPr>
          <a:xfrm rot="5400000" flipH="1" flipV="1">
            <a:off x="6179356" y="2893216"/>
            <a:ext cx="357188" cy="1"/>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3" name="Connettore 1 12"/>
          <p:cNvCxnSpPr>
            <a:stCxn id="5" idx="0"/>
          </p:cNvCxnSpPr>
          <p:nvPr/>
        </p:nvCxnSpPr>
        <p:spPr>
          <a:xfrm rot="16200000" flipV="1">
            <a:off x="1750208" y="2893208"/>
            <a:ext cx="357190" cy="14"/>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6" name="Connettore 1 25"/>
          <p:cNvCxnSpPr/>
          <p:nvPr/>
        </p:nvCxnSpPr>
        <p:spPr>
          <a:xfrm rot="10800000">
            <a:off x="1928794" y="2714620"/>
            <a:ext cx="4429156"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7" name="Rettangolo 26"/>
          <p:cNvSpPr/>
          <p:nvPr/>
        </p:nvSpPr>
        <p:spPr>
          <a:xfrm>
            <a:off x="5572132" y="4786322"/>
            <a:ext cx="1571636"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Prestito</a:t>
            </a:r>
            <a:endParaRPr lang="it-IT" dirty="0"/>
          </a:p>
        </p:txBody>
      </p:sp>
      <p:sp>
        <p:nvSpPr>
          <p:cNvPr id="29" name="Rettangolo 28"/>
          <p:cNvSpPr/>
          <p:nvPr/>
        </p:nvSpPr>
        <p:spPr>
          <a:xfrm>
            <a:off x="2571736" y="4786322"/>
            <a:ext cx="1500198" cy="6429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Libro</a:t>
            </a:r>
            <a:endParaRPr lang="it-IT" dirty="0"/>
          </a:p>
        </p:txBody>
      </p:sp>
      <p:cxnSp>
        <p:nvCxnSpPr>
          <p:cNvPr id="31" name="Connettore 2 30"/>
          <p:cNvCxnSpPr>
            <a:stCxn id="6" idx="2"/>
            <a:endCxn id="27" idx="0"/>
          </p:cNvCxnSpPr>
          <p:nvPr/>
        </p:nvCxnSpPr>
        <p:spPr>
          <a:xfrm rot="5400000">
            <a:off x="5822165" y="4250537"/>
            <a:ext cx="107157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33" name="Connettore 2 32"/>
          <p:cNvCxnSpPr>
            <a:stCxn id="27" idx="1"/>
            <a:endCxn id="29" idx="3"/>
          </p:cNvCxnSpPr>
          <p:nvPr/>
        </p:nvCxnSpPr>
        <p:spPr>
          <a:xfrm rot="10800000">
            <a:off x="4071934" y="5107793"/>
            <a:ext cx="1500198"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34" name="CasellaDiTesto 33"/>
          <p:cNvSpPr txBox="1"/>
          <p:nvPr/>
        </p:nvSpPr>
        <p:spPr>
          <a:xfrm>
            <a:off x="6500826" y="4357694"/>
            <a:ext cx="301686" cy="369332"/>
          </a:xfrm>
          <a:prstGeom prst="rect">
            <a:avLst/>
          </a:prstGeom>
          <a:noFill/>
        </p:spPr>
        <p:txBody>
          <a:bodyPr wrap="none" rtlCol="0">
            <a:spAutoFit/>
          </a:bodyPr>
          <a:lstStyle/>
          <a:p>
            <a:r>
              <a:rPr lang="it-IT" dirty="0" smtClean="0"/>
              <a:t>3</a:t>
            </a:r>
            <a:endParaRPr lang="it-IT" dirty="0"/>
          </a:p>
        </p:txBody>
      </p:sp>
      <p:sp>
        <p:nvSpPr>
          <p:cNvPr id="35" name="CasellaDiTesto 34"/>
          <p:cNvSpPr txBox="1"/>
          <p:nvPr/>
        </p:nvSpPr>
        <p:spPr>
          <a:xfrm>
            <a:off x="6500826" y="3714752"/>
            <a:ext cx="301686" cy="369332"/>
          </a:xfrm>
          <a:prstGeom prst="rect">
            <a:avLst/>
          </a:prstGeom>
          <a:noFill/>
        </p:spPr>
        <p:txBody>
          <a:bodyPr wrap="none" rtlCol="0">
            <a:spAutoFit/>
          </a:bodyPr>
          <a:lstStyle/>
          <a:p>
            <a:r>
              <a:rPr lang="it-IT" dirty="0" smtClean="0"/>
              <a:t>1</a:t>
            </a:r>
            <a:endParaRPr lang="it-IT" dirty="0"/>
          </a:p>
        </p:txBody>
      </p:sp>
      <p:sp>
        <p:nvSpPr>
          <p:cNvPr id="38" name="CasellaDiTesto 37"/>
          <p:cNvSpPr txBox="1"/>
          <p:nvPr/>
        </p:nvSpPr>
        <p:spPr>
          <a:xfrm>
            <a:off x="4071934" y="4643446"/>
            <a:ext cx="301686" cy="369332"/>
          </a:xfrm>
          <a:prstGeom prst="rect">
            <a:avLst/>
          </a:prstGeom>
          <a:noFill/>
        </p:spPr>
        <p:txBody>
          <a:bodyPr wrap="none" rtlCol="0">
            <a:spAutoFit/>
          </a:bodyPr>
          <a:lstStyle/>
          <a:p>
            <a:r>
              <a:rPr lang="it-IT" dirty="0" smtClean="0"/>
              <a:t>1</a:t>
            </a:r>
            <a:endParaRPr lang="it-IT" dirty="0"/>
          </a:p>
        </p:txBody>
      </p:sp>
      <p:sp>
        <p:nvSpPr>
          <p:cNvPr id="39" name="CasellaDiTesto 38"/>
          <p:cNvSpPr txBox="1"/>
          <p:nvPr/>
        </p:nvSpPr>
        <p:spPr>
          <a:xfrm>
            <a:off x="5214942" y="4643446"/>
            <a:ext cx="301686" cy="369332"/>
          </a:xfrm>
          <a:prstGeom prst="rect">
            <a:avLst/>
          </a:prstGeom>
          <a:noFill/>
        </p:spPr>
        <p:txBody>
          <a:bodyPr wrap="none" rtlCol="0">
            <a:spAutoFit/>
          </a:bodyPr>
          <a:lstStyle/>
          <a:p>
            <a:r>
              <a:rPr lang="it-IT" dirty="0" smtClean="0"/>
              <a:t>1</a:t>
            </a:r>
            <a:endParaRPr lang="it-IT"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Diagramma delle classi</a:t>
            </a:r>
            <a:br>
              <a:rPr lang="it-IT" dirty="0" smtClean="0"/>
            </a:br>
            <a:r>
              <a:rPr lang="it-IT" b="1" dirty="0" smtClean="0"/>
              <a:t>classe Persona</a:t>
            </a:r>
            <a:endParaRPr lang="it-IT" b="1" dirty="0"/>
          </a:p>
        </p:txBody>
      </p:sp>
      <p:sp>
        <p:nvSpPr>
          <p:cNvPr id="4" name="Rettangolo 3"/>
          <p:cNvSpPr/>
          <p:nvPr/>
        </p:nvSpPr>
        <p:spPr>
          <a:xfrm>
            <a:off x="1071538" y="1857364"/>
            <a:ext cx="6929486" cy="3357586"/>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it-IT" sz="2800" dirty="0" smtClean="0"/>
              <a:t>Persona</a:t>
            </a:r>
          </a:p>
          <a:p>
            <a:pPr algn="ctr"/>
            <a:endParaRPr lang="it-IT" sz="2800" dirty="0" smtClean="0"/>
          </a:p>
          <a:p>
            <a:r>
              <a:rPr lang="it-IT" sz="1600" b="1" i="1" dirty="0" err="1" smtClean="0"/>
              <a:t>Id</a:t>
            </a:r>
            <a:r>
              <a:rPr lang="it-IT" sz="1600" i="1" dirty="0" smtClean="0"/>
              <a:t>: </a:t>
            </a:r>
            <a:r>
              <a:rPr lang="it-IT" sz="1600" i="1" dirty="0" err="1" smtClean="0"/>
              <a:t>StrIng</a:t>
            </a:r>
            <a:endParaRPr lang="it-IT" sz="1600" i="1" dirty="0" smtClean="0"/>
          </a:p>
          <a:p>
            <a:r>
              <a:rPr lang="it-IT" sz="1600" b="1" dirty="0" smtClean="0"/>
              <a:t>nome</a:t>
            </a:r>
            <a:r>
              <a:rPr lang="it-IT" sz="1600" i="1" dirty="0" smtClean="0"/>
              <a:t>: </a:t>
            </a:r>
            <a:r>
              <a:rPr lang="it-IT" sz="1600" i="1" dirty="0" err="1" smtClean="0"/>
              <a:t>String</a:t>
            </a:r>
            <a:endParaRPr lang="it-IT" sz="1600" b="1" dirty="0" smtClean="0"/>
          </a:p>
          <a:p>
            <a:r>
              <a:rPr lang="it-IT" sz="1600" b="1" dirty="0" smtClean="0"/>
              <a:t>cognome</a:t>
            </a:r>
            <a:r>
              <a:rPr lang="it-IT" sz="1600" i="1" dirty="0" smtClean="0"/>
              <a:t>: </a:t>
            </a:r>
            <a:r>
              <a:rPr lang="it-IT" sz="1600" i="1" dirty="0" err="1" smtClean="0"/>
              <a:t>String</a:t>
            </a:r>
            <a:endParaRPr lang="it-IT" sz="1600" b="1" dirty="0" smtClean="0"/>
          </a:p>
          <a:p>
            <a:r>
              <a:rPr lang="it-IT" sz="1600" b="1" dirty="0" smtClean="0"/>
              <a:t>telefono</a:t>
            </a:r>
            <a:r>
              <a:rPr lang="it-IT" sz="1600" i="1" dirty="0" smtClean="0"/>
              <a:t>: </a:t>
            </a:r>
            <a:r>
              <a:rPr lang="it-IT" sz="1600" i="1" dirty="0" err="1" smtClean="0"/>
              <a:t>String</a:t>
            </a:r>
            <a:endParaRPr lang="it-IT" sz="1600" b="1" dirty="0" smtClean="0"/>
          </a:p>
          <a:p>
            <a:r>
              <a:rPr lang="it-IT" sz="1600" b="1" dirty="0" err="1" smtClean="0"/>
              <a:t>email</a:t>
            </a:r>
            <a:r>
              <a:rPr lang="it-IT" sz="1600" i="1" dirty="0" smtClean="0"/>
              <a:t>: </a:t>
            </a:r>
            <a:r>
              <a:rPr lang="it-IT" sz="1600" i="1" dirty="0" err="1" smtClean="0"/>
              <a:t>String</a:t>
            </a:r>
            <a:endParaRPr lang="it-IT" sz="1600" b="1" dirty="0" smtClean="0"/>
          </a:p>
          <a:p>
            <a:r>
              <a:rPr lang="it-IT" sz="1600" b="1" dirty="0" smtClean="0"/>
              <a:t>città</a:t>
            </a:r>
            <a:r>
              <a:rPr lang="it-IT" sz="1600" i="1" dirty="0" smtClean="0"/>
              <a:t>: </a:t>
            </a:r>
            <a:r>
              <a:rPr lang="it-IT" sz="1600" i="1" dirty="0" err="1" smtClean="0"/>
              <a:t>String</a:t>
            </a:r>
            <a:endParaRPr lang="it-IT" sz="1600" b="1" dirty="0" smtClean="0"/>
          </a:p>
          <a:p>
            <a:r>
              <a:rPr lang="it-IT" sz="1600" b="1" dirty="0" smtClean="0"/>
              <a:t>indirizzo</a:t>
            </a:r>
            <a:r>
              <a:rPr lang="it-IT" sz="1600" i="1" dirty="0" smtClean="0"/>
              <a:t>: </a:t>
            </a:r>
            <a:r>
              <a:rPr lang="it-IT" sz="1600" i="1" dirty="0" err="1" smtClean="0"/>
              <a:t>String</a:t>
            </a:r>
            <a:endParaRPr lang="it-IT" sz="1600" b="1" dirty="0" smtClean="0"/>
          </a:p>
          <a:p>
            <a:r>
              <a:rPr lang="it-IT" sz="1600" b="1" dirty="0" smtClean="0"/>
              <a:t>password</a:t>
            </a:r>
            <a:r>
              <a:rPr lang="it-IT" sz="1600" i="1" dirty="0" smtClean="0"/>
              <a:t>: </a:t>
            </a:r>
            <a:r>
              <a:rPr lang="it-IT" sz="1600" i="1" dirty="0" err="1" smtClean="0"/>
              <a:t>String</a:t>
            </a:r>
            <a:endParaRPr lang="it-IT" sz="1600" b="1" dirty="0" smtClean="0"/>
          </a:p>
          <a:p>
            <a:r>
              <a:rPr lang="it-IT" sz="1600" b="1" dirty="0" smtClean="0"/>
              <a:t>tipo</a:t>
            </a:r>
            <a:r>
              <a:rPr lang="it-IT" sz="1600" i="1" dirty="0" smtClean="0"/>
              <a:t>: </a:t>
            </a:r>
            <a:r>
              <a:rPr lang="it-IT" sz="1600" i="1" dirty="0" err="1" smtClean="0"/>
              <a:t>String</a:t>
            </a:r>
            <a:endParaRPr lang="it-IT" sz="1600" b="1" dirty="0" smtClean="0"/>
          </a:p>
          <a:p>
            <a:endParaRPr lang="it-IT" sz="1600" dirty="0" smtClean="0"/>
          </a:p>
          <a:p>
            <a:endParaRPr lang="it-IT" sz="2800" dirty="0" smtClean="0"/>
          </a:p>
          <a:p>
            <a:endParaRPr lang="it-IT" sz="1600" dirty="0"/>
          </a:p>
        </p:txBody>
      </p:sp>
      <p:cxnSp>
        <p:nvCxnSpPr>
          <p:cNvPr id="6" name="Connettore 1 5"/>
          <p:cNvCxnSpPr/>
          <p:nvPr/>
        </p:nvCxnSpPr>
        <p:spPr>
          <a:xfrm>
            <a:off x="1071538" y="2500306"/>
            <a:ext cx="6929486"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Diagramma delle classi</a:t>
            </a:r>
            <a:br>
              <a:rPr lang="it-IT" dirty="0" smtClean="0"/>
            </a:br>
            <a:r>
              <a:rPr lang="it-IT" b="1" dirty="0" smtClean="0"/>
              <a:t>classe Amministratore</a:t>
            </a:r>
            <a:endParaRPr lang="it-IT" b="1" dirty="0"/>
          </a:p>
        </p:txBody>
      </p:sp>
      <p:sp>
        <p:nvSpPr>
          <p:cNvPr id="4" name="Rettangolo 3"/>
          <p:cNvSpPr/>
          <p:nvPr/>
        </p:nvSpPr>
        <p:spPr>
          <a:xfrm>
            <a:off x="1071538" y="1857364"/>
            <a:ext cx="6929486" cy="3214710"/>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it-IT" sz="2800" dirty="0" smtClean="0"/>
              <a:t>Amministratore</a:t>
            </a:r>
          </a:p>
          <a:p>
            <a:pPr algn="ctr"/>
            <a:endParaRPr lang="it-IT" sz="2800" dirty="0" smtClean="0"/>
          </a:p>
          <a:p>
            <a:r>
              <a:rPr lang="it-IT" sz="1600" b="1" dirty="0" err="1" smtClean="0"/>
              <a:t>AggiungiUtente</a:t>
            </a:r>
            <a:r>
              <a:rPr lang="it-IT" sz="1600" dirty="0" smtClean="0"/>
              <a:t>(</a:t>
            </a:r>
            <a:r>
              <a:rPr lang="it-IT" sz="1600" dirty="0" err="1" smtClean="0"/>
              <a:t>String</a:t>
            </a:r>
            <a:r>
              <a:rPr lang="it-IT" sz="1600" dirty="0" smtClean="0"/>
              <a:t>[]):</a:t>
            </a:r>
            <a:r>
              <a:rPr lang="it-IT" sz="1600" dirty="0" err="1" smtClean="0"/>
              <a:t>void</a:t>
            </a:r>
            <a:endParaRPr lang="it-IT" sz="1600" dirty="0" smtClean="0"/>
          </a:p>
          <a:p>
            <a:r>
              <a:rPr lang="it-IT" sz="1600" b="1" dirty="0" err="1" smtClean="0"/>
              <a:t>AggiungiLibro</a:t>
            </a:r>
            <a:r>
              <a:rPr lang="it-IT" sz="1600" dirty="0" smtClean="0"/>
              <a:t>(</a:t>
            </a:r>
            <a:r>
              <a:rPr lang="it-IT" sz="1600" dirty="0" err="1" smtClean="0"/>
              <a:t>String</a:t>
            </a:r>
            <a:r>
              <a:rPr lang="it-IT" sz="1600" dirty="0" smtClean="0"/>
              <a:t>[]):</a:t>
            </a:r>
            <a:r>
              <a:rPr lang="it-IT" sz="1600" dirty="0" err="1" smtClean="0"/>
              <a:t>void</a:t>
            </a:r>
            <a:endParaRPr lang="it-IT" sz="1600" dirty="0" smtClean="0"/>
          </a:p>
          <a:p>
            <a:r>
              <a:rPr lang="it-IT" sz="1600" b="1" dirty="0" err="1" smtClean="0"/>
              <a:t>RimuoviUtente</a:t>
            </a:r>
            <a:r>
              <a:rPr lang="it-IT" sz="1600" dirty="0" smtClean="0"/>
              <a:t>(</a:t>
            </a:r>
            <a:r>
              <a:rPr lang="it-IT" sz="1600" dirty="0" err="1" smtClean="0"/>
              <a:t>String</a:t>
            </a:r>
            <a:r>
              <a:rPr lang="it-IT" sz="1600" dirty="0" smtClean="0"/>
              <a:t>):</a:t>
            </a:r>
            <a:r>
              <a:rPr lang="it-IT" sz="1600" dirty="0" err="1" smtClean="0"/>
              <a:t>void</a:t>
            </a:r>
            <a:endParaRPr lang="it-IT" sz="1600" dirty="0" smtClean="0"/>
          </a:p>
          <a:p>
            <a:r>
              <a:rPr lang="it-IT" sz="1600" b="1" dirty="0" err="1" smtClean="0"/>
              <a:t>RimuoviLibro</a:t>
            </a:r>
            <a:r>
              <a:rPr lang="it-IT" sz="1600" dirty="0" smtClean="0"/>
              <a:t>(</a:t>
            </a:r>
            <a:r>
              <a:rPr lang="it-IT" sz="1600" dirty="0" err="1" smtClean="0"/>
              <a:t>String</a:t>
            </a:r>
            <a:r>
              <a:rPr lang="it-IT" sz="1600" dirty="0" smtClean="0"/>
              <a:t>):</a:t>
            </a:r>
            <a:r>
              <a:rPr lang="it-IT" sz="1600" dirty="0" err="1" smtClean="0"/>
              <a:t>void</a:t>
            </a:r>
            <a:endParaRPr lang="it-IT" sz="1600" dirty="0" smtClean="0"/>
          </a:p>
          <a:p>
            <a:r>
              <a:rPr lang="it-IT" sz="1600" b="1" dirty="0" err="1" smtClean="0"/>
              <a:t>InvioSolleciti</a:t>
            </a:r>
            <a:r>
              <a:rPr lang="it-IT" sz="1600" dirty="0" smtClean="0"/>
              <a:t>():</a:t>
            </a:r>
            <a:r>
              <a:rPr lang="it-IT" sz="1600" dirty="0" err="1" smtClean="0"/>
              <a:t>void</a:t>
            </a:r>
            <a:endParaRPr lang="it-IT" sz="1600" dirty="0" smtClean="0"/>
          </a:p>
          <a:p>
            <a:endParaRPr lang="it-IT" sz="1600" dirty="0" smtClean="0"/>
          </a:p>
          <a:p>
            <a:pPr algn="ctr"/>
            <a:endParaRPr lang="it-IT" sz="2800" dirty="0" smtClean="0"/>
          </a:p>
          <a:p>
            <a:endParaRPr lang="it-IT" sz="1600" b="1" dirty="0" smtClean="0"/>
          </a:p>
          <a:p>
            <a:endParaRPr lang="it-IT" sz="1600" dirty="0" smtClean="0"/>
          </a:p>
          <a:p>
            <a:endParaRPr lang="it-IT" sz="2800" dirty="0" smtClean="0"/>
          </a:p>
          <a:p>
            <a:endParaRPr lang="it-IT" sz="1600" dirty="0"/>
          </a:p>
        </p:txBody>
      </p:sp>
      <p:cxnSp>
        <p:nvCxnSpPr>
          <p:cNvPr id="6" name="Connettore 1 5"/>
          <p:cNvCxnSpPr/>
          <p:nvPr/>
        </p:nvCxnSpPr>
        <p:spPr>
          <a:xfrm>
            <a:off x="1071538" y="2500306"/>
            <a:ext cx="6929486"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Diagramma delle classi</a:t>
            </a:r>
            <a:br>
              <a:rPr lang="it-IT" dirty="0" smtClean="0"/>
            </a:br>
            <a:r>
              <a:rPr lang="it-IT" b="1" dirty="0" smtClean="0"/>
              <a:t>classe Bibliotecario</a:t>
            </a:r>
            <a:endParaRPr lang="it-IT" b="1" dirty="0"/>
          </a:p>
        </p:txBody>
      </p:sp>
      <p:sp>
        <p:nvSpPr>
          <p:cNvPr id="4" name="Rettangolo 3"/>
          <p:cNvSpPr/>
          <p:nvPr/>
        </p:nvSpPr>
        <p:spPr>
          <a:xfrm>
            <a:off x="1071538" y="1857364"/>
            <a:ext cx="6929486" cy="3214710"/>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it-IT" sz="2800" b="1" dirty="0" smtClean="0"/>
              <a:t>Bibliotecario</a:t>
            </a:r>
          </a:p>
          <a:p>
            <a:pPr algn="ctr"/>
            <a:endParaRPr lang="it-IT" sz="2800" dirty="0" smtClean="0"/>
          </a:p>
          <a:p>
            <a:r>
              <a:rPr lang="it-IT" sz="2000" b="1" dirty="0" smtClean="0"/>
              <a:t>Consegna</a:t>
            </a:r>
            <a:r>
              <a:rPr lang="it-IT" sz="2000" dirty="0" smtClean="0"/>
              <a:t>(</a:t>
            </a:r>
            <a:r>
              <a:rPr lang="it-IT" sz="2000" dirty="0" err="1" smtClean="0"/>
              <a:t>String</a:t>
            </a:r>
            <a:r>
              <a:rPr lang="it-IT" sz="2000" dirty="0" smtClean="0"/>
              <a:t>):</a:t>
            </a:r>
            <a:r>
              <a:rPr lang="it-IT" sz="2000" dirty="0" err="1" smtClean="0"/>
              <a:t>void</a:t>
            </a:r>
            <a:endParaRPr lang="it-IT" sz="2000" dirty="0" smtClean="0"/>
          </a:p>
          <a:p>
            <a:r>
              <a:rPr lang="it-IT" sz="2000" b="1" dirty="0" smtClean="0"/>
              <a:t>Restituzione</a:t>
            </a:r>
            <a:r>
              <a:rPr lang="it-IT" sz="2000" dirty="0" smtClean="0"/>
              <a:t>(</a:t>
            </a:r>
            <a:r>
              <a:rPr lang="it-IT" sz="2000" dirty="0" err="1" smtClean="0"/>
              <a:t>String</a:t>
            </a:r>
            <a:r>
              <a:rPr lang="it-IT" sz="2000" dirty="0" smtClean="0"/>
              <a:t>):</a:t>
            </a:r>
            <a:r>
              <a:rPr lang="it-IT" sz="2000" dirty="0" err="1" smtClean="0"/>
              <a:t>void</a:t>
            </a:r>
            <a:endParaRPr lang="it-IT" sz="2000" dirty="0" smtClean="0"/>
          </a:p>
          <a:p>
            <a:endParaRPr lang="it-IT" sz="1600" dirty="0" smtClean="0"/>
          </a:p>
          <a:p>
            <a:pPr algn="ctr"/>
            <a:endParaRPr lang="it-IT" sz="2800" dirty="0" smtClean="0"/>
          </a:p>
          <a:p>
            <a:endParaRPr lang="it-IT" sz="1600" b="1" dirty="0" smtClean="0"/>
          </a:p>
          <a:p>
            <a:endParaRPr lang="it-IT" sz="1600" dirty="0" smtClean="0"/>
          </a:p>
          <a:p>
            <a:endParaRPr lang="it-IT" sz="2800" dirty="0" smtClean="0"/>
          </a:p>
          <a:p>
            <a:endParaRPr lang="it-IT" sz="1600" dirty="0"/>
          </a:p>
        </p:txBody>
      </p:sp>
      <p:cxnSp>
        <p:nvCxnSpPr>
          <p:cNvPr id="6" name="Connettore 1 5"/>
          <p:cNvCxnSpPr/>
          <p:nvPr/>
        </p:nvCxnSpPr>
        <p:spPr>
          <a:xfrm>
            <a:off x="1071538" y="2500306"/>
            <a:ext cx="6929486"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Diagramma delle classi</a:t>
            </a:r>
            <a:br>
              <a:rPr lang="it-IT" dirty="0" smtClean="0"/>
            </a:br>
            <a:r>
              <a:rPr lang="it-IT" b="1" dirty="0" smtClean="0"/>
              <a:t>classe Utente</a:t>
            </a:r>
            <a:endParaRPr lang="it-IT" b="1" dirty="0"/>
          </a:p>
        </p:txBody>
      </p:sp>
      <p:sp>
        <p:nvSpPr>
          <p:cNvPr id="4" name="Rettangolo 3"/>
          <p:cNvSpPr/>
          <p:nvPr/>
        </p:nvSpPr>
        <p:spPr>
          <a:xfrm>
            <a:off x="1071538" y="1857364"/>
            <a:ext cx="6929486" cy="3214710"/>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it-IT" sz="2800" dirty="0" smtClean="0"/>
              <a:t>Utente</a:t>
            </a:r>
          </a:p>
          <a:p>
            <a:pPr algn="ctr"/>
            <a:endParaRPr lang="it-IT" sz="2800" dirty="0" smtClean="0"/>
          </a:p>
          <a:p>
            <a:r>
              <a:rPr lang="it-IT" sz="1600" b="1" dirty="0" err="1" smtClean="0"/>
              <a:t>AggiuntaPrestito</a:t>
            </a:r>
            <a:r>
              <a:rPr lang="it-IT" sz="1600" dirty="0" smtClean="0"/>
              <a:t>(</a:t>
            </a:r>
            <a:r>
              <a:rPr lang="it-IT" sz="1600" dirty="0" err="1" smtClean="0"/>
              <a:t>String</a:t>
            </a:r>
            <a:r>
              <a:rPr lang="it-IT" sz="1600" dirty="0" smtClean="0"/>
              <a:t>,</a:t>
            </a:r>
            <a:r>
              <a:rPr lang="it-IT" sz="1600" dirty="0" err="1" smtClean="0"/>
              <a:t>String</a:t>
            </a:r>
            <a:r>
              <a:rPr lang="it-IT" sz="1600" dirty="0" smtClean="0"/>
              <a:t>,</a:t>
            </a:r>
            <a:r>
              <a:rPr lang="it-IT" sz="1600" dirty="0" err="1" smtClean="0"/>
              <a:t>String</a:t>
            </a:r>
            <a:r>
              <a:rPr lang="it-IT" sz="1600" dirty="0" smtClean="0"/>
              <a:t>):</a:t>
            </a:r>
            <a:r>
              <a:rPr lang="it-IT" sz="1600" dirty="0" err="1" smtClean="0"/>
              <a:t>void</a:t>
            </a:r>
            <a:endParaRPr lang="it-IT" sz="1600" dirty="0" smtClean="0"/>
          </a:p>
          <a:p>
            <a:r>
              <a:rPr lang="it-IT" sz="1600" b="1" dirty="0" err="1" smtClean="0"/>
              <a:t>getSolleciti</a:t>
            </a:r>
            <a:r>
              <a:rPr lang="it-IT" sz="1600" dirty="0" smtClean="0"/>
              <a:t>():</a:t>
            </a:r>
            <a:r>
              <a:rPr lang="it-IT" sz="1600" dirty="0" err="1" smtClean="0"/>
              <a:t>Boolean</a:t>
            </a:r>
            <a:endParaRPr lang="it-IT" sz="1600" dirty="0" smtClean="0"/>
          </a:p>
          <a:p>
            <a:r>
              <a:rPr lang="it-IT" sz="1600" b="1" dirty="0" err="1" smtClean="0"/>
              <a:t>getNumPrestiti</a:t>
            </a:r>
            <a:r>
              <a:rPr lang="it-IT" sz="1600" dirty="0" smtClean="0"/>
              <a:t>(</a:t>
            </a:r>
            <a:r>
              <a:rPr lang="it-IT" sz="1600" dirty="0" err="1" smtClean="0"/>
              <a:t>String</a:t>
            </a:r>
            <a:r>
              <a:rPr lang="it-IT" sz="1600" dirty="0" smtClean="0"/>
              <a:t>):</a:t>
            </a:r>
            <a:r>
              <a:rPr lang="it-IT" sz="1600" dirty="0" err="1" smtClean="0"/>
              <a:t>int</a:t>
            </a:r>
            <a:endParaRPr lang="it-IT" sz="1600" dirty="0" smtClean="0"/>
          </a:p>
          <a:p>
            <a:r>
              <a:rPr lang="it-IT" sz="1600" b="1" dirty="0" err="1" smtClean="0"/>
              <a:t>getPrestiti</a:t>
            </a:r>
            <a:r>
              <a:rPr lang="it-IT" sz="1600" dirty="0" smtClean="0"/>
              <a:t>(</a:t>
            </a:r>
            <a:r>
              <a:rPr lang="it-IT" sz="1600" dirty="0" err="1" smtClean="0"/>
              <a:t>String</a:t>
            </a:r>
            <a:r>
              <a:rPr lang="it-IT" sz="1600" dirty="0" smtClean="0"/>
              <a:t>):</a:t>
            </a:r>
            <a:r>
              <a:rPr lang="it-IT" sz="1600" dirty="0" err="1" smtClean="0"/>
              <a:t>ResultSet</a:t>
            </a:r>
            <a:endParaRPr lang="it-IT" sz="1600" dirty="0" smtClean="0"/>
          </a:p>
          <a:p>
            <a:endParaRPr lang="it-IT" sz="1600" dirty="0" smtClean="0"/>
          </a:p>
          <a:p>
            <a:endParaRPr lang="it-IT" sz="1600" dirty="0" smtClean="0"/>
          </a:p>
          <a:p>
            <a:pPr algn="ctr"/>
            <a:endParaRPr lang="it-IT" sz="2800" dirty="0" smtClean="0"/>
          </a:p>
          <a:p>
            <a:endParaRPr lang="it-IT" sz="1600" b="1" dirty="0" smtClean="0"/>
          </a:p>
          <a:p>
            <a:endParaRPr lang="it-IT" sz="1600" dirty="0" smtClean="0"/>
          </a:p>
          <a:p>
            <a:endParaRPr lang="it-IT" sz="2800" dirty="0" smtClean="0"/>
          </a:p>
          <a:p>
            <a:endParaRPr lang="it-IT" sz="1600" dirty="0"/>
          </a:p>
        </p:txBody>
      </p:sp>
      <p:cxnSp>
        <p:nvCxnSpPr>
          <p:cNvPr id="6" name="Connettore 1 5"/>
          <p:cNvCxnSpPr/>
          <p:nvPr/>
        </p:nvCxnSpPr>
        <p:spPr>
          <a:xfrm>
            <a:off x="1071538" y="2500306"/>
            <a:ext cx="6929486"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Diagramma dei Package</a:t>
            </a:r>
            <a:endParaRPr lang="it-IT" dirty="0"/>
          </a:p>
        </p:txBody>
      </p:sp>
      <p:sp>
        <p:nvSpPr>
          <p:cNvPr id="4" name="Rettangolo 3"/>
          <p:cNvSpPr/>
          <p:nvPr/>
        </p:nvSpPr>
        <p:spPr>
          <a:xfrm>
            <a:off x="785786" y="1714488"/>
            <a:ext cx="2571768" cy="1928826"/>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lang="it-IT" dirty="0" err="1" smtClean="0"/>
              <a:t>Amministratore.java</a:t>
            </a:r>
            <a:endParaRPr lang="it-IT" dirty="0" smtClean="0"/>
          </a:p>
          <a:p>
            <a:r>
              <a:rPr lang="it-IT" dirty="0" err="1" smtClean="0"/>
              <a:t>Utente.java</a:t>
            </a:r>
            <a:endParaRPr lang="it-IT" dirty="0" smtClean="0"/>
          </a:p>
          <a:p>
            <a:r>
              <a:rPr lang="it-IT" dirty="0" err="1" smtClean="0"/>
              <a:t>Bibliotecario.java</a:t>
            </a:r>
            <a:endParaRPr lang="it-IT" dirty="0" smtClean="0"/>
          </a:p>
          <a:p>
            <a:r>
              <a:rPr lang="it-IT" dirty="0" err="1" smtClean="0"/>
              <a:t>Persona.java</a:t>
            </a:r>
            <a:endParaRPr lang="it-IT" dirty="0" smtClean="0"/>
          </a:p>
          <a:p>
            <a:r>
              <a:rPr lang="it-IT" dirty="0" err="1" smtClean="0"/>
              <a:t>Database.java</a:t>
            </a:r>
            <a:endParaRPr lang="it-IT" dirty="0" smtClean="0"/>
          </a:p>
          <a:p>
            <a:r>
              <a:rPr lang="it-IT" dirty="0" err="1" smtClean="0"/>
              <a:t>Email.java</a:t>
            </a:r>
            <a:endParaRPr lang="it-IT" dirty="0"/>
          </a:p>
        </p:txBody>
      </p:sp>
      <p:sp>
        <p:nvSpPr>
          <p:cNvPr id="5" name="Rettangolo 4"/>
          <p:cNvSpPr/>
          <p:nvPr/>
        </p:nvSpPr>
        <p:spPr>
          <a:xfrm>
            <a:off x="785786" y="1357298"/>
            <a:ext cx="1428760" cy="357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Componenti</a:t>
            </a:r>
            <a:endParaRPr lang="it-IT" dirty="0"/>
          </a:p>
        </p:txBody>
      </p:sp>
      <p:sp>
        <p:nvSpPr>
          <p:cNvPr id="6" name="Rettangolo 5"/>
          <p:cNvSpPr/>
          <p:nvPr/>
        </p:nvSpPr>
        <p:spPr>
          <a:xfrm>
            <a:off x="5357818" y="1714488"/>
            <a:ext cx="3071834" cy="3357586"/>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lang="it-IT" dirty="0" err="1" smtClean="0"/>
              <a:t>Login.java</a:t>
            </a:r>
            <a:endParaRPr lang="it-IT" dirty="0" smtClean="0"/>
          </a:p>
          <a:p>
            <a:r>
              <a:rPr lang="it-IT" dirty="0" err="1" smtClean="0"/>
              <a:t>Main.java</a:t>
            </a:r>
            <a:endParaRPr lang="it-IT" dirty="0" smtClean="0"/>
          </a:p>
          <a:p>
            <a:r>
              <a:rPr lang="it-IT" dirty="0" err="1" smtClean="0"/>
              <a:t>CatalogoLibri.java</a:t>
            </a:r>
            <a:endParaRPr lang="it-IT" dirty="0" smtClean="0"/>
          </a:p>
          <a:p>
            <a:r>
              <a:rPr lang="it-IT" dirty="0" err="1" smtClean="0"/>
              <a:t>PrestitiUtente.java</a:t>
            </a:r>
            <a:endParaRPr lang="it-IT" dirty="0" smtClean="0"/>
          </a:p>
          <a:p>
            <a:r>
              <a:rPr lang="it-IT" dirty="0" err="1" smtClean="0"/>
              <a:t>NuovoLibro.java</a:t>
            </a:r>
            <a:endParaRPr lang="it-IT" dirty="0" smtClean="0"/>
          </a:p>
          <a:p>
            <a:r>
              <a:rPr lang="it-IT" dirty="0" err="1" smtClean="0"/>
              <a:t>NuovoPrestito.java</a:t>
            </a:r>
            <a:endParaRPr lang="it-IT" dirty="0" smtClean="0"/>
          </a:p>
          <a:p>
            <a:r>
              <a:rPr lang="it-IT" dirty="0" err="1" smtClean="0"/>
              <a:t>NuovoUtente.java</a:t>
            </a:r>
            <a:endParaRPr lang="it-IT" dirty="0" smtClean="0"/>
          </a:p>
          <a:p>
            <a:r>
              <a:rPr lang="it-IT" dirty="0" err="1" smtClean="0"/>
              <a:t>Registrazione.java</a:t>
            </a:r>
            <a:endParaRPr lang="it-IT" dirty="0" smtClean="0"/>
          </a:p>
          <a:p>
            <a:r>
              <a:rPr lang="it-IT" dirty="0" err="1" smtClean="0"/>
              <a:t>RestituisciLibro.java</a:t>
            </a:r>
            <a:endParaRPr lang="it-IT" dirty="0" smtClean="0"/>
          </a:p>
          <a:p>
            <a:r>
              <a:rPr lang="it-IT" dirty="0" err="1" smtClean="0"/>
              <a:t>RiepilogoUtenti.java</a:t>
            </a:r>
            <a:endParaRPr lang="it-IT" dirty="0" smtClean="0"/>
          </a:p>
          <a:p>
            <a:r>
              <a:rPr lang="it-IT" dirty="0" err="1" smtClean="0"/>
              <a:t>RiepilogoLibri.java</a:t>
            </a:r>
            <a:endParaRPr lang="it-IT" dirty="0" smtClean="0"/>
          </a:p>
          <a:p>
            <a:r>
              <a:rPr lang="it-IT" dirty="0" err="1" smtClean="0"/>
              <a:t>RiepilogoPrestiti.java</a:t>
            </a:r>
            <a:endParaRPr lang="it-IT" dirty="0"/>
          </a:p>
        </p:txBody>
      </p:sp>
      <p:sp>
        <p:nvSpPr>
          <p:cNvPr id="7" name="Rettangolo 6"/>
          <p:cNvSpPr/>
          <p:nvPr/>
        </p:nvSpPr>
        <p:spPr>
          <a:xfrm>
            <a:off x="5357818" y="1357298"/>
            <a:ext cx="1428760" cy="357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GUI</a:t>
            </a:r>
            <a:endParaRPr lang="it-IT"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1785926"/>
            <a:ext cx="7786742" cy="4893647"/>
          </a:xfrm>
          <a:prstGeom prst="rect">
            <a:avLst/>
          </a:prstGeom>
          <a:noFill/>
        </p:spPr>
        <p:txBody>
          <a:bodyPr wrap="square" rtlCol="0">
            <a:spAutoFit/>
          </a:bodyPr>
          <a:lstStyle/>
          <a:p>
            <a:r>
              <a:rPr lang="it-IT" sz="2600" dirty="0" smtClean="0"/>
              <a:t>L’ Amministratore dopo aver effettuato l’ autenticazione, accede alla schermata di gestione, dalla quale può accedere a diverse funzionalità:</a:t>
            </a:r>
          </a:p>
          <a:p>
            <a:pPr>
              <a:buFont typeface="Arial" pitchFamily="34" charset="0"/>
              <a:buChar char="•"/>
            </a:pPr>
            <a:r>
              <a:rPr lang="it-IT" sz="2600" dirty="0" smtClean="0"/>
              <a:t> Riepilogo degli utenti, che permette di aggiungere o rimuovere utenti dal sistema, o di stampare una lista di essi.</a:t>
            </a:r>
          </a:p>
          <a:p>
            <a:pPr>
              <a:buFont typeface="Arial" pitchFamily="34" charset="0"/>
              <a:buChar char="•"/>
            </a:pPr>
            <a:r>
              <a:rPr lang="it-IT" sz="2600" dirty="0" smtClean="0"/>
              <a:t> Riepilogo libri, che come prima, permette di aggiungere o rimuovere un libro, o di stamparne una lista.</a:t>
            </a:r>
          </a:p>
          <a:p>
            <a:pPr>
              <a:buFont typeface="Arial" pitchFamily="34" charset="0"/>
              <a:buChar char="•"/>
            </a:pPr>
            <a:r>
              <a:rPr lang="it-IT" sz="2600" dirty="0" smtClean="0"/>
              <a:t> Invio solleciti tramite e-mail, agli utenti che non hanno restituito la copia del libro nei tempi prestabiliti.</a:t>
            </a:r>
          </a:p>
          <a:p>
            <a:endParaRPr lang="it-IT" sz="2600" dirty="0"/>
          </a:p>
        </p:txBody>
      </p:sp>
      <p:sp>
        <p:nvSpPr>
          <p:cNvPr id="3" name="CasellaDiTesto 2"/>
          <p:cNvSpPr txBox="1"/>
          <p:nvPr/>
        </p:nvSpPr>
        <p:spPr>
          <a:xfrm>
            <a:off x="500034" y="285728"/>
            <a:ext cx="8143932" cy="707886"/>
          </a:xfrm>
          <a:prstGeom prst="rect">
            <a:avLst/>
          </a:prstGeom>
          <a:noFill/>
        </p:spPr>
        <p:txBody>
          <a:bodyPr wrap="square" rtlCol="0">
            <a:spAutoFit/>
          </a:bodyPr>
          <a:lstStyle/>
          <a:p>
            <a:pPr algn="ctr"/>
            <a:r>
              <a:rPr lang="it-IT" sz="4000" b="1" dirty="0" smtClean="0">
                <a:latin typeface="+mj-lt"/>
              </a:rPr>
              <a:t>FUNZIONI AMMINISTRATORE</a:t>
            </a:r>
            <a:endParaRPr lang="it-IT" sz="4400" b="1" dirty="0">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3428992" y="571480"/>
            <a:ext cx="5357850" cy="592935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dk1"/>
          </a:lnRef>
          <a:fillRef idx="1">
            <a:schemeClr val="lt1"/>
          </a:fillRef>
          <a:effectRef idx="0">
            <a:schemeClr val="dk1"/>
          </a:effectRef>
          <a:fontRef idx="minor">
            <a:schemeClr val="dk1"/>
          </a:fontRef>
        </p:style>
        <p:txBody>
          <a:bodyPr rtlCol="0" anchor="ctr"/>
          <a:lstStyle/>
          <a:p>
            <a:pPr algn="ctr"/>
            <a:endParaRPr lang="it-IT" sz="2400"/>
          </a:p>
        </p:txBody>
      </p:sp>
      <p:sp>
        <p:nvSpPr>
          <p:cNvPr id="3" name="Ovale 2"/>
          <p:cNvSpPr/>
          <p:nvPr/>
        </p:nvSpPr>
        <p:spPr>
          <a:xfrm>
            <a:off x="4429122" y="2162282"/>
            <a:ext cx="2915301" cy="11761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400" dirty="0" smtClean="0"/>
              <a:t>Riepilogo Utenti</a:t>
            </a:r>
            <a:endParaRPr lang="it-IT" sz="2400" dirty="0"/>
          </a:p>
        </p:txBody>
      </p:sp>
      <p:sp>
        <p:nvSpPr>
          <p:cNvPr id="4" name="Ovale 3"/>
          <p:cNvSpPr/>
          <p:nvPr/>
        </p:nvSpPr>
        <p:spPr>
          <a:xfrm>
            <a:off x="4429122" y="3591042"/>
            <a:ext cx="2915301" cy="11761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400" dirty="0" smtClean="0"/>
              <a:t>Riepilogo Libri</a:t>
            </a:r>
            <a:endParaRPr lang="it-IT" sz="2400" dirty="0"/>
          </a:p>
        </p:txBody>
      </p:sp>
      <p:sp>
        <p:nvSpPr>
          <p:cNvPr id="5" name="Ovale 4"/>
          <p:cNvSpPr/>
          <p:nvPr/>
        </p:nvSpPr>
        <p:spPr>
          <a:xfrm>
            <a:off x="4429122" y="5091240"/>
            <a:ext cx="2915301" cy="11761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400" dirty="0" smtClean="0"/>
              <a:t>Invia Solleciti</a:t>
            </a:r>
            <a:endParaRPr lang="it-IT" sz="2400" dirty="0"/>
          </a:p>
        </p:txBody>
      </p:sp>
      <p:sp>
        <p:nvSpPr>
          <p:cNvPr id="6" name="Ovale 5"/>
          <p:cNvSpPr/>
          <p:nvPr/>
        </p:nvSpPr>
        <p:spPr>
          <a:xfrm>
            <a:off x="4429122" y="733522"/>
            <a:ext cx="2915301" cy="11761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2400" dirty="0" smtClean="0"/>
              <a:t>Autenticazione</a:t>
            </a:r>
            <a:endParaRPr lang="it-IT" sz="2400" dirty="0"/>
          </a:p>
        </p:txBody>
      </p:sp>
      <p:sp>
        <p:nvSpPr>
          <p:cNvPr id="8" name="CasellaDiTesto 7"/>
          <p:cNvSpPr txBox="1"/>
          <p:nvPr/>
        </p:nvSpPr>
        <p:spPr>
          <a:xfrm>
            <a:off x="714348" y="4286256"/>
            <a:ext cx="1428760" cy="584775"/>
          </a:xfrm>
          <a:prstGeom prst="rect">
            <a:avLst/>
          </a:prstGeom>
          <a:noFill/>
        </p:spPr>
        <p:txBody>
          <a:bodyPr wrap="square" rtlCol="0">
            <a:spAutoFit/>
          </a:bodyPr>
          <a:lstStyle/>
          <a:p>
            <a:r>
              <a:rPr lang="it-IT" sz="3200" dirty="0" smtClean="0"/>
              <a:t>ADMIN</a:t>
            </a:r>
            <a:endParaRPr lang="it-IT" sz="3200" dirty="0"/>
          </a:p>
        </p:txBody>
      </p:sp>
      <p:cxnSp>
        <p:nvCxnSpPr>
          <p:cNvPr id="10" name="Connettore 1 9"/>
          <p:cNvCxnSpPr>
            <a:endCxn id="6" idx="2"/>
          </p:cNvCxnSpPr>
          <p:nvPr/>
        </p:nvCxnSpPr>
        <p:spPr>
          <a:xfrm rot="5400000" flipH="1" flipV="1">
            <a:off x="2411000" y="1339440"/>
            <a:ext cx="2035983" cy="2000262"/>
          </a:xfrm>
          <a:prstGeom prst="line">
            <a:avLst/>
          </a:prstGeom>
        </p:spPr>
        <p:style>
          <a:lnRef idx="2">
            <a:schemeClr val="dk1"/>
          </a:lnRef>
          <a:fillRef idx="0">
            <a:schemeClr val="dk1"/>
          </a:fillRef>
          <a:effectRef idx="1">
            <a:schemeClr val="dk1"/>
          </a:effectRef>
          <a:fontRef idx="minor">
            <a:schemeClr val="tx1"/>
          </a:fontRef>
        </p:style>
      </p:cxnSp>
      <p:cxnSp>
        <p:nvCxnSpPr>
          <p:cNvPr id="13" name="Connettore 1 12"/>
          <p:cNvCxnSpPr>
            <a:endCxn id="3" idx="2"/>
          </p:cNvCxnSpPr>
          <p:nvPr/>
        </p:nvCxnSpPr>
        <p:spPr>
          <a:xfrm flipV="1">
            <a:off x="2428860" y="2750339"/>
            <a:ext cx="2000262" cy="607223"/>
          </a:xfrm>
          <a:prstGeom prst="line">
            <a:avLst/>
          </a:prstGeom>
        </p:spPr>
        <p:style>
          <a:lnRef idx="2">
            <a:schemeClr val="dk1"/>
          </a:lnRef>
          <a:fillRef idx="0">
            <a:schemeClr val="dk1"/>
          </a:fillRef>
          <a:effectRef idx="1">
            <a:schemeClr val="dk1"/>
          </a:effectRef>
          <a:fontRef idx="minor">
            <a:schemeClr val="tx1"/>
          </a:fontRef>
        </p:style>
      </p:cxnSp>
      <p:cxnSp>
        <p:nvCxnSpPr>
          <p:cNvPr id="16" name="Connettore 1 15"/>
          <p:cNvCxnSpPr>
            <a:endCxn id="4" idx="2"/>
          </p:cNvCxnSpPr>
          <p:nvPr/>
        </p:nvCxnSpPr>
        <p:spPr>
          <a:xfrm>
            <a:off x="2428860" y="3357562"/>
            <a:ext cx="2000262" cy="821537"/>
          </a:xfrm>
          <a:prstGeom prst="line">
            <a:avLst/>
          </a:prstGeom>
        </p:spPr>
        <p:style>
          <a:lnRef idx="2">
            <a:schemeClr val="dk1"/>
          </a:lnRef>
          <a:fillRef idx="0">
            <a:schemeClr val="dk1"/>
          </a:fillRef>
          <a:effectRef idx="1">
            <a:schemeClr val="dk1"/>
          </a:effectRef>
          <a:fontRef idx="minor">
            <a:schemeClr val="tx1"/>
          </a:fontRef>
        </p:style>
      </p:cxnSp>
      <p:cxnSp>
        <p:nvCxnSpPr>
          <p:cNvPr id="19" name="Connettore 1 18"/>
          <p:cNvCxnSpPr>
            <a:endCxn id="5" idx="2"/>
          </p:cNvCxnSpPr>
          <p:nvPr/>
        </p:nvCxnSpPr>
        <p:spPr>
          <a:xfrm rot="16200000" flipH="1">
            <a:off x="2268126" y="3518300"/>
            <a:ext cx="2321733" cy="2000260"/>
          </a:xfrm>
          <a:prstGeom prst="line">
            <a:avLst/>
          </a:prstGeom>
        </p:spPr>
        <p:style>
          <a:lnRef idx="2">
            <a:schemeClr val="dk1"/>
          </a:lnRef>
          <a:fillRef idx="0">
            <a:schemeClr val="dk1"/>
          </a:fillRef>
          <a:effectRef idx="1">
            <a:schemeClr val="dk1"/>
          </a:effectRef>
          <a:fontRef idx="minor">
            <a:schemeClr val="tx1"/>
          </a:fontRef>
        </p:style>
      </p:cxnSp>
      <p:sp>
        <p:nvSpPr>
          <p:cNvPr id="23" name="Titolo 1"/>
          <p:cNvSpPr txBox="1">
            <a:spLocks/>
          </p:cNvSpPr>
          <p:nvPr/>
        </p:nvSpPr>
        <p:spPr>
          <a:xfrm>
            <a:off x="285720" y="0"/>
            <a:ext cx="8229600" cy="11430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2800" b="0" i="0" u="none" strike="noStrike" kern="1200" cap="none" spc="0" normalizeH="0" baseline="0" noProof="0" dirty="0" smtClean="0">
                <a:ln>
                  <a:noFill/>
                </a:ln>
                <a:solidFill>
                  <a:schemeClr val="tx1"/>
                </a:solidFill>
                <a:effectLst/>
                <a:uLnTx/>
                <a:uFillTx/>
                <a:latin typeface="+mj-lt"/>
                <a:ea typeface="+mj-ea"/>
                <a:cs typeface="+mj-cs"/>
              </a:rPr>
              <a:t>Diagrammi casi d’uso </a:t>
            </a:r>
            <a:r>
              <a:rPr kumimoji="0" lang="it-IT" sz="2800" b="1" i="0" u="none" strike="noStrike" kern="1200" cap="none" spc="0" normalizeH="0" baseline="0" noProof="0" dirty="0" smtClean="0">
                <a:ln>
                  <a:noFill/>
                </a:ln>
                <a:solidFill>
                  <a:schemeClr val="tx1"/>
                </a:solidFill>
                <a:effectLst/>
                <a:uLnTx/>
                <a:uFillTx/>
                <a:latin typeface="+mj-lt"/>
                <a:ea typeface="+mj-ea"/>
                <a:cs typeface="+mj-cs"/>
              </a:rPr>
              <a:t>ADMIN</a:t>
            </a:r>
            <a:r>
              <a:rPr kumimoji="0" lang="it-IT" sz="2800" b="0" i="0" u="none" strike="noStrike" kern="1200" cap="none" spc="0" normalizeH="0" noProof="0" dirty="0" smtClean="0">
                <a:ln>
                  <a:noFill/>
                </a:ln>
                <a:solidFill>
                  <a:schemeClr val="tx1"/>
                </a:solidFill>
                <a:effectLst/>
                <a:uLnTx/>
                <a:uFillTx/>
                <a:latin typeface="+mj-lt"/>
                <a:ea typeface="+mj-ea"/>
                <a:cs typeface="+mj-cs"/>
              </a:rPr>
              <a:t> </a:t>
            </a:r>
            <a:r>
              <a:rPr kumimoji="0" lang="it-IT" sz="2800" b="0" i="0" u="none" strike="noStrike" kern="1200" cap="none" spc="0" normalizeH="0" baseline="0" noProof="0" dirty="0" smtClean="0">
                <a:ln>
                  <a:noFill/>
                </a:ln>
                <a:solidFill>
                  <a:schemeClr val="tx1"/>
                </a:solidFill>
                <a:effectLst/>
                <a:uLnTx/>
                <a:uFillTx/>
                <a:latin typeface="+mj-lt"/>
                <a:ea typeface="+mj-ea"/>
                <a:cs typeface="+mj-cs"/>
              </a:rPr>
              <a:t>Business</a:t>
            </a:r>
            <a:endParaRPr kumimoji="0" lang="it-IT"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14" name="Ovale 13"/>
          <p:cNvSpPr/>
          <p:nvPr/>
        </p:nvSpPr>
        <p:spPr>
          <a:xfrm>
            <a:off x="1071538" y="1714488"/>
            <a:ext cx="714380" cy="7143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cxnSp>
        <p:nvCxnSpPr>
          <p:cNvPr id="15" name="Connettore 1 14"/>
          <p:cNvCxnSpPr/>
          <p:nvPr/>
        </p:nvCxnSpPr>
        <p:spPr>
          <a:xfrm rot="5400000">
            <a:off x="821505" y="3036091"/>
            <a:ext cx="1214446"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7" name="Connettore 1 16"/>
          <p:cNvCxnSpPr/>
          <p:nvPr/>
        </p:nvCxnSpPr>
        <p:spPr>
          <a:xfrm rot="5400000">
            <a:off x="857224" y="3714752"/>
            <a:ext cx="642942" cy="50006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8" name="Connettore 1 17"/>
          <p:cNvCxnSpPr/>
          <p:nvPr/>
        </p:nvCxnSpPr>
        <p:spPr>
          <a:xfrm rot="16200000" flipH="1">
            <a:off x="1321571" y="3750471"/>
            <a:ext cx="642942" cy="428628"/>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0" name="Connettore 1 19"/>
          <p:cNvCxnSpPr/>
          <p:nvPr/>
        </p:nvCxnSpPr>
        <p:spPr>
          <a:xfrm>
            <a:off x="714348" y="2786058"/>
            <a:ext cx="142876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smtClean="0"/>
              <a:t>Scenario </a:t>
            </a:r>
            <a:r>
              <a:rPr lang="it-IT" b="1" dirty="0" smtClean="0"/>
              <a:t>Riepilogo Utenti:</a:t>
            </a:r>
            <a:endParaRPr lang="it-IT" dirty="0"/>
          </a:p>
        </p:txBody>
      </p:sp>
      <p:sp>
        <p:nvSpPr>
          <p:cNvPr id="3" name="Segnaposto contenuto 2"/>
          <p:cNvSpPr>
            <a:spLocks noGrp="1"/>
          </p:cNvSpPr>
          <p:nvPr>
            <p:ph idx="1"/>
          </p:nvPr>
        </p:nvSpPr>
        <p:spPr>
          <a:xfrm>
            <a:off x="428596" y="1571612"/>
            <a:ext cx="8229600" cy="4525963"/>
          </a:xfrm>
        </p:spPr>
        <p:txBody>
          <a:bodyPr>
            <a:normAutofit/>
          </a:bodyPr>
          <a:lstStyle/>
          <a:p>
            <a:pPr marL="514350" indent="-514350">
              <a:buFont typeface="+mj-lt"/>
              <a:buAutoNum type="arabicPeriod"/>
            </a:pPr>
            <a:r>
              <a:rPr lang="it-IT" sz="2400" dirty="0" smtClean="0"/>
              <a:t>L’amministratore inserisce le sue credenziali</a:t>
            </a:r>
          </a:p>
          <a:p>
            <a:pPr marL="514350" indent="-514350">
              <a:buFont typeface="+mj-lt"/>
              <a:buAutoNum type="arabicPeriod"/>
            </a:pPr>
            <a:r>
              <a:rPr lang="it-IT" sz="2400" dirty="0" smtClean="0"/>
              <a:t>Il sistema verifica i dati immessi </a:t>
            </a:r>
          </a:p>
          <a:p>
            <a:pPr marL="514350" indent="-514350">
              <a:buFont typeface="+mj-lt"/>
              <a:buAutoNum type="arabicPeriod"/>
            </a:pPr>
            <a:r>
              <a:rPr lang="it-IT" sz="2400" dirty="0" smtClean="0"/>
              <a:t>L’amministratore accede all’interfaccia di riepilogo degli utenti</a:t>
            </a:r>
          </a:p>
          <a:p>
            <a:pPr marL="514350" indent="-514350">
              <a:buFont typeface="+mj-lt"/>
              <a:buAutoNum type="arabicPeriod"/>
            </a:pPr>
            <a:r>
              <a:rPr lang="it-IT" sz="2400" dirty="0" smtClean="0"/>
              <a:t>L’amministratore può decidere di:</a:t>
            </a:r>
          </a:p>
          <a:p>
            <a:pPr marL="914400" lvl="1" indent="-514350">
              <a:buFont typeface="+mj-lt"/>
              <a:buAutoNum type="arabicPeriod"/>
            </a:pPr>
            <a:r>
              <a:rPr lang="it-IT" sz="2000" dirty="0" smtClean="0"/>
              <a:t>Aggiungere un nuovo utente</a:t>
            </a:r>
          </a:p>
          <a:p>
            <a:pPr marL="1314450" lvl="2" indent="-514350">
              <a:buFont typeface="+mj-lt"/>
              <a:buAutoNum type="arabicPeriod"/>
            </a:pPr>
            <a:r>
              <a:rPr lang="it-IT" sz="1600" dirty="0" smtClean="0"/>
              <a:t>L’amministratore compila il </a:t>
            </a:r>
            <a:r>
              <a:rPr lang="it-IT" sz="1600" dirty="0" err="1" smtClean="0"/>
              <a:t>form</a:t>
            </a:r>
            <a:r>
              <a:rPr lang="it-IT" sz="1600" dirty="0" smtClean="0"/>
              <a:t> di registrazione  con i dati dell’utente</a:t>
            </a:r>
          </a:p>
          <a:p>
            <a:pPr marL="1314450" lvl="2" indent="-514350">
              <a:buFont typeface="+mj-lt"/>
              <a:buAutoNum type="arabicPeriod"/>
            </a:pPr>
            <a:r>
              <a:rPr lang="it-IT" sz="1600" dirty="0" smtClean="0"/>
              <a:t>Il sistema verifica che l’utente non sia presente e lo aggiunge </a:t>
            </a:r>
          </a:p>
          <a:p>
            <a:pPr marL="914400" lvl="1" indent="-514350">
              <a:buFont typeface="+mj-lt"/>
              <a:buAutoNum type="arabicPeriod"/>
            </a:pPr>
            <a:r>
              <a:rPr lang="it-IT" sz="2000" dirty="0" smtClean="0"/>
              <a:t>Rimuovere un utente</a:t>
            </a:r>
          </a:p>
          <a:p>
            <a:pPr marL="1314450" lvl="2" indent="-514350">
              <a:buFont typeface="+mj-lt"/>
              <a:buAutoNum type="arabicPeriod"/>
            </a:pPr>
            <a:r>
              <a:rPr lang="it-IT" sz="1600" dirty="0" smtClean="0"/>
              <a:t>L’amministratore seleziona dalla lista, l’utente da rimuovere </a:t>
            </a:r>
          </a:p>
          <a:p>
            <a:pPr marL="1314450" lvl="2" indent="-514350">
              <a:buFont typeface="+mj-lt"/>
              <a:buAutoNum type="arabicPeriod"/>
            </a:pPr>
            <a:r>
              <a:rPr lang="it-IT" sz="1600" dirty="0" smtClean="0"/>
              <a:t>Il sistema rimuove l’utente selezionato dall’amministratore</a:t>
            </a:r>
          </a:p>
          <a:p>
            <a:pPr marL="514350" indent="-514350">
              <a:buNone/>
            </a:pPr>
            <a:endParaRPr lang="it-IT"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smtClean="0"/>
              <a:t>Scenario </a:t>
            </a:r>
            <a:r>
              <a:rPr lang="it-IT" b="1" dirty="0" smtClean="0"/>
              <a:t>Riepilogo Libri:</a:t>
            </a:r>
            <a:endParaRPr lang="it-IT" dirty="0"/>
          </a:p>
        </p:txBody>
      </p:sp>
      <p:sp>
        <p:nvSpPr>
          <p:cNvPr id="3" name="Segnaposto contenuto 2"/>
          <p:cNvSpPr>
            <a:spLocks noGrp="1"/>
          </p:cNvSpPr>
          <p:nvPr>
            <p:ph idx="1"/>
          </p:nvPr>
        </p:nvSpPr>
        <p:spPr>
          <a:xfrm>
            <a:off x="428596" y="1571612"/>
            <a:ext cx="8229600" cy="4525963"/>
          </a:xfrm>
        </p:spPr>
        <p:txBody>
          <a:bodyPr>
            <a:normAutofit/>
          </a:bodyPr>
          <a:lstStyle/>
          <a:p>
            <a:pPr marL="514350" indent="-514350">
              <a:buFont typeface="+mj-lt"/>
              <a:buAutoNum type="arabicPeriod"/>
            </a:pPr>
            <a:r>
              <a:rPr lang="it-IT" sz="2400" dirty="0" smtClean="0"/>
              <a:t>L’amministratore inserisce le sue credenziali</a:t>
            </a:r>
          </a:p>
          <a:p>
            <a:pPr marL="514350" indent="-514350">
              <a:buFont typeface="+mj-lt"/>
              <a:buAutoNum type="arabicPeriod"/>
            </a:pPr>
            <a:r>
              <a:rPr lang="it-IT" sz="2400" dirty="0" smtClean="0"/>
              <a:t>Il sistema verifica i dati immessi </a:t>
            </a:r>
          </a:p>
          <a:p>
            <a:pPr marL="514350" indent="-514350">
              <a:buFont typeface="+mj-lt"/>
              <a:buAutoNum type="arabicPeriod"/>
            </a:pPr>
            <a:r>
              <a:rPr lang="it-IT" sz="2400" dirty="0" smtClean="0"/>
              <a:t>L’amministratore accede all’interfaccia di riepilogo dei libri</a:t>
            </a:r>
          </a:p>
          <a:p>
            <a:pPr marL="514350" indent="-514350">
              <a:buFont typeface="+mj-lt"/>
              <a:buAutoNum type="arabicPeriod"/>
            </a:pPr>
            <a:r>
              <a:rPr lang="it-IT" sz="2400" dirty="0" smtClean="0"/>
              <a:t>L’amministratore può decidere di:</a:t>
            </a:r>
          </a:p>
          <a:p>
            <a:pPr marL="914400" lvl="1" indent="-514350">
              <a:buFont typeface="+mj-lt"/>
              <a:buAutoNum type="arabicPeriod"/>
            </a:pPr>
            <a:r>
              <a:rPr lang="it-IT" sz="2000" dirty="0" smtClean="0"/>
              <a:t>Aggiungere un nuovo Libro</a:t>
            </a:r>
          </a:p>
          <a:p>
            <a:pPr marL="1314450" lvl="2" indent="-514350">
              <a:buFont typeface="+mj-lt"/>
              <a:buAutoNum type="arabicPeriod"/>
            </a:pPr>
            <a:r>
              <a:rPr lang="it-IT" sz="1600" dirty="0" smtClean="0"/>
              <a:t>L’amministratore compila il </a:t>
            </a:r>
            <a:r>
              <a:rPr lang="it-IT" sz="1600" dirty="0" err="1" smtClean="0"/>
              <a:t>form</a:t>
            </a:r>
            <a:r>
              <a:rPr lang="it-IT" sz="1600" dirty="0" smtClean="0"/>
              <a:t> di inserimento  con i dati del libro</a:t>
            </a:r>
          </a:p>
          <a:p>
            <a:pPr marL="914400" lvl="1" indent="-514350">
              <a:buFont typeface="+mj-lt"/>
              <a:buAutoNum type="arabicPeriod"/>
            </a:pPr>
            <a:r>
              <a:rPr lang="it-IT" sz="2000" dirty="0" smtClean="0"/>
              <a:t>Rimuovere un Libro</a:t>
            </a:r>
          </a:p>
          <a:p>
            <a:pPr marL="1314450" lvl="2" indent="-514350">
              <a:buFont typeface="+mj-lt"/>
              <a:buAutoNum type="arabicPeriod"/>
            </a:pPr>
            <a:r>
              <a:rPr lang="it-IT" sz="1600" dirty="0" smtClean="0"/>
              <a:t>L’amministratore seleziona dalla lista, il libro da rimuovere </a:t>
            </a:r>
          </a:p>
          <a:p>
            <a:pPr marL="1314450" lvl="2" indent="-514350">
              <a:buFont typeface="+mj-lt"/>
              <a:buAutoNum type="arabicPeriod"/>
            </a:pPr>
            <a:r>
              <a:rPr lang="it-IT" sz="1600" dirty="0" smtClean="0"/>
              <a:t>Il sistema rimuove il libro selezionato dall’amministratore</a:t>
            </a:r>
          </a:p>
          <a:p>
            <a:pPr marL="514350" indent="-514350">
              <a:buNone/>
            </a:pPr>
            <a:endParaRPr lang="it-IT"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smtClean="0"/>
              <a:t>Scenario </a:t>
            </a:r>
            <a:r>
              <a:rPr lang="it-IT" b="1" dirty="0" smtClean="0"/>
              <a:t>Invio Solleciti:</a:t>
            </a:r>
            <a:endParaRPr lang="it-IT" dirty="0"/>
          </a:p>
        </p:txBody>
      </p:sp>
      <p:sp>
        <p:nvSpPr>
          <p:cNvPr id="3" name="Segnaposto contenuto 2"/>
          <p:cNvSpPr>
            <a:spLocks noGrp="1"/>
          </p:cNvSpPr>
          <p:nvPr>
            <p:ph idx="1"/>
          </p:nvPr>
        </p:nvSpPr>
        <p:spPr>
          <a:xfrm>
            <a:off x="428596" y="1571612"/>
            <a:ext cx="8229600" cy="4525963"/>
          </a:xfrm>
        </p:spPr>
        <p:txBody>
          <a:bodyPr>
            <a:normAutofit/>
          </a:bodyPr>
          <a:lstStyle/>
          <a:p>
            <a:pPr marL="514350" indent="-514350">
              <a:buFont typeface="+mj-lt"/>
              <a:buAutoNum type="arabicPeriod"/>
            </a:pPr>
            <a:r>
              <a:rPr lang="it-IT" sz="2400" dirty="0" smtClean="0"/>
              <a:t>L’amministratore inserisce le sue credenziali</a:t>
            </a:r>
          </a:p>
          <a:p>
            <a:pPr marL="514350" indent="-514350">
              <a:buFont typeface="+mj-lt"/>
              <a:buAutoNum type="arabicPeriod"/>
            </a:pPr>
            <a:r>
              <a:rPr lang="it-IT" sz="2400" dirty="0" smtClean="0"/>
              <a:t>Il sistema verifica i dati immessi </a:t>
            </a:r>
          </a:p>
          <a:p>
            <a:pPr marL="514350" indent="-514350">
              <a:buFont typeface="+mj-lt"/>
              <a:buAutoNum type="arabicPeriod"/>
            </a:pPr>
            <a:r>
              <a:rPr lang="it-IT" sz="2400" dirty="0" smtClean="0"/>
              <a:t>L’amministratore attiva la funziona  di invio solleciti</a:t>
            </a:r>
            <a:endParaRPr lang="it-IT" sz="1800" dirty="0"/>
          </a:p>
          <a:p>
            <a:pPr marL="514350" indent="-514350">
              <a:buFont typeface="+mj-lt"/>
              <a:buAutoNum type="arabicPeriod"/>
            </a:pPr>
            <a:r>
              <a:rPr lang="it-IT" sz="2400" dirty="0" smtClean="0"/>
              <a:t>Il sistema seleziona i prestiti in ritardo dal database</a:t>
            </a:r>
          </a:p>
          <a:p>
            <a:pPr marL="514350" indent="-514350">
              <a:buFont typeface="+mj-lt"/>
              <a:buAutoNum type="arabicPeriod"/>
            </a:pPr>
            <a:r>
              <a:rPr lang="it-IT" sz="2400" dirty="0" smtClean="0"/>
              <a:t>Il sistema invia una mail di sollecito</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28596" y="214290"/>
            <a:ext cx="8229600" cy="1143000"/>
          </a:xfrm>
        </p:spPr>
        <p:txBody>
          <a:bodyPr>
            <a:normAutofit fontScale="90000"/>
          </a:bodyPr>
          <a:lstStyle/>
          <a:p>
            <a:r>
              <a:rPr lang="it-IT" dirty="0" smtClean="0"/>
              <a:t>Diagramma casi d’uso esploso</a:t>
            </a:r>
            <a:br>
              <a:rPr lang="it-IT" dirty="0" smtClean="0"/>
            </a:br>
            <a:r>
              <a:rPr lang="it-IT" b="1" dirty="0" smtClean="0"/>
              <a:t>ADMIN</a:t>
            </a:r>
            <a:endParaRPr lang="it-IT" b="1" dirty="0"/>
          </a:p>
        </p:txBody>
      </p:sp>
      <p:sp>
        <p:nvSpPr>
          <p:cNvPr id="4" name="Ovale 3"/>
          <p:cNvSpPr/>
          <p:nvPr/>
        </p:nvSpPr>
        <p:spPr>
          <a:xfrm>
            <a:off x="3357554" y="1643050"/>
            <a:ext cx="2286016" cy="7858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Autenticazione</a:t>
            </a:r>
          </a:p>
        </p:txBody>
      </p:sp>
      <p:sp>
        <p:nvSpPr>
          <p:cNvPr id="5" name="Ovale 4"/>
          <p:cNvSpPr/>
          <p:nvPr/>
        </p:nvSpPr>
        <p:spPr>
          <a:xfrm>
            <a:off x="7286612" y="3429000"/>
            <a:ext cx="1857388" cy="8572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Invio solleciti</a:t>
            </a:r>
          </a:p>
        </p:txBody>
      </p:sp>
      <p:sp>
        <p:nvSpPr>
          <p:cNvPr id="6" name="Ovale 5"/>
          <p:cNvSpPr/>
          <p:nvPr/>
        </p:nvSpPr>
        <p:spPr>
          <a:xfrm>
            <a:off x="3357554" y="3429000"/>
            <a:ext cx="1857388" cy="8572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Riepilogo</a:t>
            </a:r>
          </a:p>
          <a:p>
            <a:pPr algn="ctr"/>
            <a:r>
              <a:rPr lang="it-IT" dirty="0" smtClean="0"/>
              <a:t>Libri</a:t>
            </a:r>
          </a:p>
        </p:txBody>
      </p:sp>
      <p:sp>
        <p:nvSpPr>
          <p:cNvPr id="7" name="Ovale 6"/>
          <p:cNvSpPr/>
          <p:nvPr/>
        </p:nvSpPr>
        <p:spPr>
          <a:xfrm>
            <a:off x="857224" y="3429000"/>
            <a:ext cx="1857388" cy="8572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Riepilogo Utenti</a:t>
            </a:r>
          </a:p>
        </p:txBody>
      </p:sp>
      <p:sp>
        <p:nvSpPr>
          <p:cNvPr id="8" name="Ovale 7"/>
          <p:cNvSpPr/>
          <p:nvPr/>
        </p:nvSpPr>
        <p:spPr>
          <a:xfrm>
            <a:off x="-32" y="5715016"/>
            <a:ext cx="1857388" cy="8572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Aggiungi</a:t>
            </a:r>
          </a:p>
          <a:p>
            <a:pPr algn="ctr"/>
            <a:r>
              <a:rPr lang="it-IT" dirty="0" smtClean="0"/>
              <a:t>Nuovo Utente</a:t>
            </a:r>
          </a:p>
        </p:txBody>
      </p:sp>
      <p:cxnSp>
        <p:nvCxnSpPr>
          <p:cNvPr id="18" name="Connettore 2 17"/>
          <p:cNvCxnSpPr>
            <a:stCxn id="4" idx="2"/>
            <a:endCxn id="7" idx="0"/>
          </p:cNvCxnSpPr>
          <p:nvPr/>
        </p:nvCxnSpPr>
        <p:spPr>
          <a:xfrm rot="10800000" flipV="1">
            <a:off x="1785918" y="2035958"/>
            <a:ext cx="1571636" cy="1393041"/>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20" name="Connettore 2 19"/>
          <p:cNvCxnSpPr>
            <a:stCxn id="4" idx="4"/>
            <a:endCxn id="6" idx="0"/>
          </p:cNvCxnSpPr>
          <p:nvPr/>
        </p:nvCxnSpPr>
        <p:spPr>
          <a:xfrm rot="5400000">
            <a:off x="3893339" y="2821777"/>
            <a:ext cx="1000132" cy="214314"/>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22" name="Connettore 2 21"/>
          <p:cNvCxnSpPr>
            <a:stCxn id="4" idx="6"/>
            <a:endCxn id="5" idx="0"/>
          </p:cNvCxnSpPr>
          <p:nvPr/>
        </p:nvCxnSpPr>
        <p:spPr>
          <a:xfrm>
            <a:off x="5643570" y="2035959"/>
            <a:ext cx="2571736" cy="1393041"/>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24" name="Connettore 2 23"/>
          <p:cNvCxnSpPr>
            <a:stCxn id="7" idx="4"/>
            <a:endCxn id="8" idx="0"/>
          </p:cNvCxnSpPr>
          <p:nvPr/>
        </p:nvCxnSpPr>
        <p:spPr>
          <a:xfrm rot="5400000">
            <a:off x="642910" y="4572008"/>
            <a:ext cx="1428760" cy="857256"/>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14" name="CasellaDiTesto 13"/>
          <p:cNvSpPr txBox="1"/>
          <p:nvPr/>
        </p:nvSpPr>
        <p:spPr>
          <a:xfrm rot="19100230">
            <a:off x="1912806" y="2245628"/>
            <a:ext cx="1500198" cy="307777"/>
          </a:xfrm>
          <a:prstGeom prst="rect">
            <a:avLst/>
          </a:prstGeom>
          <a:noFill/>
        </p:spPr>
        <p:txBody>
          <a:bodyPr wrap="square" rtlCol="0">
            <a:spAutoFit/>
          </a:bodyPr>
          <a:lstStyle/>
          <a:p>
            <a:r>
              <a:rPr lang="it-IT" sz="1400" dirty="0" smtClean="0"/>
              <a:t>&lt;&lt;</a:t>
            </a:r>
            <a:r>
              <a:rPr lang="it-IT" sz="1400" dirty="0" err="1" smtClean="0"/>
              <a:t>extend</a:t>
            </a:r>
            <a:r>
              <a:rPr lang="it-IT" sz="1400" dirty="0" smtClean="0"/>
              <a:t>&gt;&gt;</a:t>
            </a:r>
            <a:endParaRPr lang="it-IT" sz="1400" dirty="0"/>
          </a:p>
        </p:txBody>
      </p:sp>
      <p:sp>
        <p:nvSpPr>
          <p:cNvPr id="15" name="CasellaDiTesto 14"/>
          <p:cNvSpPr txBox="1"/>
          <p:nvPr/>
        </p:nvSpPr>
        <p:spPr>
          <a:xfrm rot="1866629">
            <a:off x="6137055" y="2233956"/>
            <a:ext cx="1500198" cy="307777"/>
          </a:xfrm>
          <a:prstGeom prst="rect">
            <a:avLst/>
          </a:prstGeom>
          <a:noFill/>
        </p:spPr>
        <p:txBody>
          <a:bodyPr wrap="square" rtlCol="0">
            <a:spAutoFit/>
          </a:bodyPr>
          <a:lstStyle/>
          <a:p>
            <a:r>
              <a:rPr lang="it-IT" sz="1400" dirty="0" smtClean="0"/>
              <a:t>&lt;&lt;</a:t>
            </a:r>
            <a:r>
              <a:rPr lang="it-IT" sz="1400" dirty="0" err="1" smtClean="0"/>
              <a:t>extend</a:t>
            </a:r>
            <a:r>
              <a:rPr lang="it-IT" sz="1400" dirty="0" smtClean="0"/>
              <a:t>&gt;&gt;</a:t>
            </a:r>
            <a:endParaRPr lang="it-IT" sz="1400" dirty="0"/>
          </a:p>
        </p:txBody>
      </p:sp>
      <p:sp>
        <p:nvSpPr>
          <p:cNvPr id="17" name="CasellaDiTesto 16"/>
          <p:cNvSpPr txBox="1"/>
          <p:nvPr/>
        </p:nvSpPr>
        <p:spPr>
          <a:xfrm>
            <a:off x="3214678" y="2714620"/>
            <a:ext cx="1143008" cy="307777"/>
          </a:xfrm>
          <a:prstGeom prst="rect">
            <a:avLst/>
          </a:prstGeom>
          <a:noFill/>
        </p:spPr>
        <p:txBody>
          <a:bodyPr wrap="square" rtlCol="0">
            <a:spAutoFit/>
          </a:bodyPr>
          <a:lstStyle/>
          <a:p>
            <a:r>
              <a:rPr lang="it-IT" sz="1400" dirty="0" smtClean="0"/>
              <a:t>&lt;&lt;</a:t>
            </a:r>
            <a:r>
              <a:rPr lang="it-IT" sz="1400" dirty="0" err="1" smtClean="0"/>
              <a:t>extend</a:t>
            </a:r>
            <a:r>
              <a:rPr lang="it-IT" sz="1400" dirty="0" smtClean="0"/>
              <a:t>&gt;&gt;</a:t>
            </a:r>
            <a:endParaRPr lang="it-IT" sz="1400" dirty="0"/>
          </a:p>
        </p:txBody>
      </p:sp>
      <p:sp>
        <p:nvSpPr>
          <p:cNvPr id="23" name="Ovale 22"/>
          <p:cNvSpPr/>
          <p:nvPr/>
        </p:nvSpPr>
        <p:spPr>
          <a:xfrm>
            <a:off x="1928794" y="5715016"/>
            <a:ext cx="1857388" cy="8572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Rimuovi Utente</a:t>
            </a:r>
          </a:p>
        </p:txBody>
      </p:sp>
      <p:sp>
        <p:nvSpPr>
          <p:cNvPr id="25" name="Ovale 24"/>
          <p:cNvSpPr/>
          <p:nvPr/>
        </p:nvSpPr>
        <p:spPr>
          <a:xfrm>
            <a:off x="4214810" y="5715016"/>
            <a:ext cx="1857388" cy="8572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Aggiungi    Nuovo </a:t>
            </a:r>
          </a:p>
          <a:p>
            <a:pPr algn="ctr"/>
            <a:r>
              <a:rPr lang="it-IT" dirty="0" smtClean="0"/>
              <a:t>Libro</a:t>
            </a:r>
          </a:p>
        </p:txBody>
      </p:sp>
      <p:sp>
        <p:nvSpPr>
          <p:cNvPr id="27" name="Ovale 26"/>
          <p:cNvSpPr/>
          <p:nvPr/>
        </p:nvSpPr>
        <p:spPr>
          <a:xfrm>
            <a:off x="6143636" y="5715016"/>
            <a:ext cx="1857388" cy="8572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Rimuovi Libro</a:t>
            </a:r>
          </a:p>
        </p:txBody>
      </p:sp>
      <p:cxnSp>
        <p:nvCxnSpPr>
          <p:cNvPr id="30" name="Connettore 2 29"/>
          <p:cNvCxnSpPr>
            <a:stCxn id="7" idx="4"/>
          </p:cNvCxnSpPr>
          <p:nvPr/>
        </p:nvCxnSpPr>
        <p:spPr>
          <a:xfrm rot="16200000" flipH="1">
            <a:off x="1357290" y="4714884"/>
            <a:ext cx="1500198" cy="64294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9" name="Connettore 2 38"/>
          <p:cNvCxnSpPr>
            <a:stCxn id="6" idx="4"/>
            <a:endCxn id="25" idx="0"/>
          </p:cNvCxnSpPr>
          <p:nvPr/>
        </p:nvCxnSpPr>
        <p:spPr>
          <a:xfrm rot="16200000" flipH="1">
            <a:off x="4000496" y="4572008"/>
            <a:ext cx="1428760" cy="857256"/>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1" name="Connettore 2 40"/>
          <p:cNvCxnSpPr>
            <a:stCxn id="6" idx="4"/>
            <a:endCxn id="27" idx="0"/>
          </p:cNvCxnSpPr>
          <p:nvPr/>
        </p:nvCxnSpPr>
        <p:spPr>
          <a:xfrm rot="16200000" flipH="1">
            <a:off x="4964909" y="3607595"/>
            <a:ext cx="1428760" cy="278608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2" name="CasellaDiTesto 41"/>
          <p:cNvSpPr txBox="1"/>
          <p:nvPr/>
        </p:nvSpPr>
        <p:spPr>
          <a:xfrm rot="18248999">
            <a:off x="624300" y="4814690"/>
            <a:ext cx="1143008" cy="307777"/>
          </a:xfrm>
          <a:prstGeom prst="rect">
            <a:avLst/>
          </a:prstGeom>
          <a:noFill/>
        </p:spPr>
        <p:txBody>
          <a:bodyPr wrap="square" rtlCol="0">
            <a:spAutoFit/>
          </a:bodyPr>
          <a:lstStyle/>
          <a:p>
            <a:r>
              <a:rPr lang="it-IT" sz="1400" dirty="0" smtClean="0"/>
              <a:t>&lt;&lt;</a:t>
            </a:r>
            <a:r>
              <a:rPr lang="it-IT" sz="1400" dirty="0" err="1" smtClean="0"/>
              <a:t>extend</a:t>
            </a:r>
            <a:r>
              <a:rPr lang="it-IT" sz="1400" dirty="0" smtClean="0"/>
              <a:t>&gt;&gt;</a:t>
            </a:r>
            <a:endParaRPr lang="it-IT" sz="1400" dirty="0"/>
          </a:p>
        </p:txBody>
      </p:sp>
      <p:sp>
        <p:nvSpPr>
          <p:cNvPr id="43" name="CasellaDiTesto 42"/>
          <p:cNvSpPr txBox="1"/>
          <p:nvPr/>
        </p:nvSpPr>
        <p:spPr>
          <a:xfrm rot="3936933">
            <a:off x="4503239" y="4902038"/>
            <a:ext cx="1143008" cy="307777"/>
          </a:xfrm>
          <a:prstGeom prst="rect">
            <a:avLst/>
          </a:prstGeom>
          <a:noFill/>
        </p:spPr>
        <p:txBody>
          <a:bodyPr wrap="square" rtlCol="0">
            <a:spAutoFit/>
          </a:bodyPr>
          <a:lstStyle/>
          <a:p>
            <a:r>
              <a:rPr lang="it-IT" sz="1400" dirty="0" smtClean="0"/>
              <a:t>&lt;&lt;</a:t>
            </a:r>
            <a:r>
              <a:rPr lang="it-IT" sz="1400" dirty="0" err="1" smtClean="0"/>
              <a:t>extend</a:t>
            </a:r>
            <a:r>
              <a:rPr lang="it-IT" sz="1400" dirty="0" smtClean="0"/>
              <a:t>&gt;&gt;</a:t>
            </a:r>
            <a:endParaRPr lang="it-IT" sz="1400" dirty="0"/>
          </a:p>
        </p:txBody>
      </p:sp>
      <p:sp>
        <p:nvSpPr>
          <p:cNvPr id="44" name="CasellaDiTesto 43"/>
          <p:cNvSpPr txBox="1"/>
          <p:nvPr/>
        </p:nvSpPr>
        <p:spPr>
          <a:xfrm rot="1746588">
            <a:off x="5512896" y="4911560"/>
            <a:ext cx="1143008" cy="307777"/>
          </a:xfrm>
          <a:prstGeom prst="rect">
            <a:avLst/>
          </a:prstGeom>
          <a:noFill/>
        </p:spPr>
        <p:txBody>
          <a:bodyPr wrap="square" rtlCol="0">
            <a:spAutoFit/>
          </a:bodyPr>
          <a:lstStyle/>
          <a:p>
            <a:r>
              <a:rPr lang="it-IT" sz="1400" dirty="0" smtClean="0"/>
              <a:t>&lt;&lt;</a:t>
            </a:r>
            <a:r>
              <a:rPr lang="it-IT" sz="1400" dirty="0" err="1" smtClean="0"/>
              <a:t>extend</a:t>
            </a:r>
            <a:r>
              <a:rPr lang="it-IT" sz="1400" dirty="0" smtClean="0"/>
              <a:t>&gt;&gt;</a:t>
            </a:r>
            <a:endParaRPr lang="it-IT" sz="1400" dirty="0"/>
          </a:p>
        </p:txBody>
      </p:sp>
      <p:sp>
        <p:nvSpPr>
          <p:cNvPr id="45" name="CasellaDiTesto 44"/>
          <p:cNvSpPr txBox="1"/>
          <p:nvPr/>
        </p:nvSpPr>
        <p:spPr>
          <a:xfrm rot="3936933">
            <a:off x="1733401" y="4859302"/>
            <a:ext cx="1143008" cy="307777"/>
          </a:xfrm>
          <a:prstGeom prst="rect">
            <a:avLst/>
          </a:prstGeom>
          <a:noFill/>
        </p:spPr>
        <p:txBody>
          <a:bodyPr wrap="square" rtlCol="0">
            <a:spAutoFit/>
          </a:bodyPr>
          <a:lstStyle/>
          <a:p>
            <a:r>
              <a:rPr lang="it-IT" sz="1400" dirty="0" smtClean="0"/>
              <a:t>&lt;&lt;</a:t>
            </a:r>
            <a:r>
              <a:rPr lang="it-IT" sz="1400" dirty="0" err="1" smtClean="0"/>
              <a:t>extend</a:t>
            </a:r>
            <a:r>
              <a:rPr lang="it-IT" sz="1400" dirty="0" smtClean="0"/>
              <a:t>&gt;&gt;</a:t>
            </a:r>
            <a:endParaRPr lang="it-IT" sz="1400" dirty="0"/>
          </a:p>
        </p:txBody>
      </p:sp>
      <p:sp>
        <p:nvSpPr>
          <p:cNvPr id="33" name="Ovale 32"/>
          <p:cNvSpPr/>
          <p:nvPr/>
        </p:nvSpPr>
        <p:spPr>
          <a:xfrm>
            <a:off x="5357818" y="3429000"/>
            <a:ext cx="1857388" cy="8572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smtClean="0"/>
              <a:t>Riepilogo</a:t>
            </a:r>
          </a:p>
          <a:p>
            <a:pPr algn="ctr"/>
            <a:r>
              <a:rPr lang="it-IT" dirty="0" smtClean="0"/>
              <a:t>Prestiti</a:t>
            </a:r>
            <a:endParaRPr lang="it-IT" dirty="0" smtClean="0"/>
          </a:p>
        </p:txBody>
      </p:sp>
      <p:cxnSp>
        <p:nvCxnSpPr>
          <p:cNvPr id="35" name="Connettore 2 34"/>
          <p:cNvCxnSpPr>
            <a:stCxn id="4" idx="5"/>
            <a:endCxn id="33" idx="0"/>
          </p:cNvCxnSpPr>
          <p:nvPr/>
        </p:nvCxnSpPr>
        <p:spPr>
          <a:xfrm rot="16200000" flipH="1">
            <a:off x="5240045" y="2382533"/>
            <a:ext cx="1115212" cy="977722"/>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dk1"/>
        </a:lnRef>
        <a:fillRef idx="1">
          <a:schemeClr val="lt1"/>
        </a:fillRef>
        <a:effectRef idx="0">
          <a:schemeClr val="dk1"/>
        </a:effectRef>
        <a:fontRef idx="minor">
          <a:schemeClr val="dk1"/>
        </a:fontRef>
      </a:style>
    </a:spDef>
    <a:lnDef>
      <a:spPr>
        <a:ln>
          <a:headEnd type="none" w="med" len="med"/>
          <a:tailEnd type="none" w="med" len="med"/>
        </a:ln>
      </a:spPr>
      <a:bodyPr/>
      <a:lstStyle/>
      <a:style>
        <a:lnRef idx="3">
          <a:schemeClr val="dk1"/>
        </a:lnRef>
        <a:fillRef idx="0">
          <a:schemeClr val="dk1"/>
        </a:fillRef>
        <a:effectRef idx="2">
          <a:schemeClr val="dk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1037</TotalTime>
  <Words>1327</Words>
  <Application>Microsoft Office PowerPoint</Application>
  <PresentationFormat>Presentazione su schermo (4:3)</PresentationFormat>
  <Paragraphs>287</Paragraphs>
  <Slides>38</Slides>
  <Notes>1</Notes>
  <HiddenSlides>0</HiddenSlides>
  <MMClips>0</MMClips>
  <ScaleCrop>false</ScaleCrop>
  <HeadingPairs>
    <vt:vector size="4" baseType="variant">
      <vt:variant>
        <vt:lpstr>Tema</vt:lpstr>
      </vt:variant>
      <vt:variant>
        <vt:i4>1</vt:i4>
      </vt:variant>
      <vt:variant>
        <vt:lpstr>Titoli diapositive</vt:lpstr>
      </vt:variant>
      <vt:variant>
        <vt:i4>38</vt:i4>
      </vt:variant>
    </vt:vector>
  </HeadingPairs>
  <TitlesOfParts>
    <vt:vector size="39" baseType="lpstr">
      <vt:lpstr>Tema di Office</vt:lpstr>
      <vt:lpstr>Gestione Biblioteca</vt:lpstr>
      <vt:lpstr>Analisi dei requisiti</vt:lpstr>
      <vt:lpstr>Diapositiva 3</vt:lpstr>
      <vt:lpstr>Diapositiva 4</vt:lpstr>
      <vt:lpstr>Diapositiva 5</vt:lpstr>
      <vt:lpstr>Scenario Riepilogo Utenti:</vt:lpstr>
      <vt:lpstr>Scenario Riepilogo Libri:</vt:lpstr>
      <vt:lpstr>Scenario Invio Solleciti:</vt:lpstr>
      <vt:lpstr>Diagramma casi d’uso esploso ADMIN</vt:lpstr>
      <vt:lpstr>Diagramma delle attività: Riepilogo Utenti</vt:lpstr>
      <vt:lpstr>Diagramma delle attività: Riepilogo Libri</vt:lpstr>
      <vt:lpstr>Diagramma di Sequenza: Admin (inserimento nuovo Utente)</vt:lpstr>
      <vt:lpstr>Diagramma di Sequenza: Admin (inserimento nuovo Libro)</vt:lpstr>
      <vt:lpstr>Diagramma di Sequenza: Admin (Rimuovi Utente)</vt:lpstr>
      <vt:lpstr>Diapositiva 15</vt:lpstr>
      <vt:lpstr>Diapositiva 16</vt:lpstr>
      <vt:lpstr>Diapositiva 17</vt:lpstr>
      <vt:lpstr>Scenario Concessione prestito</vt:lpstr>
      <vt:lpstr>Scenario Registro Reso</vt:lpstr>
      <vt:lpstr>Diagramma casi d’uso : Bibliotecario</vt:lpstr>
      <vt:lpstr>Diagramma delle attività: Concessione prestito</vt:lpstr>
      <vt:lpstr>Diagramma delle attività: Restituzione libro</vt:lpstr>
      <vt:lpstr>Diapositiva 23</vt:lpstr>
      <vt:lpstr>Diapositiva 24</vt:lpstr>
      <vt:lpstr>Diapositiva 25</vt:lpstr>
      <vt:lpstr>Scenario Consultazione Catalogo – Prenotazione Libro</vt:lpstr>
      <vt:lpstr>Scenario Visualizza Prestiti attivi</vt:lpstr>
      <vt:lpstr>Diagramma casi d’uso : Utente</vt:lpstr>
      <vt:lpstr>Diagramma delle attività: Accesso utente</vt:lpstr>
      <vt:lpstr>Diagramma delle attività: Richiesta prestito</vt:lpstr>
      <vt:lpstr>Diapositiva 31</vt:lpstr>
      <vt:lpstr>Premessa</vt:lpstr>
      <vt:lpstr>Diagramma delle classi</vt:lpstr>
      <vt:lpstr>Diagramma delle classi classe Persona</vt:lpstr>
      <vt:lpstr>Diagramma delle classi classe Amministratore</vt:lpstr>
      <vt:lpstr>Diagramma delle classi classe Bibliotecario</vt:lpstr>
      <vt:lpstr>Diagramma delle classi classe Utente</vt:lpstr>
      <vt:lpstr>Diagramma dei Package</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Gestione Biblioteca</dc:title>
  <dc:creator>by computek</dc:creator>
  <cp:lastModifiedBy>by computek</cp:lastModifiedBy>
  <cp:revision>107</cp:revision>
  <dcterms:created xsi:type="dcterms:W3CDTF">2012-06-28T09:06:38Z</dcterms:created>
  <dcterms:modified xsi:type="dcterms:W3CDTF">2012-07-07T13:08:38Z</dcterms:modified>
</cp:coreProperties>
</file>