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338" r:id="rId4"/>
    <p:sldId id="310" r:id="rId5"/>
    <p:sldId id="311" r:id="rId6"/>
    <p:sldId id="292" r:id="rId7"/>
    <p:sldId id="341" r:id="rId8"/>
    <p:sldId id="312" r:id="rId9"/>
    <p:sldId id="316" r:id="rId10"/>
    <p:sldId id="339" r:id="rId11"/>
    <p:sldId id="314" r:id="rId12"/>
    <p:sldId id="340" r:id="rId13"/>
    <p:sldId id="334" r:id="rId14"/>
    <p:sldId id="319" r:id="rId15"/>
    <p:sldId id="343" r:id="rId16"/>
    <p:sldId id="344" r:id="rId17"/>
    <p:sldId id="322" r:id="rId18"/>
    <p:sldId id="345" r:id="rId19"/>
    <p:sldId id="324" r:id="rId20"/>
    <p:sldId id="315" r:id="rId21"/>
    <p:sldId id="342" r:id="rId22"/>
    <p:sldId id="320" r:id="rId23"/>
    <p:sldId id="323" r:id="rId24"/>
    <p:sldId id="329" r:id="rId25"/>
    <p:sldId id="347" r:id="rId26"/>
    <p:sldId id="346" r:id="rId27"/>
    <p:sldId id="336" r:id="rId28"/>
    <p:sldId id="330" r:id="rId29"/>
    <p:sldId id="291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en wu" initials="lw" lastIdx="1" clrIdx="0">
    <p:extLst>
      <p:ext uri="{19B8F6BF-5375-455C-9EA6-DF929625EA0E}">
        <p15:presenceInfo xmlns:p15="http://schemas.microsoft.com/office/powerpoint/2012/main" userId="b439b743120f09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3F5378"/>
    <a:srgbClr val="4C72B0"/>
    <a:srgbClr val="C7D3E6"/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0760" autoAdjust="0"/>
  </p:normalViewPr>
  <p:slideViewPr>
    <p:cSldViewPr snapToGrid="0">
      <p:cViewPr varScale="1">
        <p:scale>
          <a:sx n="70" d="100"/>
          <a:sy n="70" d="100"/>
        </p:scale>
        <p:origin x="540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D5D2C-B3CF-423F-83E0-872B64D47D2F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71CAD-5657-4BB6-A7B3-7EB776EBF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49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7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17B6B-6F42-C8F1-1941-06F50CDCA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2F111A-FE09-406D-9928-238C911EB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CDBCAD-A8A5-29CA-EB70-84CA66297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35270-18DF-EFF7-703E-DE119EE31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725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7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1FDAA-73CC-516C-320B-2F01B0F82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09B944-906F-C704-234E-EBCDADF79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47D495-D089-8367-747B-951E6E9E1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758F26-D70D-FA98-9337-57469A764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14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663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033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B0A35-8FFC-16F8-8350-F3DC1E7F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361699-EC49-C6B7-BD83-5A73AEE46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A9B689D-121B-0E99-E82C-C63546A13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EE03A2-CEB2-E1A2-985F-DD58850F4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7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50630-8CEE-EEA1-6088-144C2366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CFF719-3519-A4C6-CCAC-9656C2215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2FB19A-B9CE-15A4-C33A-8E0F1BFF5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2B0E68-EBD2-3806-0462-2D93DBAC7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6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468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B1190-DE61-127F-C7ED-8BE06D1DD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A7A979-AB35-3C5A-A783-93F00D07C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3157AA9-713B-BBA4-F9DC-93E5229E6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C63BB2-D537-93AE-66D6-6ED217712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41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890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866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278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922F-80AF-84BE-5D2A-1256737C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78A44C-30B8-F401-E7D8-A0B544D7B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5E736F-C2C1-6ECB-DEA0-ED4558BBB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F4A886-3575-9A3F-207B-8CE0BEBC0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959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70FB8-66D8-BFE0-9D92-28914EA38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D03F2BA-D005-E71F-83F1-38E1D8AE5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1A02BB-C805-3EF8-F14B-4B7488ED9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41122B-CD98-AC13-93BF-2B9A51582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775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34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5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B37D8-C189-81C6-9DAE-E5A3155C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188074-9D3E-50EF-903B-45170CD85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E3063A-4CDB-5912-5ED1-BA3EFE907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Purpose</a:t>
            </a:r>
            <a:r>
              <a:rPr lang="fr-FR" dirty="0"/>
              <a:t> datamart maison,</a:t>
            </a:r>
          </a:p>
          <a:p>
            <a:r>
              <a:rPr lang="fr-FR" dirty="0"/>
              <a:t>EDA des tables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86086-4F6B-DC8C-5F3B-745898016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30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4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Taux de remplissage 100%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2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2A2A1-C566-8132-C1A9-F71735E41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577622-D6B8-5D4A-2D5E-3B335CFE3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F0260C-E0CD-1335-BDC1-0F563F7BB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Taux de remplissage 100%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718CEE-D131-6AC5-25F5-07C6FBBC8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0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3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3 sigma, on a 99.7%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71CAD-5657-4BB6-A7B3-7EB776EBF3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9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52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47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</a:rPr>
              <a:t>“</a:t>
            </a:r>
            <a:endParaRPr sz="96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82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0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01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0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25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F0DB6-FCE5-4544-B5E1-12C5F802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2CC6B0-8341-413A-B2FF-82AD816D3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308CD-6D12-4A9D-B02F-8B4EE241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C0398-4225-416C-9845-893F7912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FD55A-8DCC-45A4-ADC2-D9A018FB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8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1375B1-97C0-483D-B218-64D44E53A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342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CE6296-EB2D-4B95-B37C-BF89C507C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32" y="1395548"/>
            <a:ext cx="8060141" cy="1546400"/>
          </a:xfrm>
        </p:spPr>
        <p:txBody>
          <a:bodyPr/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Analyse des ventes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960DF02-BD50-43D5-A0ED-DCB11E9B9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42" y="4713745"/>
            <a:ext cx="5459200" cy="1046400"/>
          </a:xfrm>
        </p:spPr>
        <p:txBody>
          <a:bodyPr/>
          <a:lstStyle/>
          <a:p>
            <a:r>
              <a:rPr lang="fr-FR" dirty="0"/>
              <a:t>Laien </a:t>
            </a:r>
            <a:r>
              <a:rPr lang="fr-FR"/>
              <a:t>- Mehdi</a:t>
            </a:r>
            <a:endParaRPr lang="fr-FR" dirty="0"/>
          </a:p>
          <a:p>
            <a:r>
              <a:rPr lang="fr-FR" dirty="0"/>
              <a:t>Présentation projet vente </a:t>
            </a:r>
          </a:p>
          <a:p>
            <a:r>
              <a:rPr lang="fr-FR" dirty="0"/>
              <a:t>16 octobre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CC06FF-FCFF-4F97-8501-99BA577A61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8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CB2E-F623-3597-AD27-A26F36C97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DF97B-601D-0645-64C4-C74A8BF1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table: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84F2A0-CF91-E8AF-EAC4-246D573E6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10</a:t>
            </a:fld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0740C5-7E17-4D1D-77AC-61CA2849278C}"/>
              </a:ext>
            </a:extLst>
          </p:cNvPr>
          <p:cNvSpPr txBox="1"/>
          <p:nvPr/>
        </p:nvSpPr>
        <p:spPr>
          <a:xfrm>
            <a:off x="3539004" y="5565133"/>
            <a:ext cx="5409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Répartition équilibrée selon sexe</a:t>
            </a:r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Date de naissance entre 1929 et 2004</a:t>
            </a:r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«Les 2004» sont anormalement nombreux</a:t>
            </a:r>
          </a:p>
          <a:p>
            <a:pPr>
              <a:buClr>
                <a:schemeClr val="tx1">
                  <a:lumMod val="60000"/>
                  <a:lumOff val="40000"/>
                </a:schemeClr>
              </a:buClr>
            </a:pP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1B44AC-322A-3D98-8862-18E0529E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0" t="25712" b="19622"/>
          <a:stretch/>
        </p:blipFill>
        <p:spPr>
          <a:xfrm>
            <a:off x="493342" y="4884733"/>
            <a:ext cx="5202693" cy="5572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E5A7B2-7E1F-CD77-874F-16D994C5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9289"/>
            <a:ext cx="10372801" cy="28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EB4E2-435E-47BA-A824-C8FF71CA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table: produit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0A070-EBA4-443D-AE87-DA6B3768B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11</a:t>
            </a:fld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48B589A-5833-4ED3-90D0-C539562C902A}"/>
              </a:ext>
            </a:extLst>
          </p:cNvPr>
          <p:cNvSpPr txBox="1"/>
          <p:nvPr/>
        </p:nvSpPr>
        <p:spPr>
          <a:xfrm>
            <a:off x="3687984" y="5587137"/>
            <a:ext cx="5913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Catégorie indexée sur le prix</a:t>
            </a:r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Prix allant de -1 à 300</a:t>
            </a:r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Les prix -1 correspondent aux produits T_0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13AAEE-2318-88BE-F7B6-8B37CECE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" y="2091436"/>
            <a:ext cx="10315650" cy="28813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8EDEA0-740C-8485-F80B-4296FD67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73" y="5029920"/>
            <a:ext cx="5934118" cy="5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F2289-8400-4C4D-6D9D-B02F3DCC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9C7CD-FFE5-EE16-0F36-F25C3A7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table: transaction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89AE00-25BE-29E9-D3B7-37B55505B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12</a:t>
            </a:fld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EA9BB08-A8C3-DDB2-C58A-098F20E1B16D}"/>
              </a:ext>
            </a:extLst>
          </p:cNvPr>
          <p:cNvSpPr txBox="1"/>
          <p:nvPr/>
        </p:nvSpPr>
        <p:spPr>
          <a:xfrm>
            <a:off x="7040819" y="2563352"/>
            <a:ext cx="4304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Clés étrangères (</a:t>
            </a:r>
            <a:r>
              <a:rPr lang="fr-FR" sz="2000" dirty="0" err="1"/>
              <a:t>client_id</a:t>
            </a:r>
            <a:r>
              <a:rPr lang="fr-FR" sz="2000" dirty="0"/>
              <a:t> et </a:t>
            </a:r>
            <a:r>
              <a:rPr lang="fr-FR" sz="2000" dirty="0" err="1"/>
              <a:t>id_prod</a:t>
            </a:r>
            <a:r>
              <a:rPr lang="fr-FR" sz="2000" dirty="0"/>
              <a:t>)</a:t>
            </a:r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Valeurs aberrantes :</a:t>
            </a:r>
          </a:p>
          <a:p>
            <a:pPr lvl="1">
              <a:buClr>
                <a:schemeClr val="tx1">
                  <a:lumMod val="60000"/>
                  <a:lumOff val="40000"/>
                </a:schemeClr>
              </a:buClr>
            </a:pPr>
            <a:r>
              <a:rPr lang="fr-FR" sz="2000" dirty="0"/>
              <a:t>	200 lignes </a:t>
            </a:r>
            <a:r>
              <a:rPr lang="fr-FR" sz="2000" dirty="0" err="1"/>
              <a:t>id_produit</a:t>
            </a:r>
            <a:r>
              <a:rPr lang="fr-FR" sz="2000" dirty="0"/>
              <a:t> T_0</a:t>
            </a:r>
          </a:p>
          <a:p>
            <a:pPr lvl="1">
              <a:buClr>
                <a:schemeClr val="tx1">
                  <a:lumMod val="60000"/>
                  <a:lumOff val="40000"/>
                </a:schemeClr>
              </a:buClr>
            </a:pPr>
            <a:r>
              <a:rPr lang="fr-FR" sz="2000" dirty="0"/>
              <a:t>	Données test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85B274-176E-DCB1-A134-CE323186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3" y="2223683"/>
            <a:ext cx="5386427" cy="37481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6F770A-00FA-A732-89FA-48B1041B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83" y="4239052"/>
            <a:ext cx="4757772" cy="15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E570B9C-6CF9-4840-A58B-F55ECE8F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l’EDA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F155E-567C-4557-AD6D-623A1822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Présentation des données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Analyse de la qualité des données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Analyses des variables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FF9800"/>
                </a:solidFill>
              </a:rPr>
              <a:t>Merge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6E7BC2-075E-4C6F-9D1E-CDBE2B465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88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EB4E2-435E-47BA-A824-C8FF71CA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Comptes Clients sans achats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0A070-EBA4-443D-AE87-DA6B3768B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625F68-838B-4E2B-810B-0288C8C5F536}"/>
              </a:ext>
            </a:extLst>
          </p:cNvPr>
          <p:cNvSpPr txBox="1"/>
          <p:nvPr/>
        </p:nvSpPr>
        <p:spPr>
          <a:xfrm>
            <a:off x="568552" y="5474114"/>
            <a:ext cx="8786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21 comptes ayant fait aucun achat </a:t>
            </a:r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2033A84-2754-32A8-3573-4F9A59B4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7" y="2042713"/>
            <a:ext cx="10652826" cy="30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9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A0EAE-EEF6-F3A2-47F3-0D015BF02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C28F7-3EA0-A17F-1238-38570A62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Références produits sans ventes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C58B6-30FA-F78C-3068-AF199790A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78B7BC-BCF8-6ED7-4227-9D3E4EE6BB29}"/>
              </a:ext>
            </a:extLst>
          </p:cNvPr>
          <p:cNvSpPr txBox="1"/>
          <p:nvPr/>
        </p:nvSpPr>
        <p:spPr>
          <a:xfrm>
            <a:off x="354153" y="5376737"/>
            <a:ext cx="8786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22 références qui n’ont fait aucune vente</a:t>
            </a:r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9D22FD-517C-485E-2E15-EF8CE4181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4" y="2194560"/>
            <a:ext cx="10253737" cy="27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1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994CE-5192-2112-5891-B591988E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A6750-ECFD-8897-F255-5CAB1036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Produit vendu sans référence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715030-793D-4B66-72BB-D45EB2B40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39DE99-2665-9A84-16B5-6A840C1FEB47}"/>
              </a:ext>
            </a:extLst>
          </p:cNvPr>
          <p:cNvSpPr txBox="1"/>
          <p:nvPr/>
        </p:nvSpPr>
        <p:spPr>
          <a:xfrm>
            <a:off x="354153" y="5884568"/>
            <a:ext cx="8786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1 produit non référencé avec 103 ventes </a:t>
            </a:r>
          </a:p>
          <a:p>
            <a:pPr>
              <a:buClr>
                <a:schemeClr val="tx1">
                  <a:lumMod val="60000"/>
                  <a:lumOff val="40000"/>
                </a:schemeClr>
              </a:buClr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2F0E93-CDD6-C102-FE99-81F64957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7" y="1886416"/>
            <a:ext cx="5262601" cy="39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E98D0-8888-4BC9-A606-516A2F1F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Clients trop grands?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09C2A1-7FD9-4866-AD0E-90D46A164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5443D2-31AB-F439-D0F3-BE9F383CB50F}"/>
              </a:ext>
            </a:extLst>
          </p:cNvPr>
          <p:cNvSpPr txBox="1"/>
          <p:nvPr/>
        </p:nvSpPr>
        <p:spPr>
          <a:xfrm>
            <a:off x="590047" y="5539370"/>
            <a:ext cx="8786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4 clients se démarquent</a:t>
            </a:r>
          </a:p>
          <a:p>
            <a:pPr>
              <a:buClr>
                <a:schemeClr val="tx1">
                  <a:lumMod val="60000"/>
                  <a:lumOff val="40000"/>
                </a:schemeClr>
              </a:buClr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6AB30C-D478-C803-B664-544FD6A1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7" y="2414718"/>
            <a:ext cx="9663183" cy="30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327E4-9D96-3446-0A30-CE91A804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71CC4-0B73-DBEC-FA91-8DE43BCB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Détails résumés dans un tableau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CAC503-167E-4DDE-8167-702883939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8C8A252-36D7-85FE-0795-DC13ECBDC9CB}"/>
              </a:ext>
            </a:extLst>
          </p:cNvPr>
          <p:cNvGraphicFramePr>
            <a:graphicFrameLocks noGrp="1"/>
          </p:cNvGraphicFramePr>
          <p:nvPr/>
        </p:nvGraphicFramePr>
        <p:xfrm>
          <a:off x="802255" y="2225615"/>
          <a:ext cx="8911092" cy="327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773">
                  <a:extLst>
                    <a:ext uri="{9D8B030D-6E8A-4147-A177-3AD203B41FA5}">
                      <a16:colId xmlns:a16="http://schemas.microsoft.com/office/drawing/2014/main" val="3084542037"/>
                    </a:ext>
                  </a:extLst>
                </a:gridCol>
                <a:gridCol w="2227773">
                  <a:extLst>
                    <a:ext uri="{9D8B030D-6E8A-4147-A177-3AD203B41FA5}">
                      <a16:colId xmlns:a16="http://schemas.microsoft.com/office/drawing/2014/main" val="1399233240"/>
                    </a:ext>
                  </a:extLst>
                </a:gridCol>
                <a:gridCol w="2227773">
                  <a:extLst>
                    <a:ext uri="{9D8B030D-6E8A-4147-A177-3AD203B41FA5}">
                      <a16:colId xmlns:a16="http://schemas.microsoft.com/office/drawing/2014/main" val="192420704"/>
                    </a:ext>
                  </a:extLst>
                </a:gridCol>
                <a:gridCol w="2227773">
                  <a:extLst>
                    <a:ext uri="{9D8B030D-6E8A-4147-A177-3AD203B41FA5}">
                      <a16:colId xmlns:a16="http://schemas.microsoft.com/office/drawing/2014/main" val="322245080"/>
                    </a:ext>
                  </a:extLst>
                </a:gridCol>
              </a:tblGrid>
              <a:tr h="6538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Chiffre d’affaire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Volume d’achat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Catégorie prédominant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532232"/>
                  </a:ext>
                </a:extLst>
              </a:tr>
              <a:tr h="6538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c_6714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73197.34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24297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Vêtements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88551"/>
                  </a:ext>
                </a:extLst>
              </a:tr>
              <a:tr h="6538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c_4958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144257.21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14326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375364"/>
                  </a:ext>
                </a:extLst>
              </a:tr>
              <a:tr h="6538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c_1609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162007.34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70807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Vêtements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045975"/>
                  </a:ext>
                </a:extLst>
              </a:tr>
              <a:tr h="6538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c_3454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54442.92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18266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Accessoires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55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4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470FF606-D4C9-EEB5-6112-8FF21DCF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65" y="3473815"/>
            <a:ext cx="4148168" cy="31289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6BE98D0-8888-4BC9-A606-516A2F1F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insights sur les ventes faites dessus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09C2A1-7FD9-4866-AD0E-90D46A164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19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A56CF0-B407-4A8A-A5C9-7354E89C2B05}"/>
              </a:ext>
            </a:extLst>
          </p:cNvPr>
          <p:cNvSpPr txBox="1"/>
          <p:nvPr/>
        </p:nvSpPr>
        <p:spPr>
          <a:xfrm>
            <a:off x="8538161" y="2331529"/>
            <a:ext cx="2837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4 clients remarqués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fr-FR" sz="2000" dirty="0"/>
              <a:t>Ils représente ~7%du CA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D729E-7CA4-E16A-9D18-CF282771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1" y="1716656"/>
            <a:ext cx="5379109" cy="2633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03FBB34-B6E2-83E8-7B19-29365D2EA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1" y="4167376"/>
            <a:ext cx="5324518" cy="25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9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E570B9C-6CF9-4840-A58B-F55ECE8F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F155E-567C-4557-AD6D-623A1822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FF9800"/>
                </a:solidFill>
              </a:rPr>
              <a:t>Introduction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altLang="zh-CN" dirty="0">
                <a:solidFill>
                  <a:srgbClr val="3F5378"/>
                </a:solidFill>
              </a:rPr>
              <a:t>EDA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Analyses complémentaires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6E7BC2-075E-4C6F-9D1E-CDBE2B465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26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EB4E2-435E-47BA-A824-C8FF71CA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Hiatus du mois de Octobre 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0A070-EBA4-443D-AE87-DA6B3768B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41555C-0A1D-233D-64DB-E675DC7E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8" y="1738787"/>
            <a:ext cx="8580743" cy="26197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182CBD-34E6-798C-99CC-0D228090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48" y="4088848"/>
            <a:ext cx="9571060" cy="27221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75150B3-526E-08BA-7EC2-300DC7AECE10}"/>
              </a:ext>
            </a:extLst>
          </p:cNvPr>
          <p:cNvSpPr txBox="1"/>
          <p:nvPr/>
        </p:nvSpPr>
        <p:spPr>
          <a:xfrm>
            <a:off x="8590497" y="2801928"/>
            <a:ext cx="3672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La chute des ventes pour le mois d’octobre 2021 peut s’expliquer par un souci de data</a:t>
            </a:r>
          </a:p>
        </p:txBody>
      </p:sp>
    </p:spTree>
    <p:extLst>
      <p:ext uri="{BB962C8B-B14F-4D97-AF65-F5344CB8AC3E}">
        <p14:creationId xmlns:p14="http://schemas.microsoft.com/office/powerpoint/2010/main" val="265191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698F-CB12-9A1E-ACE7-BE05D44CE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97A41-10CE-517C-2B30-6348B7C4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Préparations aux merges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1C8181-21D7-338D-2EEE-73481FE01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F7FC575D-BB19-7E07-B456-C613A1AE2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00832"/>
              </p:ext>
            </p:extLst>
          </p:nvPr>
        </p:nvGraphicFramePr>
        <p:xfrm>
          <a:off x="655869" y="2336222"/>
          <a:ext cx="1933265" cy="30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265">
                  <a:extLst>
                    <a:ext uri="{9D8B030D-6E8A-4147-A177-3AD203B41FA5}">
                      <a16:colId xmlns:a16="http://schemas.microsoft.com/office/drawing/2014/main" val="2240885117"/>
                    </a:ext>
                  </a:extLst>
                </a:gridCol>
              </a:tblGrid>
              <a:tr h="749860">
                <a:tc>
                  <a:txBody>
                    <a:bodyPr/>
                    <a:lstStyle/>
                    <a:p>
                      <a:r>
                        <a:rPr lang="fr-FR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78941"/>
                  </a:ext>
                </a:extLst>
              </a:tr>
              <a:tr h="2298975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7030A0"/>
                          </a:solidFill>
                        </a:rPr>
                        <a:t>Id_prod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fr-FR" dirty="0"/>
                        <a:t>Date</a:t>
                      </a:r>
                    </a:p>
                    <a:p>
                      <a:r>
                        <a:rPr lang="fr-FR" dirty="0" err="1"/>
                        <a:t>Session_id</a:t>
                      </a:r>
                      <a:endParaRPr lang="fr-FR" dirty="0"/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Client_id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Quantity_sold</a:t>
                      </a:r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2183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8347AF4-5A84-33F6-2209-C5475278F5DA}"/>
              </a:ext>
            </a:extLst>
          </p:cNvPr>
          <p:cNvSpPr txBox="1"/>
          <p:nvPr/>
        </p:nvSpPr>
        <p:spPr>
          <a:xfrm>
            <a:off x="414328" y="5992290"/>
            <a:ext cx="434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 err="1"/>
              <a:t>Inner</a:t>
            </a:r>
            <a:r>
              <a:rPr lang="fr-FR" sz="2000" dirty="0"/>
              <a:t> merge par clefs communes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A62A61C-F80E-A41F-2E54-572803E4A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30214"/>
              </p:ext>
            </p:extLst>
          </p:nvPr>
        </p:nvGraphicFramePr>
        <p:xfrm>
          <a:off x="4522399" y="2336222"/>
          <a:ext cx="1933265" cy="30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265">
                  <a:extLst>
                    <a:ext uri="{9D8B030D-6E8A-4147-A177-3AD203B41FA5}">
                      <a16:colId xmlns:a16="http://schemas.microsoft.com/office/drawing/2014/main" val="3882521699"/>
                    </a:ext>
                  </a:extLst>
                </a:gridCol>
              </a:tblGrid>
              <a:tr h="749860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4629"/>
                  </a:ext>
                </a:extLst>
              </a:tr>
              <a:tr h="2298975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Client_id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/>
                        <a:t>Sex</a:t>
                      </a:r>
                      <a:endParaRPr lang="fr-FR" dirty="0"/>
                    </a:p>
                    <a:p>
                      <a:r>
                        <a:rPr lang="fr-FR" dirty="0"/>
                        <a:t>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1659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A199719-87E8-D164-F88C-39540FDCF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23606"/>
              </p:ext>
            </p:extLst>
          </p:nvPr>
        </p:nvGraphicFramePr>
        <p:xfrm>
          <a:off x="2589134" y="2336222"/>
          <a:ext cx="1933265" cy="304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265">
                  <a:extLst>
                    <a:ext uri="{9D8B030D-6E8A-4147-A177-3AD203B41FA5}">
                      <a16:colId xmlns:a16="http://schemas.microsoft.com/office/drawing/2014/main" val="1174664179"/>
                    </a:ext>
                  </a:extLst>
                </a:gridCol>
              </a:tblGrid>
              <a:tr h="749860">
                <a:tc>
                  <a:txBody>
                    <a:bodyPr/>
                    <a:lstStyle/>
                    <a:p>
                      <a:r>
                        <a:rPr lang="fr-FR" dirty="0"/>
                        <a:t>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48797"/>
                  </a:ext>
                </a:extLst>
              </a:tr>
              <a:tr h="2298975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7030A0"/>
                          </a:solidFill>
                        </a:rPr>
                        <a:t>Product_id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fr-FR" dirty="0"/>
                        <a:t>Price</a:t>
                      </a:r>
                    </a:p>
                    <a:p>
                      <a:r>
                        <a:rPr lang="fr-FR" dirty="0" err="1"/>
                        <a:t>Categ</a:t>
                      </a:r>
                      <a:endParaRPr lang="fr-FR" dirty="0"/>
                    </a:p>
                    <a:p>
                      <a:r>
                        <a:rPr lang="fr-FR" dirty="0" err="1"/>
                        <a:t>Sub_category</a:t>
                      </a:r>
                      <a:endParaRPr lang="fr-FR" dirty="0"/>
                    </a:p>
                    <a:p>
                      <a:r>
                        <a:rPr lang="fr-FR" dirty="0" err="1"/>
                        <a:t>Stock_quantity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6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1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EB4E2-435E-47BA-A824-C8FF71CA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Conclusion EDA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9E1A57-5D79-4CC2-88E7-BCC479DD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699" y="1769800"/>
            <a:ext cx="10697984" cy="4194000"/>
          </a:xfrm>
        </p:spPr>
        <p:txBody>
          <a:bodyPr/>
          <a:lstStyle/>
          <a:p>
            <a:r>
              <a:rPr lang="fr-FR" dirty="0"/>
              <a:t>Analyse et validation des données</a:t>
            </a:r>
          </a:p>
          <a:p>
            <a:pPr lvl="1"/>
            <a:r>
              <a:rPr lang="fr-FR" sz="2000" dirty="0"/>
              <a:t>Gestion des </a:t>
            </a:r>
            <a:r>
              <a:rPr lang="fr-FR" sz="2000" dirty="0" err="1"/>
              <a:t>outliers</a:t>
            </a:r>
            <a:endParaRPr lang="fr-FR" sz="2000" dirty="0"/>
          </a:p>
          <a:p>
            <a:pPr lvl="1"/>
            <a:r>
              <a:rPr lang="fr-FR" sz="2000" dirty="0"/>
              <a:t>Harmonisation des </a:t>
            </a:r>
            <a:r>
              <a:rPr lang="fr-FR" sz="2000" dirty="0" err="1"/>
              <a:t>datatypes</a:t>
            </a:r>
            <a:r>
              <a:rPr lang="fr-FR" sz="2000" dirty="0"/>
              <a:t> et date</a:t>
            </a:r>
          </a:p>
          <a:p>
            <a:pPr lvl="1"/>
            <a:r>
              <a:rPr lang="fr-FR" sz="2000" dirty="0"/>
              <a:t>Drop des 4 géants</a:t>
            </a:r>
          </a:p>
          <a:p>
            <a:r>
              <a:rPr lang="fr-FR" dirty="0"/>
              <a:t>Merges des données (des tables)</a:t>
            </a:r>
          </a:p>
          <a:p>
            <a:pPr lvl="1"/>
            <a:r>
              <a:rPr lang="fr-FR" sz="2000" dirty="0"/>
              <a:t>Jointure intérieure sur les clefs depuis la table transaction</a:t>
            </a:r>
          </a:p>
          <a:p>
            <a:r>
              <a:rPr lang="fr-FR" dirty="0"/>
              <a:t>Création des variables personnalisées</a:t>
            </a:r>
          </a:p>
          <a:p>
            <a:pPr lvl="1"/>
            <a:r>
              <a:rPr lang="fr-FR" sz="2000" dirty="0"/>
              <a:t>Âge du client, CA mensuel etc.</a:t>
            </a:r>
          </a:p>
          <a:p>
            <a:pPr lvl="1"/>
            <a:r>
              <a:rPr lang="fr-FR" sz="2000" dirty="0"/>
              <a:t>Fonctions d’agrégation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0A070-EBA4-443D-AE87-DA6B3768B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36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E570B9C-6CF9-4840-A58B-F55ECE8F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F155E-567C-4557-AD6D-623A1822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Introduction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altLang="zh-CN" dirty="0">
                <a:solidFill>
                  <a:srgbClr val="3F5378"/>
                </a:solidFill>
              </a:rPr>
              <a:t>EDA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FF9800"/>
                </a:solidFill>
              </a:rPr>
              <a:t>Analyses complémentaires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6E7BC2-075E-4C6F-9D1E-CDBE2B465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0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641C4-ACA8-4388-B595-159B15C0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700" y="523433"/>
            <a:ext cx="7846760" cy="1021600"/>
          </a:xfrm>
        </p:spPr>
        <p:txBody>
          <a:bodyPr/>
          <a:lstStyle/>
          <a:p>
            <a:r>
              <a:rPr lang="fr-FR" dirty="0"/>
              <a:t>Relation entre montant panier par âge et catégorie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75F9D0-3447-4C2D-982D-9E3FB91A7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EE4E6-521B-4BC7-971C-8DF483232EA0}"/>
              </a:ext>
            </a:extLst>
          </p:cNvPr>
          <p:cNvSpPr txBox="1"/>
          <p:nvPr/>
        </p:nvSpPr>
        <p:spPr>
          <a:xfrm>
            <a:off x="743033" y="5445021"/>
            <a:ext cx="758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Lien entre catégorie d’âge du client et les montant des paniers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A5CFF4-12AE-B47F-C6FC-FE90E850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4" y="2420513"/>
            <a:ext cx="9991798" cy="25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A715E-EF36-3DB6-1BF9-CA6EE2C25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CE426-F696-ACAC-0A15-008FA113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700" y="523433"/>
            <a:ext cx="7846760" cy="1021600"/>
          </a:xfrm>
        </p:spPr>
        <p:txBody>
          <a:bodyPr/>
          <a:lstStyle/>
          <a:p>
            <a:r>
              <a:rPr lang="fr-FR" dirty="0"/>
              <a:t>Relation entre montant panier par âge et catégorie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940CE2-4279-D08F-C1D2-756BD54ED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EEC9F2-7B8B-3C6F-37FF-EA70E7344F62}"/>
              </a:ext>
            </a:extLst>
          </p:cNvPr>
          <p:cNvSpPr txBox="1"/>
          <p:nvPr/>
        </p:nvSpPr>
        <p:spPr>
          <a:xfrm>
            <a:off x="340424" y="5834113"/>
            <a:ext cx="758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Lien entre catégorie d’âge du client et les montant des paniers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C02DD-A0CA-3856-082A-168391C0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08" y="1783999"/>
            <a:ext cx="5683936" cy="37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6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9F1E4-0AFF-B23E-D935-BE9A48F9E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13E03-8C9D-8FA0-53D6-F673CCC5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700" y="523433"/>
            <a:ext cx="7846760" cy="1021600"/>
          </a:xfrm>
        </p:spPr>
        <p:txBody>
          <a:bodyPr/>
          <a:lstStyle/>
          <a:p>
            <a:r>
              <a:rPr lang="fr-FR" dirty="0"/>
              <a:t>Dépense par âge et par catégorie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54A21C-52E6-6B43-A3A1-F35E37896F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26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68F56C-D4C4-FD44-7268-596D2E29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1" y="1633373"/>
            <a:ext cx="5768918" cy="22943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2FC72B-43B2-2C2E-8CB2-68570DAA4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51" y="4166884"/>
            <a:ext cx="6725521" cy="256157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EE71205-36D1-8B6E-C0B3-20CC9CF459D4}"/>
              </a:ext>
            </a:extLst>
          </p:cNvPr>
          <p:cNvSpPr txBox="1"/>
          <p:nvPr/>
        </p:nvSpPr>
        <p:spPr>
          <a:xfrm>
            <a:off x="7593621" y="4351336"/>
            <a:ext cx="478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Les 20-30 ans dépensent majoritairement dans les montres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2175DD-0CA8-A7FA-6FEA-38FD444AD92C}"/>
              </a:ext>
            </a:extLst>
          </p:cNvPr>
          <p:cNvSpPr txBox="1"/>
          <p:nvPr/>
        </p:nvSpPr>
        <p:spPr>
          <a:xfrm>
            <a:off x="7593621" y="2348019"/>
            <a:ext cx="6189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/>
              <a:t>Les 30-50 ans sont les VIP</a:t>
            </a:r>
          </a:p>
        </p:txBody>
      </p:sp>
    </p:spTree>
    <p:extLst>
      <p:ext uri="{BB962C8B-B14F-4D97-AF65-F5344CB8AC3E}">
        <p14:creationId xmlns:p14="http://schemas.microsoft.com/office/powerpoint/2010/main" val="3613234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E570B9C-6CF9-4840-A58B-F55ECE8F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F155E-567C-4557-AD6D-623A1822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Introduction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altLang="zh-CN" dirty="0">
                <a:solidFill>
                  <a:srgbClr val="3F5378"/>
                </a:solidFill>
              </a:rPr>
              <a:t>EDA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Suites des analyses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FF9800"/>
                </a:solidFill>
              </a:rPr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6E7BC2-075E-4C6F-9D1E-CDBE2B465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23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EB4E2-435E-47BA-A824-C8FF71CA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9E1A57-5D79-4CC2-88E7-BCC479DD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08" y="1988000"/>
            <a:ext cx="10697984" cy="4194000"/>
          </a:xfrm>
        </p:spPr>
        <p:txBody>
          <a:bodyPr/>
          <a:lstStyle/>
          <a:p>
            <a:r>
              <a:rPr lang="fr-FR" dirty="0"/>
              <a:t>Données globalement complète, manquant un mois</a:t>
            </a:r>
          </a:p>
          <a:p>
            <a:r>
              <a:rPr lang="fr-FR" dirty="0"/>
              <a:t>Des segments de clients se détachent</a:t>
            </a:r>
          </a:p>
          <a:p>
            <a:pPr lvl="1"/>
            <a:r>
              <a:rPr lang="fr-FR" sz="2000" dirty="0"/>
              <a:t>4 clients B2B, des géants autant du point de vue volume que CA</a:t>
            </a:r>
          </a:p>
          <a:p>
            <a:pPr lvl="1"/>
            <a:r>
              <a:rPr lang="fr-FR" sz="2000" dirty="0"/>
              <a:t>Clients « VIP» tranche 30-50 ans</a:t>
            </a:r>
          </a:p>
          <a:p>
            <a:pPr lvl="1"/>
            <a:r>
              <a:rPr lang="fr-FR" sz="2000" dirty="0"/>
              <a:t>Spécialisation des achats des montres pour la tranche moins de 30ans</a:t>
            </a:r>
          </a:p>
          <a:p>
            <a:r>
              <a:rPr lang="fr-FR" dirty="0"/>
              <a:t>Résumé analyses complémentaires</a:t>
            </a:r>
          </a:p>
          <a:p>
            <a:pPr lvl="1"/>
            <a:r>
              <a:rPr lang="fr-FR" sz="2000" dirty="0"/>
              <a:t>Corrélation entre le genre du client et la catégorie des biens</a:t>
            </a:r>
          </a:p>
          <a:p>
            <a:pPr lvl="1"/>
            <a:r>
              <a:rPr lang="fr-FR" sz="2000" dirty="0"/>
              <a:t>Corrélation inverse entre le prix des paniers en moyenne et l’âge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0A070-EBA4-443D-AE87-DA6B3768B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46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F155E-567C-4557-AD6D-623A1822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lnSpc>
                <a:spcPct val="150000"/>
              </a:lnSpc>
              <a:buNone/>
            </a:pPr>
            <a:r>
              <a:rPr lang="fr-FR" sz="3600" dirty="0"/>
              <a:t>MERCI POUR VOTRE ATTENTION</a:t>
            </a:r>
            <a:endParaRPr lang="fr-FR" sz="3600" dirty="0">
              <a:solidFill>
                <a:srgbClr val="FF9800"/>
              </a:solidFill>
            </a:endParaRPr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58CD12C3-C60F-4E88-AB36-C89138004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5F516-567A-A3FA-50D5-C3B24428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51E5D-5B23-2D25-D24F-00774CA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Introduction: présentation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267B83-344A-6F9C-EADB-E2216A8E5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lnSpc>
                <a:spcPct val="150000"/>
              </a:lnSpc>
              <a:buNone/>
            </a:pPr>
            <a:r>
              <a:rPr lang="fr-FR" dirty="0"/>
              <a:t>Analyse des ventes et ETL d’un datamart: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Des clients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Des produits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Des ventes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0F4E5-6660-B59E-C539-4307D8F7D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91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E570B9C-6CF9-4840-A58B-F55ECE8F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F155E-567C-4557-AD6D-623A1822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Introduction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FF9800"/>
                </a:solidFill>
              </a:rPr>
              <a:t>EDA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Analyses complémentaires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6E7BC2-075E-4C6F-9D1E-CDBE2B465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E570B9C-6CF9-4840-A58B-F55ECE8F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l’EDA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F155E-567C-4557-AD6D-623A1822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FF9800"/>
                </a:solidFill>
              </a:rPr>
              <a:t>Présentation des données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Analyse de la qualité des données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Analyse des variables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Merge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6E7BC2-075E-4C6F-9D1E-CDBE2B465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39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EB4E2-435E-47BA-A824-C8FF71CA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</a:t>
            </a:r>
            <a:r>
              <a:rPr lang="fr-FR" dirty="0"/>
              <a:t>résentation des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0A070-EBA4-443D-AE87-DA6B3768B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FD04A368-E4DA-4D18-80CC-A6F9ECDCF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42959"/>
              </p:ext>
            </p:extLst>
          </p:nvPr>
        </p:nvGraphicFramePr>
        <p:xfrm>
          <a:off x="562532" y="2286000"/>
          <a:ext cx="8719492" cy="414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142">
                  <a:extLst>
                    <a:ext uri="{9D8B030D-6E8A-4147-A177-3AD203B41FA5}">
                      <a16:colId xmlns:a16="http://schemas.microsoft.com/office/drawing/2014/main" val="3076863109"/>
                    </a:ext>
                  </a:extLst>
                </a:gridCol>
                <a:gridCol w="2234142">
                  <a:extLst>
                    <a:ext uri="{9D8B030D-6E8A-4147-A177-3AD203B41FA5}">
                      <a16:colId xmlns:a16="http://schemas.microsoft.com/office/drawing/2014/main" val="3239846146"/>
                    </a:ext>
                  </a:extLst>
                </a:gridCol>
                <a:gridCol w="2125604">
                  <a:extLst>
                    <a:ext uri="{9D8B030D-6E8A-4147-A177-3AD203B41FA5}">
                      <a16:colId xmlns:a16="http://schemas.microsoft.com/office/drawing/2014/main" val="3869791378"/>
                    </a:ext>
                  </a:extLst>
                </a:gridCol>
                <a:gridCol w="2125604">
                  <a:extLst>
                    <a:ext uri="{9D8B030D-6E8A-4147-A177-3AD203B41FA5}">
                      <a16:colId xmlns:a16="http://schemas.microsoft.com/office/drawing/2014/main" val="1078920428"/>
                    </a:ext>
                  </a:extLst>
                </a:gridCol>
              </a:tblGrid>
              <a:tr h="79592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Noms des 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Dimension (L*C)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361208"/>
                  </a:ext>
                </a:extLst>
              </a:tr>
              <a:tr h="89302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Données des clients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Sexe</a:t>
                      </a:r>
                    </a:p>
                    <a:p>
                      <a:pPr algn="l"/>
                      <a:r>
                        <a:rPr lang="fr-FR" dirty="0"/>
                        <a:t>date de naissance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8623*3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574916"/>
                  </a:ext>
                </a:extLst>
              </a:tr>
              <a:tr h="11618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Données des produits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Category</a:t>
                      </a:r>
                      <a:r>
                        <a:rPr lang="fr-FR" dirty="0"/>
                        <a:t>,</a:t>
                      </a:r>
                    </a:p>
                    <a:p>
                      <a:pPr algn="l"/>
                      <a:r>
                        <a:rPr lang="fr-FR" dirty="0" err="1"/>
                        <a:t>Sub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category</a:t>
                      </a:r>
                      <a:r>
                        <a:rPr lang="fr-FR" dirty="0"/>
                        <a:t>,</a:t>
                      </a:r>
                    </a:p>
                    <a:p>
                      <a:pPr algn="l"/>
                      <a:r>
                        <a:rPr lang="fr-FR" dirty="0"/>
                        <a:t>Price,</a:t>
                      </a:r>
                    </a:p>
                    <a:p>
                      <a:pPr algn="l"/>
                      <a:r>
                        <a:rPr lang="fr-FR" dirty="0"/>
                        <a:t>Stock </a:t>
                      </a:r>
                      <a:r>
                        <a:rPr lang="fr-FR" dirty="0" err="1"/>
                        <a:t>quantity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3287*5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340339"/>
                  </a:ext>
                </a:extLst>
              </a:tr>
              <a:tr h="89302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Données des ventes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Date,</a:t>
                      </a:r>
                    </a:p>
                    <a:p>
                      <a:pPr algn="l"/>
                      <a:r>
                        <a:rPr lang="fr-FR" dirty="0"/>
                        <a:t>Session,</a:t>
                      </a:r>
                    </a:p>
                    <a:p>
                      <a:pPr algn="l"/>
                      <a:r>
                        <a:rPr lang="fr-FR" dirty="0"/>
                        <a:t>Client,</a:t>
                      </a:r>
                    </a:p>
                    <a:p>
                      <a:pPr algn="l"/>
                      <a:r>
                        <a:rPr lang="fr-FR" dirty="0" err="1"/>
                        <a:t>Quantity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sold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337016*5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847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39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3E7E-30F1-87D5-2841-F1AF1635C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19540-6316-FBD3-54D5-48C54A2A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Détails des tables via pandas info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ABF288-8DB2-D2D4-B0A9-8EF5DD371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253351-0D8D-B988-22F9-ADE6DA91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5" y="4390274"/>
            <a:ext cx="2914671" cy="14620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68CE81-2679-5377-9F7C-B0D3562B8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86" y="2055628"/>
            <a:ext cx="3338537" cy="18335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EC2F94-BD9A-7507-E116-E32C9DF53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05" y="2055628"/>
            <a:ext cx="3057547" cy="182405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BF9379-73F1-35ED-CA16-865480EC2092}"/>
              </a:ext>
            </a:extLst>
          </p:cNvPr>
          <p:cNvSpPr txBox="1"/>
          <p:nvPr/>
        </p:nvSpPr>
        <p:spPr>
          <a:xfrm>
            <a:off x="4242486" y="4858561"/>
            <a:ext cx="6082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Données qualitatifs (taux de remplissage 100%)</a:t>
            </a:r>
          </a:p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Des </a:t>
            </a:r>
            <a:r>
              <a:rPr lang="fr-FR" sz="2000" dirty="0" err="1"/>
              <a:t>datatypes</a:t>
            </a:r>
            <a:r>
              <a:rPr lang="fr-FR" sz="2000" dirty="0"/>
              <a:t> à harmoniser ou définition du dictionnaire de donnée en amont</a:t>
            </a:r>
          </a:p>
          <a:p>
            <a:pPr marL="285750" lvl="1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2821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E570B9C-6CF9-4840-A58B-F55ECE8F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l’EDA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F155E-567C-4557-AD6D-623A1822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Présentation des données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FF9800"/>
                </a:solidFill>
              </a:rPr>
              <a:t>Analyse de la qualité des données et variables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Analyses des variables</a:t>
            </a:r>
          </a:p>
          <a:p>
            <a:pPr marL="615948" indent="-514350">
              <a:lnSpc>
                <a:spcPct val="150000"/>
              </a:lnSpc>
              <a:buFont typeface="+mj-lt"/>
              <a:buAutoNum type="romanUcPeriod"/>
            </a:pPr>
            <a:r>
              <a:rPr lang="fr-FR" dirty="0">
                <a:solidFill>
                  <a:srgbClr val="3F5378"/>
                </a:solidFill>
              </a:rPr>
              <a:t>Merge</a:t>
            </a:r>
            <a:endParaRPr lang="fr-FR" dirty="0">
              <a:solidFill>
                <a:srgbClr val="FF98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6E7BC2-075E-4C6F-9D1E-CDBE2B465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1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EB4E2-435E-47BA-A824-C8FF71CA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table: 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0A070-EBA4-443D-AE87-DA6B3768B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1375B1-97C0-483D-B218-64D44E53A8B0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83F910-6061-A8D7-216D-346ABFFC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" y="2196400"/>
            <a:ext cx="6024908" cy="29146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809941-BF83-62A1-89A5-1164D52E3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238" y="3705368"/>
            <a:ext cx="5473017" cy="13043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B008CB8-D346-03E4-FF20-635FEB3AB160}"/>
              </a:ext>
            </a:extLst>
          </p:cNvPr>
          <p:cNvSpPr txBox="1"/>
          <p:nvPr/>
        </p:nvSpPr>
        <p:spPr>
          <a:xfrm>
            <a:off x="7019238" y="2717307"/>
            <a:ext cx="4304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000" dirty="0"/>
              <a:t>Vérification des </a:t>
            </a:r>
            <a:r>
              <a:rPr lang="fr-FR" sz="2000" dirty="0" err="1"/>
              <a:t>outliers</a:t>
            </a:r>
            <a:r>
              <a:rPr lang="fr-FR" sz="2000" dirty="0"/>
              <a:t> via </a:t>
            </a:r>
            <a:r>
              <a:rPr lang="fr-FR" sz="2000" dirty="0" err="1"/>
              <a:t>zscore</a:t>
            </a:r>
            <a:r>
              <a:rPr lang="fr-FR" sz="2000" dirty="0"/>
              <a:t> de </a:t>
            </a:r>
            <a:r>
              <a:rPr lang="fr-FR" sz="2000" dirty="0" err="1"/>
              <a:t>scipy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658223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enc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ence" id="{C9C3A9B4-E41E-4672-8118-0A36B9BDB4CD}" vid="{5370C462-0210-4D3A-8D03-4C3175628D2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Words>702</Words>
  <Application>Microsoft Office PowerPoint</Application>
  <PresentationFormat>Grand écran</PresentationFormat>
  <Paragraphs>227</Paragraphs>
  <Slides>29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Arvo</vt:lpstr>
      <vt:lpstr>Arial</vt:lpstr>
      <vt:lpstr>Calibri</vt:lpstr>
      <vt:lpstr>Roboto Condensed</vt:lpstr>
      <vt:lpstr>Roboto Condensed Light</vt:lpstr>
      <vt:lpstr>Wingdings</vt:lpstr>
      <vt:lpstr>datascience</vt:lpstr>
      <vt:lpstr>Analyse des ventes</vt:lpstr>
      <vt:lpstr>Plan de la présentation</vt:lpstr>
      <vt:lpstr>Introduction: présentation du projet</vt:lpstr>
      <vt:lpstr>Plan de la présentation</vt:lpstr>
      <vt:lpstr>Plan de l’EDA</vt:lpstr>
      <vt:lpstr>présentation des données</vt:lpstr>
      <vt:lpstr>Détails des tables via pandas info</vt:lpstr>
      <vt:lpstr>Plan de l’EDA</vt:lpstr>
      <vt:lpstr>La table: client</vt:lpstr>
      <vt:lpstr>La table: client</vt:lpstr>
      <vt:lpstr>La table: produit</vt:lpstr>
      <vt:lpstr>La table: transaction</vt:lpstr>
      <vt:lpstr>Plan de l’EDA</vt:lpstr>
      <vt:lpstr>Comptes Clients sans achats</vt:lpstr>
      <vt:lpstr>Références produits sans ventes</vt:lpstr>
      <vt:lpstr>Produit vendu sans référence</vt:lpstr>
      <vt:lpstr>Les Clients trop grands?</vt:lpstr>
      <vt:lpstr>Détails résumés dans un tableau</vt:lpstr>
      <vt:lpstr>Quelques insights sur les ventes faites dessus</vt:lpstr>
      <vt:lpstr>Hiatus du mois de Octobre 2021</vt:lpstr>
      <vt:lpstr>Préparations aux merges</vt:lpstr>
      <vt:lpstr>Conclusion EDA</vt:lpstr>
      <vt:lpstr>Plan de la présentation</vt:lpstr>
      <vt:lpstr>Relation entre montant panier par âge et catégorie</vt:lpstr>
      <vt:lpstr>Relation entre montant panier par âge et catégorie</vt:lpstr>
      <vt:lpstr>Dépense par âge et par catégorie</vt:lpstr>
      <vt:lpstr>Plan de la présentation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électrique de bâtiments</dc:title>
  <dc:creator>laien wu</dc:creator>
  <cp:lastModifiedBy>laien wu</cp:lastModifiedBy>
  <cp:revision>223</cp:revision>
  <dcterms:created xsi:type="dcterms:W3CDTF">2021-03-22T08:49:25Z</dcterms:created>
  <dcterms:modified xsi:type="dcterms:W3CDTF">2024-10-16T19:55:17Z</dcterms:modified>
</cp:coreProperties>
</file>