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88" r:id="rId3"/>
    <p:sldId id="258" r:id="rId4"/>
    <p:sldId id="259" r:id="rId5"/>
    <p:sldId id="293" r:id="rId6"/>
    <p:sldId id="292" r:id="rId7"/>
    <p:sldId id="291" r:id="rId8"/>
    <p:sldId id="294" r:id="rId9"/>
    <p:sldId id="295" r:id="rId10"/>
    <p:sldId id="297" r:id="rId11"/>
    <p:sldId id="296" r:id="rId12"/>
    <p:sldId id="290" r:id="rId13"/>
    <p:sldId id="279" r:id="rId14"/>
    <p:sldId id="298" r:id="rId15"/>
    <p:sldId id="278" r:id="rId16"/>
  </p:sldIdLst>
  <p:sldSz cx="9144000" cy="5143500" type="screen16x9"/>
  <p:notesSz cx="6858000" cy="9144000"/>
  <p:embeddedFontLst>
    <p:embeddedFont>
      <p:font typeface="Barlow" panose="020B0604020202020204" charset="0"/>
      <p:regular r:id="rId18"/>
      <p:bold r:id="rId19"/>
      <p:italic r:id="rId20"/>
      <p:boldItalic r:id="rId21"/>
    </p:embeddedFont>
    <p:embeddedFont>
      <p:font typeface="Barlow Light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/>
    <p:restoredTop sz="94694"/>
  </p:normalViewPr>
  <p:slideViewPr>
    <p:cSldViewPr snapToGrid="0" snapToObjects="1">
      <p:cViewPr varScale="1">
        <p:scale>
          <a:sx n="97" d="100"/>
          <a:sy n="97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b72d1cf2b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b72d1cf2b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183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444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193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b2f7c811e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b2f7c811e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node-ecommerce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ogurenko/Ecommerce/blob/master/backend/helpers/dbErrorHandler.js" TargetMode="External"/><Relationship Id="rId4" Type="http://schemas.openxmlformats.org/officeDocument/2006/relationships/hyperlink" Target="https://getbootstrap.com/docs/5.0/getting-started/introduction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Website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057D-679D-466F-8579-7CD8CF072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190" y="128035"/>
            <a:ext cx="5110800" cy="994686"/>
          </a:xfrm>
        </p:spPr>
        <p:txBody>
          <a:bodyPr/>
          <a:lstStyle/>
          <a:p>
            <a:r>
              <a:rPr lang="en-US" dirty="0"/>
              <a:t>Model : User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DD093-74B9-4489-89C2-F34898735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300" y="2714552"/>
            <a:ext cx="3254584" cy="215241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167E84-E555-4AEE-BAB3-92E94C15C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64" y="1287835"/>
            <a:ext cx="7507036" cy="374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9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057D-679D-466F-8579-7CD8CF072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190" y="128035"/>
            <a:ext cx="5110800" cy="1002675"/>
          </a:xfrm>
        </p:spPr>
        <p:txBody>
          <a:bodyPr/>
          <a:lstStyle/>
          <a:p>
            <a:r>
              <a:rPr lang="en-US" dirty="0"/>
              <a:t>Model : Order n Cart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DD093-74B9-4489-89C2-F34898735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300" y="2714552"/>
            <a:ext cx="3254584" cy="215241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70F97-82FA-4C7F-9E42-B12C52FF0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58" y="1287835"/>
            <a:ext cx="7600442" cy="384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63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4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dirty="0"/>
          </a:p>
        </p:txBody>
      </p:sp>
      <p:sp>
        <p:nvSpPr>
          <p:cNvPr id="793" name="Google Shape;793;p4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794" name="Google Shape;794;p45"/>
          <p:cNvGraphicFramePr/>
          <p:nvPr>
            <p:extLst>
              <p:ext uri="{D42A27DB-BD31-4B8C-83A1-F6EECF244321}">
                <p14:modId xmlns:p14="http://schemas.microsoft.com/office/powerpoint/2010/main" val="1018617380"/>
              </p:ext>
            </p:extLst>
          </p:nvPr>
        </p:nvGraphicFramePr>
        <p:xfrm>
          <a:off x="855300" y="1474725"/>
          <a:ext cx="7580776" cy="2644991"/>
        </p:xfrm>
        <a:graphic>
          <a:graphicData uri="http://schemas.openxmlformats.org/drawingml/2006/table">
            <a:tbl>
              <a:tblPr>
                <a:noFill/>
                <a:tableStyleId>{01CDC246-CD5F-43C5-B557-0B5EE2D38672}</a:tableStyleId>
              </a:tblPr>
              <a:tblGrid>
                <a:gridCol w="922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9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9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718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Tấn</a:t>
                      </a:r>
                      <a:endParaRPr sz="14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Hà</a:t>
                      </a:r>
                      <a:endParaRPr sz="14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Hải</a:t>
                      </a:r>
                      <a:endParaRPr sz="14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Phong</a:t>
                      </a:r>
                      <a:endParaRPr sz="14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Đức</a:t>
                      </a:r>
                      <a:endParaRPr sz="14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Total</a:t>
                      </a:r>
                      <a:endParaRPr sz="1400" dirty="0">
                        <a:solidFill>
                          <a:schemeClr val="l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31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2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%</a:t>
                      </a:r>
                      <a:endParaRPr sz="1600" dirty="0">
                        <a:solidFill>
                          <a:schemeClr val="dk2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20</a:t>
                      </a:r>
                      <a:endParaRPr sz="16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25</a:t>
                      </a:r>
                      <a:endParaRPr sz="16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25</a:t>
                      </a:r>
                      <a:endParaRPr sz="16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15</a:t>
                      </a:r>
                      <a:endParaRPr sz="16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15</a:t>
                      </a:r>
                      <a:endParaRPr sz="16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100</a:t>
                      </a:r>
                      <a:endParaRPr sz="1600" dirty="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dirty="0"/>
          </a:p>
        </p:txBody>
      </p:sp>
      <p:sp>
        <p:nvSpPr>
          <p:cNvPr id="477" name="Google Shape;477;p34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67638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MongoDb</a:t>
            </a:r>
            <a:r>
              <a:rPr lang="en-US" dirty="0"/>
              <a:t>, Express, </a:t>
            </a:r>
            <a:r>
              <a:rPr lang="en-US" dirty="0" err="1"/>
              <a:t>NodeJs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React </a:t>
            </a:r>
          </a:p>
          <a:p>
            <a:pPr lvl="0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website.</a:t>
            </a:r>
          </a:p>
          <a:p>
            <a:pPr lvl="0"/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qua Credits Card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Paypal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8" name="Google Shape;478;p3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3105-0581-40B8-B4CE-6756F446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6E6AC-7CB8-4CFE-BA62-836433604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299" y="1353948"/>
            <a:ext cx="5860133" cy="3033900"/>
          </a:xfrm>
        </p:spPr>
        <p:txBody>
          <a:bodyPr numCol="2">
            <a:noAutofit/>
          </a:bodyPr>
          <a:lstStyle/>
          <a:p>
            <a:r>
              <a:rPr lang="en-US" sz="1800" u="sng" dirty="0">
                <a:hlinkClick r:id="rId2"/>
              </a:rPr>
              <a:t>Stack Overflow - Where Developers Learn, Share, &amp; Build Careers</a:t>
            </a:r>
            <a:endParaRPr lang="en-US" sz="1800" u="sng" dirty="0"/>
          </a:p>
          <a:p>
            <a:endParaRPr lang="en-US" sz="1800" dirty="0"/>
          </a:p>
          <a:p>
            <a:r>
              <a:rPr lang="en-US" sz="1800" u="sng" dirty="0">
                <a:hlinkClick r:id="rId3"/>
              </a:rPr>
              <a:t>MERN Stack React Node Ecommerce from Scratch to Deployment | Udemy</a:t>
            </a:r>
            <a:endParaRPr lang="en-US" sz="1800" dirty="0"/>
          </a:p>
          <a:p>
            <a:endParaRPr lang="en-US" sz="1800" u="sng" dirty="0">
              <a:hlinkClick r:id="rId4"/>
            </a:endParaRPr>
          </a:p>
          <a:p>
            <a:r>
              <a:rPr lang="en-US" sz="1800" u="sng" dirty="0">
                <a:hlinkClick r:id="rId4"/>
              </a:rPr>
              <a:t>Introduction · Bootstrap v5.0 (getbootstrap.com)</a:t>
            </a:r>
            <a:endParaRPr lang="en-US" sz="1800" dirty="0"/>
          </a:p>
          <a:p>
            <a:endParaRPr lang="en-US" sz="1800" u="sng" dirty="0">
              <a:hlinkClick r:id="rId5"/>
            </a:endParaRPr>
          </a:p>
          <a:p>
            <a:r>
              <a:rPr lang="en-US" sz="1800" u="sng" dirty="0">
                <a:hlinkClick r:id="rId5"/>
              </a:rPr>
              <a:t>Ecommerce/dbErrorHandler.js at master · </a:t>
            </a:r>
            <a:r>
              <a:rPr lang="en-US" sz="1800" u="sng" dirty="0" err="1">
                <a:hlinkClick r:id="rId5"/>
              </a:rPr>
              <a:t>ogurenko</a:t>
            </a:r>
            <a:r>
              <a:rPr lang="en-US" sz="1800" u="sng" dirty="0">
                <a:hlinkClick r:id="rId5"/>
              </a:rPr>
              <a:t>/Ecommerce (github.com)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1EB85-9ADD-4A8B-997F-2C8A9DF296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101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33"/>
          <p:cNvPicPr preferRelativeResize="0"/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74375" y1="16806" x2="68594" y2="90556"/>
                        <a14:backgroundMark x1="89922" y1="29306" x2="85000" y2="60000"/>
                        <a14:backgroundMark x1="85000" y1="60000" x2="83906" y2="63472"/>
                        <a14:backgroundMark x1="87656" y1="23333" x2="72344" y2="62500"/>
                        <a14:backgroundMark x1="76328" y1="20972" x2="72109" y2="27917"/>
                        <a14:backgroundMark x1="72109" y1="27917" x2="62344" y2="6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3"/>
          <p:cNvSpPr txBox="1">
            <a:spLocks noGrp="1"/>
          </p:cNvSpPr>
          <p:nvPr>
            <p:ph type="ctrTitle" idx="4294967295"/>
          </p:nvPr>
        </p:nvSpPr>
        <p:spPr>
          <a:xfrm>
            <a:off x="855300" y="1991850"/>
            <a:ext cx="2606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THANKS!</a:t>
            </a:r>
            <a:endParaRPr sz="4800" dirty="0"/>
          </a:p>
        </p:txBody>
      </p:sp>
      <p:sp>
        <p:nvSpPr>
          <p:cNvPr id="470" name="Google Shape;470;p33"/>
          <p:cNvSpPr txBox="1">
            <a:spLocks noGrp="1"/>
          </p:cNvSpPr>
          <p:nvPr>
            <p:ph type="subTitle" idx="4294967295"/>
          </p:nvPr>
        </p:nvSpPr>
        <p:spPr>
          <a:xfrm>
            <a:off x="3548950" y="1740600"/>
            <a:ext cx="2339100" cy="166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471" name="Google Shape;471;p3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</a:t>
            </a:r>
            <a:r>
              <a:rPr lang="en-US" dirty="0" err="1"/>
              <a:t>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dirty="0"/>
          </a:p>
        </p:txBody>
      </p:sp>
      <p:sp>
        <p:nvSpPr>
          <p:cNvPr id="689" name="Google Shape;689;p4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90" name="Google Shape;690;p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1058" y="1759975"/>
            <a:ext cx="1067818" cy="1083761"/>
          </a:xfrm>
          <a:prstGeom prst="ellipse">
            <a:avLst/>
          </a:prstGeom>
          <a:noFill/>
          <a:ln>
            <a:noFill/>
          </a:ln>
        </p:spPr>
      </p:pic>
      <p:sp>
        <p:nvSpPr>
          <p:cNvPr id="691" name="Google Shape;691;p43"/>
          <p:cNvSpPr txBox="1"/>
          <p:nvPr/>
        </p:nvSpPr>
        <p:spPr>
          <a:xfrm>
            <a:off x="852737" y="3044703"/>
            <a:ext cx="1076139" cy="12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Lại Huy Hà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92" name="Google Shape;692;p4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432661" y="1761082"/>
            <a:ext cx="1076139" cy="1083761"/>
          </a:xfrm>
          <a:prstGeom prst="ellipse">
            <a:avLst/>
          </a:prstGeom>
          <a:noFill/>
          <a:ln>
            <a:noFill/>
          </a:ln>
        </p:spPr>
      </p:pic>
      <p:sp>
        <p:nvSpPr>
          <p:cNvPr id="693" name="Google Shape;693;p43"/>
          <p:cNvSpPr txBox="1"/>
          <p:nvPr/>
        </p:nvSpPr>
        <p:spPr>
          <a:xfrm>
            <a:off x="2432661" y="3044703"/>
            <a:ext cx="1076139" cy="53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</a:t>
            </a:r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ần</a:t>
            </a: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Vũ</a:t>
            </a: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Hải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94" name="Google Shape;694;p4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012585" y="1762189"/>
            <a:ext cx="1076139" cy="1083761"/>
          </a:xfrm>
          <a:prstGeom prst="ellipse">
            <a:avLst/>
          </a:prstGeom>
          <a:noFill/>
          <a:ln>
            <a:noFill/>
          </a:ln>
        </p:spPr>
      </p:pic>
      <p:sp>
        <p:nvSpPr>
          <p:cNvPr id="695" name="Google Shape;695;p43"/>
          <p:cNvSpPr txBox="1"/>
          <p:nvPr/>
        </p:nvSpPr>
        <p:spPr>
          <a:xfrm>
            <a:off x="4012584" y="3044702"/>
            <a:ext cx="1076139" cy="53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Lê V</a:t>
            </a:r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ĩnh</a:t>
            </a: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Phong</a:t>
            </a:r>
            <a:br>
              <a:rPr lang="en" dirty="0">
                <a:latin typeface="Barlow"/>
                <a:ea typeface="Barlow"/>
                <a:cs typeface="Barlow"/>
                <a:sym typeface="Barlow"/>
              </a:rPr>
            </a:b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96" name="Google Shape;696;p43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592509" y="1762189"/>
            <a:ext cx="1076139" cy="1083761"/>
          </a:xfrm>
          <a:prstGeom prst="ellipse">
            <a:avLst/>
          </a:prstGeom>
          <a:noFill/>
          <a:ln>
            <a:noFill/>
          </a:ln>
        </p:spPr>
      </p:pic>
      <p:sp>
        <p:nvSpPr>
          <p:cNvPr id="697" name="Google Shape;697;p43"/>
          <p:cNvSpPr txBox="1"/>
          <p:nvPr/>
        </p:nvSpPr>
        <p:spPr>
          <a:xfrm>
            <a:off x="5592507" y="3044701"/>
            <a:ext cx="1076139" cy="53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Nguyễn</a:t>
            </a: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Hữu</a:t>
            </a: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Đức</a:t>
            </a:r>
            <a:endParaRPr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3" name="Google Shape;696;p43">
            <a:extLst>
              <a:ext uri="{FF2B5EF4-FFF2-40B4-BE49-F238E27FC236}">
                <a16:creationId xmlns:a16="http://schemas.microsoft.com/office/drawing/2014/main" id="{8829A033-410B-4E20-BC5B-5EACF0AE2B29}"/>
              </a:ext>
            </a:extLst>
          </p:cNvPr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164108" y="1759975"/>
            <a:ext cx="1076139" cy="1151941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" name="Google Shape;697;p43">
            <a:extLst>
              <a:ext uri="{FF2B5EF4-FFF2-40B4-BE49-F238E27FC236}">
                <a16:creationId xmlns:a16="http://schemas.microsoft.com/office/drawing/2014/main" id="{60B5530A-7003-472D-93D4-B55E14D31AD6}"/>
              </a:ext>
            </a:extLst>
          </p:cNvPr>
          <p:cNvSpPr txBox="1"/>
          <p:nvPr/>
        </p:nvSpPr>
        <p:spPr>
          <a:xfrm>
            <a:off x="7172428" y="3044700"/>
            <a:ext cx="1076139" cy="53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Huỳnh</a:t>
            </a: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Đại</a:t>
            </a: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Tấn</a:t>
            </a:r>
            <a:endParaRPr lang="en-US" sz="8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3"/>
          <p:cNvPicPr preferRelativeResize="0"/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87656" y1="22778" x2="87656" y2="22778"/>
                        <a14:backgroundMark x1="82891" y1="23472" x2="82891" y2="23472"/>
                        <a14:backgroundMark x1="45938" y1="19722" x2="73047" y2="32639"/>
                        <a14:backgroundMark x1="73047" y1="32639" x2="77500" y2="37361"/>
                        <a14:backgroundMark x1="77500" y1="37361" x2="79688" y2="46111"/>
                        <a14:backgroundMark x1="1797" y1="10000" x2="39141" y2="6806"/>
                        <a14:backgroundMark x1="39141" y1="6806" x2="75547" y2="8472"/>
                        <a14:backgroundMark x1="75547" y1="8472" x2="93906" y2="20278"/>
                        <a14:backgroundMark x1="93906" y1="20278" x2="97813" y2="29028"/>
                        <a14:backgroundMark x1="97813" y1="29028" x2="98047" y2="39444"/>
                        <a14:backgroundMark x1="98047" y1="39444" x2="92734" y2="52500"/>
                        <a14:backgroundMark x1="92734" y1="52500" x2="80000" y2="66528"/>
                        <a14:backgroundMark x1="80000" y1="66528" x2="78047" y2="66944"/>
                        <a14:backgroundMark x1="73359" y1="8472" x2="73438" y2="69028"/>
                        <a14:backgroundMark x1="70625" y1="26389" x2="68438" y2="71667"/>
                        <a14:backgroundMark x1="68438" y1="71667" x2="60000" y2="67222"/>
                        <a14:backgroundMark x1="60000" y1="67222" x2="50625" y2="44444"/>
                        <a14:backgroundMark x1="50625" y1="44444" x2="73203" y2="25417"/>
                        <a14:backgroundMark x1="73203" y1="25417" x2="82656" y2="45000"/>
                        <a14:backgroundMark x1="82656" y1="45000" x2="61172" y2="78611"/>
                        <a14:backgroundMark x1="61172" y1="78611" x2="68047" y2="53472"/>
                        <a14:backgroundMark x1="68047" y1="53472" x2="81719" y2="42778"/>
                        <a14:backgroundMark x1="81719" y1="42778" x2="67266" y2="85833"/>
                        <a14:backgroundMark x1="67266" y1="85833" x2="75859" y2="71250"/>
                        <a14:backgroundMark x1="75859" y1="71250" x2="68281" y2="82639"/>
                        <a14:backgroundMark x1="68281" y1="82639" x2="85156" y2="84861"/>
                        <a14:backgroundMark x1="85156" y1="84861" x2="93125" y2="94028"/>
                        <a14:backgroundMark x1="93125" y1="94028" x2="57266" y2="94722"/>
                        <a14:backgroundMark x1="57266" y1="94722" x2="61172" y2="74306"/>
                        <a14:backgroundMark x1="61172" y1="74306" x2="83984" y2="71944"/>
                        <a14:backgroundMark x1="83984" y1="71944" x2="71719" y2="84861"/>
                        <a14:backgroundMark x1="71719" y1="84861" x2="66797" y2="72639"/>
                        <a14:backgroundMark x1="66797" y1="72639" x2="81563" y2="64444"/>
                        <a14:backgroundMark x1="81563" y1="64444" x2="65313" y2="89861"/>
                        <a14:backgroundMark x1="65313" y1="89861" x2="63281" y2="63194"/>
                        <a14:backgroundMark x1="63281" y1="63194" x2="56484" y2="54861"/>
                        <a14:backgroundMark x1="56484" y1="54861" x2="52578" y2="65417"/>
                        <a14:backgroundMark x1="52578" y1="65417" x2="57188" y2="636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3"/>
          <p:cNvSpPr txBox="1">
            <a:spLocks noGrp="1"/>
          </p:cNvSpPr>
          <p:nvPr>
            <p:ph type="ctrTitle" idx="4294967295"/>
          </p:nvPr>
        </p:nvSpPr>
        <p:spPr>
          <a:xfrm>
            <a:off x="855299" y="1002890"/>
            <a:ext cx="2517165" cy="21487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/>
              <a:t>Công</a:t>
            </a:r>
            <a:r>
              <a:rPr lang="en-US" sz="4800" dirty="0"/>
              <a:t> </a:t>
            </a:r>
            <a:r>
              <a:rPr lang="en-US" sz="4800" dirty="0" err="1"/>
              <a:t>nghệ</a:t>
            </a:r>
            <a:r>
              <a:rPr lang="en-US" sz="4800" dirty="0"/>
              <a:t> </a:t>
            </a:r>
            <a:r>
              <a:rPr lang="en-US" sz="4800" dirty="0" err="1"/>
              <a:t>sử</a:t>
            </a:r>
            <a:r>
              <a:rPr lang="en-US" sz="4800" dirty="0"/>
              <a:t> </a:t>
            </a:r>
            <a:r>
              <a:rPr lang="en-US" sz="4800" dirty="0" err="1"/>
              <a:t>dụng</a:t>
            </a:r>
            <a:r>
              <a:rPr lang="en-US" sz="4800" dirty="0"/>
              <a:t> </a:t>
            </a:r>
            <a:endParaRPr sz="4800" dirty="0"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4294967295"/>
          </p:nvPr>
        </p:nvSpPr>
        <p:spPr>
          <a:xfrm>
            <a:off x="3519949" y="1731058"/>
            <a:ext cx="2840100" cy="166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</a:rPr>
              <a:t>Braintree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</a:rPr>
              <a:t>Express-</a:t>
            </a:r>
            <a:r>
              <a:rPr lang="en-US" sz="1800" dirty="0" err="1">
                <a:solidFill>
                  <a:schemeClr val="accent2"/>
                </a:solidFill>
              </a:rPr>
              <a:t>jwt</a:t>
            </a:r>
            <a:endParaRPr lang="en-US" sz="1800" dirty="0">
              <a:solidFill>
                <a:schemeClr val="accen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</a:rPr>
              <a:t>UUID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</a:rPr>
              <a:t>Formidable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olidFill>
                  <a:schemeClr val="accent2"/>
                </a:solidFill>
              </a:rPr>
              <a:t>Braintree</a:t>
            </a:r>
            <a:endParaRPr dirty="0"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855299" y="2714551"/>
            <a:ext cx="4477159" cy="67732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2500" lnSpcReduction="20000"/>
          </a:bodyPr>
          <a:lstStyle/>
          <a:p>
            <a:pPr lvl="0"/>
            <a:r>
              <a:rPr lang="en-US" dirty="0"/>
              <a:t>Braintree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5676680" y="1130301"/>
            <a:ext cx="3046932" cy="2869148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Express-</a:t>
            </a:r>
            <a:r>
              <a:rPr lang="en-US" dirty="0" err="1">
                <a:solidFill>
                  <a:schemeClr val="accent2"/>
                </a:solidFill>
              </a:rPr>
              <a:t>jwt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1087274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70000" lnSpcReduction="20000"/>
          </a:bodyPr>
          <a:lstStyle/>
          <a:p>
            <a:pPr lvl="0"/>
            <a:r>
              <a:rPr lang="vi-VN" dirty="0"/>
              <a:t>Mô-đun này cung cấp phần mềm trung gian Express để xác thực JWT (Mã thông báo web JSON) thông qua mô-đun jsonwebtoken. Trọng tải JWT được giải mã có sẵn trên đối tượng yêu cầu.</a:t>
            </a:r>
            <a:endParaRPr lang="en-U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5676680" y="1130301"/>
            <a:ext cx="3046932" cy="2869148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94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>
                <a:solidFill>
                  <a:schemeClr val="accent2"/>
                </a:solidFill>
              </a:rPr>
              <a:t>UUID</a:t>
            </a:r>
            <a:endParaRPr dirty="0"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8506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(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/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)</a:t>
            </a: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5676680" y="1130301"/>
            <a:ext cx="3046932" cy="2869148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194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Formidable</a:t>
            </a:r>
            <a:br>
              <a:rPr lang="en-US" dirty="0">
                <a:solidFill>
                  <a:schemeClr val="accent2"/>
                </a:solidFill>
              </a:rPr>
            </a:br>
            <a:endParaRPr dirty="0"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855300" y="2714551"/>
            <a:ext cx="5110800" cy="605161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85000" lnSpcReduction="20000"/>
          </a:bodyPr>
          <a:lstStyle/>
          <a:p>
            <a:pPr lvl="0"/>
            <a:r>
              <a:rPr lang="en-US" dirty="0"/>
              <a:t>1 </a:t>
            </a:r>
            <a:r>
              <a:rPr lang="en-US" dirty="0" err="1"/>
              <a:t>mô-đun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Upload file</a:t>
            </a: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5676680" y="1130301"/>
            <a:ext cx="3046932" cy="2869148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25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057D-679D-466F-8579-7CD8CF072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190" y="128035"/>
            <a:ext cx="5110800" cy="1159800"/>
          </a:xfrm>
        </p:spPr>
        <p:txBody>
          <a:bodyPr/>
          <a:lstStyle/>
          <a:p>
            <a:r>
              <a:rPr lang="en-US" dirty="0"/>
              <a:t>Model : Category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DD093-74B9-4489-89C2-F34898735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300" y="2714552"/>
            <a:ext cx="3254584" cy="215241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ED57E-C3BC-404B-BA71-24137E143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4" y="1445343"/>
            <a:ext cx="6301932" cy="35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6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057D-679D-466F-8579-7CD8CF072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190" y="128035"/>
            <a:ext cx="5110800" cy="1159800"/>
          </a:xfrm>
        </p:spPr>
        <p:txBody>
          <a:bodyPr/>
          <a:lstStyle/>
          <a:p>
            <a:r>
              <a:rPr lang="en-US" dirty="0"/>
              <a:t>Model :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DD093-74B9-4489-89C2-F34898735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300" y="2714552"/>
            <a:ext cx="3254584" cy="215241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65853-F88E-4844-ABA0-9BDBB8DF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1293366"/>
            <a:ext cx="7865807" cy="376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53224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262</Words>
  <Application>Microsoft Office PowerPoint</Application>
  <PresentationFormat>On-screen Show (16:9)</PresentationFormat>
  <Paragraphs>58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Arial</vt:lpstr>
      <vt:lpstr>Barlow Light</vt:lpstr>
      <vt:lpstr>Barlow</vt:lpstr>
      <vt:lpstr>Minola template</vt:lpstr>
      <vt:lpstr>Website thương mại điện tử</vt:lpstr>
      <vt:lpstr>Thành viên nhóm</vt:lpstr>
      <vt:lpstr>Công nghệ sử dụng </vt:lpstr>
      <vt:lpstr>Braintree</vt:lpstr>
      <vt:lpstr>Express-jwt</vt:lpstr>
      <vt:lpstr>UUID</vt:lpstr>
      <vt:lpstr>Formidable </vt:lpstr>
      <vt:lpstr>Model : Category</vt:lpstr>
      <vt:lpstr>Model : Product</vt:lpstr>
      <vt:lpstr>Model : User</vt:lpstr>
      <vt:lpstr>Model : Order n Cart</vt:lpstr>
      <vt:lpstr>Phân công</vt:lpstr>
      <vt:lpstr>Kết luận</vt:lpstr>
      <vt:lpstr>Tài liệu tham khảo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Administrator</cp:lastModifiedBy>
  <cp:revision>34</cp:revision>
  <dcterms:modified xsi:type="dcterms:W3CDTF">2022-04-09T12:10:31Z</dcterms:modified>
</cp:coreProperties>
</file>