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Shrikhand" charset="1" panose="02000000000000000000"/>
      <p:regular r:id="rId20"/>
    </p:embeddedFont>
    <p:embeddedFont>
      <p:font typeface="Quicksand" charset="1" panose="00000000000000000000"/>
      <p:regular r:id="rId21"/>
    </p:embeddedFont>
    <p:embeddedFont>
      <p:font typeface="Canva Sans" charset="1" panose="020B0503030501040103"/>
      <p:regular r:id="rId22"/>
    </p:embeddedFont>
    <p:embeddedFont>
      <p:font typeface="Quicksand Bold"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754A"/>
        </a:solidFill>
      </p:bgPr>
    </p:bg>
    <p:spTree>
      <p:nvGrpSpPr>
        <p:cNvPr id="1" name=""/>
        <p:cNvGrpSpPr/>
        <p:nvPr/>
      </p:nvGrpSpPr>
      <p:grpSpPr>
        <a:xfrm>
          <a:off x="0" y="0"/>
          <a:ext cx="0" cy="0"/>
          <a:chOff x="0" y="0"/>
          <a:chExt cx="0" cy="0"/>
        </a:xfrm>
      </p:grpSpPr>
      <p:sp>
        <p:nvSpPr>
          <p:cNvPr name="TextBox 2" id="2"/>
          <p:cNvSpPr txBox="true"/>
          <p:nvPr/>
        </p:nvSpPr>
        <p:spPr>
          <a:xfrm rot="0">
            <a:off x="815974" y="1917769"/>
            <a:ext cx="16443326" cy="7016496"/>
          </a:xfrm>
          <a:prstGeom prst="rect">
            <a:avLst/>
          </a:prstGeom>
        </p:spPr>
        <p:txBody>
          <a:bodyPr anchor="t" rtlCol="false" tIns="0" lIns="0" bIns="0" rIns="0">
            <a:spAutoFit/>
          </a:bodyPr>
          <a:lstStyle/>
          <a:p>
            <a:pPr algn="l" marL="0" indent="0" lvl="0">
              <a:lnSpc>
                <a:spcPts val="13728"/>
              </a:lnSpc>
            </a:pPr>
            <a:r>
              <a:rPr lang="en-US" sz="12480" spc="-312">
                <a:solidFill>
                  <a:srgbClr val="FFF9F3"/>
                </a:solidFill>
                <a:latin typeface="Shrikhand"/>
              </a:rPr>
              <a:t>DID THE ONGOING BOYCOTT IMPACT STARBUCK’S STOCKS </a:t>
            </a:r>
          </a:p>
        </p:txBody>
      </p:sp>
      <p:grpSp>
        <p:nvGrpSpPr>
          <p:cNvPr name="Group 3" id="3"/>
          <p:cNvGrpSpPr/>
          <p:nvPr/>
        </p:nvGrpSpPr>
        <p:grpSpPr>
          <a:xfrm rot="0">
            <a:off x="16406971" y="0"/>
            <a:ext cx="3481229" cy="6962458"/>
            <a:chOff x="0" y="0"/>
            <a:chExt cx="4641639" cy="9283278"/>
          </a:xfrm>
        </p:grpSpPr>
        <p:sp>
          <p:nvSpPr>
            <p:cNvPr name="Freeform 4" id="4"/>
            <p:cNvSpPr/>
            <p:nvPr/>
          </p:nvSpPr>
          <p:spPr>
            <a:xfrm flipH="false" flipV="false" rot="0">
              <a:off x="0" y="0"/>
              <a:ext cx="4641639" cy="4641639"/>
            </a:xfrm>
            <a:custGeom>
              <a:avLst/>
              <a:gdLst/>
              <a:ahLst/>
              <a:cxnLst/>
              <a:rect r="r" b="b" t="t" l="l"/>
              <a:pathLst>
                <a:path h="4641639" w="4641639">
                  <a:moveTo>
                    <a:pt x="0" y="0"/>
                  </a:moveTo>
                  <a:lnTo>
                    <a:pt x="4641639" y="0"/>
                  </a:lnTo>
                  <a:lnTo>
                    <a:pt x="4641639" y="4641639"/>
                  </a:lnTo>
                  <a:lnTo>
                    <a:pt x="0" y="4641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4641639"/>
              <a:ext cx="4641639" cy="4641639"/>
            </a:xfrm>
            <a:custGeom>
              <a:avLst/>
              <a:gdLst/>
              <a:ahLst/>
              <a:cxnLst/>
              <a:rect r="r" b="b" t="t" l="l"/>
              <a:pathLst>
                <a:path h="4641639" w="4641639">
                  <a:moveTo>
                    <a:pt x="0" y="0"/>
                  </a:moveTo>
                  <a:lnTo>
                    <a:pt x="4641639" y="0"/>
                  </a:lnTo>
                  <a:lnTo>
                    <a:pt x="4641639" y="4641639"/>
                  </a:lnTo>
                  <a:lnTo>
                    <a:pt x="0" y="4641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6" id="6"/>
          <p:cNvGrpSpPr/>
          <p:nvPr/>
        </p:nvGrpSpPr>
        <p:grpSpPr>
          <a:xfrm rot="0">
            <a:off x="11482402" y="6962458"/>
            <a:ext cx="10030217" cy="6649083"/>
            <a:chOff x="0" y="0"/>
            <a:chExt cx="13373623" cy="8865445"/>
          </a:xfrm>
        </p:grpSpPr>
        <p:sp>
          <p:nvSpPr>
            <p:cNvPr name="Freeform 7" id="7"/>
            <p:cNvSpPr/>
            <p:nvPr/>
          </p:nvSpPr>
          <p:spPr>
            <a:xfrm flipH="false" flipV="false" rot="0">
              <a:off x="0" y="0"/>
              <a:ext cx="4459556" cy="4459556"/>
            </a:xfrm>
            <a:custGeom>
              <a:avLst/>
              <a:gdLst/>
              <a:ahLst/>
              <a:cxnLst/>
              <a:rect r="r" b="b" t="t" l="l"/>
              <a:pathLst>
                <a:path h="4459556" w="4459556">
                  <a:moveTo>
                    <a:pt x="0" y="0"/>
                  </a:moveTo>
                  <a:lnTo>
                    <a:pt x="4459556" y="0"/>
                  </a:lnTo>
                  <a:lnTo>
                    <a:pt x="4459556" y="4459556"/>
                  </a:lnTo>
                  <a:lnTo>
                    <a:pt x="0" y="4459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4459556" y="0"/>
              <a:ext cx="8914067" cy="8865445"/>
            </a:xfrm>
            <a:custGeom>
              <a:avLst/>
              <a:gdLst/>
              <a:ahLst/>
              <a:cxnLst/>
              <a:rect r="r" b="b" t="t" l="l"/>
              <a:pathLst>
                <a:path h="8865445" w="8914067">
                  <a:moveTo>
                    <a:pt x="0" y="0"/>
                  </a:moveTo>
                  <a:lnTo>
                    <a:pt x="8914067" y="0"/>
                  </a:lnTo>
                  <a:lnTo>
                    <a:pt x="8914067" y="8865445"/>
                  </a:lnTo>
                  <a:lnTo>
                    <a:pt x="0" y="88654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00754A"/>
        </a:solidFill>
      </p:bgPr>
    </p:bg>
    <p:spTree>
      <p:nvGrpSpPr>
        <p:cNvPr id="1" name=""/>
        <p:cNvGrpSpPr/>
        <p:nvPr/>
      </p:nvGrpSpPr>
      <p:grpSpPr>
        <a:xfrm>
          <a:off x="0" y="0"/>
          <a:ext cx="0" cy="0"/>
          <a:chOff x="0" y="0"/>
          <a:chExt cx="0" cy="0"/>
        </a:xfrm>
      </p:grpSpPr>
      <p:sp>
        <p:nvSpPr>
          <p:cNvPr name="TextBox 2" id="2"/>
          <p:cNvSpPr txBox="true"/>
          <p:nvPr/>
        </p:nvSpPr>
        <p:spPr>
          <a:xfrm rot="0">
            <a:off x="1628411" y="1932786"/>
            <a:ext cx="15031179" cy="4869065"/>
          </a:xfrm>
          <a:prstGeom prst="rect">
            <a:avLst/>
          </a:prstGeom>
        </p:spPr>
        <p:txBody>
          <a:bodyPr anchor="t" rtlCol="false" tIns="0" lIns="0" bIns="0" rIns="0">
            <a:spAutoFit/>
          </a:bodyPr>
          <a:lstStyle/>
          <a:p>
            <a:pPr algn="l" marL="0" indent="0" lvl="0">
              <a:lnSpc>
                <a:spcPts val="7776"/>
              </a:lnSpc>
              <a:spcBef>
                <a:spcPct val="0"/>
              </a:spcBef>
            </a:pPr>
            <a:r>
              <a:rPr lang="en-US" sz="5554">
                <a:solidFill>
                  <a:srgbClr val="FFF9F3"/>
                </a:solidFill>
                <a:latin typeface="Quicksand"/>
              </a:rPr>
              <a:t>Our analysis shows that Starbucks' stock prices and trading volumes were significantly impacted by the boycott in October 2023. Before the boycott, trading was steady and prices were higher. </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0754A"/>
        </a:solidFill>
      </p:bgPr>
    </p:bg>
    <p:spTree>
      <p:nvGrpSpPr>
        <p:cNvPr id="1" name=""/>
        <p:cNvGrpSpPr/>
        <p:nvPr/>
      </p:nvGrpSpPr>
      <p:grpSpPr>
        <a:xfrm>
          <a:off x="0" y="0"/>
          <a:ext cx="0" cy="0"/>
          <a:chOff x="0" y="0"/>
          <a:chExt cx="0" cy="0"/>
        </a:xfrm>
      </p:grpSpPr>
      <p:sp>
        <p:nvSpPr>
          <p:cNvPr name="TextBox 2" id="2"/>
          <p:cNvSpPr txBox="true"/>
          <p:nvPr/>
        </p:nvSpPr>
        <p:spPr>
          <a:xfrm rot="0">
            <a:off x="1780811" y="1594648"/>
            <a:ext cx="15031179" cy="5850140"/>
          </a:xfrm>
          <a:prstGeom prst="rect">
            <a:avLst/>
          </a:prstGeom>
        </p:spPr>
        <p:txBody>
          <a:bodyPr anchor="t" rtlCol="false" tIns="0" lIns="0" bIns="0" rIns="0">
            <a:spAutoFit/>
          </a:bodyPr>
          <a:lstStyle/>
          <a:p>
            <a:pPr algn="l" marL="0" indent="0" lvl="0">
              <a:lnSpc>
                <a:spcPts val="7776"/>
              </a:lnSpc>
              <a:spcBef>
                <a:spcPct val="0"/>
              </a:spcBef>
            </a:pPr>
            <a:r>
              <a:rPr lang="en-US" sz="5554">
                <a:solidFill>
                  <a:srgbClr val="FFF9F3"/>
                </a:solidFill>
                <a:latin typeface="Quicksand"/>
              </a:rPr>
              <a:t>After the boycott, trading became more volatile and prices dropped. This indicates that the boycott negatively affected market sentiment and investor behavior, leading to increased trading activity and lower stock prices. </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00754A"/>
        </a:solidFill>
      </p:bgPr>
    </p:bg>
    <p:spTree>
      <p:nvGrpSpPr>
        <p:cNvPr id="1" name=""/>
        <p:cNvGrpSpPr/>
        <p:nvPr/>
      </p:nvGrpSpPr>
      <p:grpSpPr>
        <a:xfrm>
          <a:off x="0" y="0"/>
          <a:ext cx="0" cy="0"/>
          <a:chOff x="0" y="0"/>
          <a:chExt cx="0" cy="0"/>
        </a:xfrm>
      </p:grpSpPr>
      <p:sp>
        <p:nvSpPr>
          <p:cNvPr name="TextBox 2" id="2"/>
          <p:cNvSpPr txBox="true"/>
          <p:nvPr/>
        </p:nvSpPr>
        <p:spPr>
          <a:xfrm rot="0">
            <a:off x="1628411" y="3637655"/>
            <a:ext cx="15031179" cy="2906915"/>
          </a:xfrm>
          <a:prstGeom prst="rect">
            <a:avLst/>
          </a:prstGeom>
        </p:spPr>
        <p:txBody>
          <a:bodyPr anchor="t" rtlCol="false" tIns="0" lIns="0" bIns="0" rIns="0">
            <a:spAutoFit/>
          </a:bodyPr>
          <a:lstStyle/>
          <a:p>
            <a:pPr algn="ctr" marL="0" indent="0" lvl="0">
              <a:lnSpc>
                <a:spcPts val="7776"/>
              </a:lnSpc>
              <a:spcBef>
                <a:spcPct val="0"/>
              </a:spcBef>
            </a:pPr>
            <a:r>
              <a:rPr lang="en-US" sz="5554">
                <a:solidFill>
                  <a:srgbClr val="FFF9F3"/>
                </a:solidFill>
                <a:latin typeface="Quicksand"/>
              </a:rPr>
              <a:t>These findings highlight how political and social events can influence a company's financial performance.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754A"/>
        </a:solidFill>
      </p:bgPr>
    </p:bg>
    <p:spTree>
      <p:nvGrpSpPr>
        <p:cNvPr id="1" name=""/>
        <p:cNvGrpSpPr/>
        <p:nvPr/>
      </p:nvGrpSpPr>
      <p:grpSpPr>
        <a:xfrm>
          <a:off x="0" y="0"/>
          <a:ext cx="0" cy="0"/>
          <a:chOff x="0" y="0"/>
          <a:chExt cx="0" cy="0"/>
        </a:xfrm>
      </p:grpSpPr>
      <p:sp>
        <p:nvSpPr>
          <p:cNvPr name="AutoShape 2" id="2"/>
          <p:cNvSpPr/>
          <p:nvPr/>
        </p:nvSpPr>
        <p:spPr>
          <a:xfrm rot="0">
            <a:off x="0" y="0"/>
            <a:ext cx="7774067" cy="10287000"/>
          </a:xfrm>
          <a:prstGeom prst="rect">
            <a:avLst/>
          </a:prstGeom>
          <a:solidFill>
            <a:srgbClr val="FFF9F3"/>
          </a:solidFill>
        </p:spPr>
      </p:sp>
      <p:sp>
        <p:nvSpPr>
          <p:cNvPr name="Freeform 3" id="3"/>
          <p:cNvSpPr/>
          <p:nvPr/>
        </p:nvSpPr>
        <p:spPr>
          <a:xfrm flipH="false" flipV="false" rot="0">
            <a:off x="9951614" y="2046564"/>
            <a:ext cx="448170" cy="448170"/>
          </a:xfrm>
          <a:custGeom>
            <a:avLst/>
            <a:gdLst/>
            <a:ahLst/>
            <a:cxnLst/>
            <a:rect r="r" b="b" t="t" l="l"/>
            <a:pathLst>
              <a:path h="448170" w="448170">
                <a:moveTo>
                  <a:pt x="0" y="0"/>
                </a:moveTo>
                <a:lnTo>
                  <a:pt x="448170" y="0"/>
                </a:lnTo>
                <a:lnTo>
                  <a:pt x="448170" y="448170"/>
                </a:lnTo>
                <a:lnTo>
                  <a:pt x="0" y="4481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951614" y="4919415"/>
            <a:ext cx="448170" cy="448170"/>
          </a:xfrm>
          <a:custGeom>
            <a:avLst/>
            <a:gdLst/>
            <a:ahLst/>
            <a:cxnLst/>
            <a:rect r="r" b="b" t="t" l="l"/>
            <a:pathLst>
              <a:path h="448170" w="448170">
                <a:moveTo>
                  <a:pt x="0" y="0"/>
                </a:moveTo>
                <a:lnTo>
                  <a:pt x="448170" y="0"/>
                </a:lnTo>
                <a:lnTo>
                  <a:pt x="448170" y="448170"/>
                </a:lnTo>
                <a:lnTo>
                  <a:pt x="0" y="4481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951614" y="7421032"/>
            <a:ext cx="448170" cy="448170"/>
          </a:xfrm>
          <a:custGeom>
            <a:avLst/>
            <a:gdLst/>
            <a:ahLst/>
            <a:cxnLst/>
            <a:rect r="r" b="b" t="t" l="l"/>
            <a:pathLst>
              <a:path h="448170" w="448170">
                <a:moveTo>
                  <a:pt x="0" y="0"/>
                </a:moveTo>
                <a:lnTo>
                  <a:pt x="448170" y="0"/>
                </a:lnTo>
                <a:lnTo>
                  <a:pt x="448170" y="448170"/>
                </a:lnTo>
                <a:lnTo>
                  <a:pt x="0" y="4481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627628" y="4421187"/>
            <a:ext cx="6518810" cy="1368425"/>
          </a:xfrm>
          <a:prstGeom prst="rect">
            <a:avLst/>
          </a:prstGeom>
        </p:spPr>
        <p:txBody>
          <a:bodyPr anchor="t" rtlCol="false" tIns="0" lIns="0" bIns="0" rIns="0">
            <a:spAutoFit/>
          </a:bodyPr>
          <a:lstStyle/>
          <a:p>
            <a:pPr algn="l" marL="0" indent="0" lvl="0">
              <a:lnSpc>
                <a:spcPts val="11049"/>
              </a:lnSpc>
            </a:pPr>
            <a:r>
              <a:rPr lang="en-US" sz="8499" spc="-212">
                <a:solidFill>
                  <a:srgbClr val="414B3B"/>
                </a:solidFill>
                <a:latin typeface="Shrikhand"/>
              </a:rPr>
              <a:t>Conclusion</a:t>
            </a:r>
          </a:p>
        </p:txBody>
      </p:sp>
      <p:sp>
        <p:nvSpPr>
          <p:cNvPr name="TextBox 7" id="7"/>
          <p:cNvSpPr txBox="true"/>
          <p:nvPr/>
        </p:nvSpPr>
        <p:spPr>
          <a:xfrm rot="0">
            <a:off x="10861208" y="956353"/>
            <a:ext cx="5218693" cy="2600017"/>
          </a:xfrm>
          <a:prstGeom prst="rect">
            <a:avLst/>
          </a:prstGeom>
        </p:spPr>
        <p:txBody>
          <a:bodyPr anchor="t" rtlCol="false" tIns="0" lIns="0" bIns="0" rIns="0">
            <a:spAutoFit/>
          </a:bodyPr>
          <a:lstStyle/>
          <a:p>
            <a:pPr algn="l" marL="0" indent="0" lvl="0">
              <a:lnSpc>
                <a:spcPts val="2956"/>
              </a:lnSpc>
              <a:spcBef>
                <a:spcPct val="0"/>
              </a:spcBef>
            </a:pPr>
            <a:r>
              <a:rPr lang="en-US" sz="2274">
                <a:solidFill>
                  <a:srgbClr val="FFF9F3"/>
                </a:solidFill>
                <a:latin typeface="Quicksand"/>
              </a:rPr>
              <a:t>In our study, we found that</a:t>
            </a:r>
            <a:r>
              <a:rPr lang="en-US" sz="2274">
                <a:solidFill>
                  <a:srgbClr val="FFF9F3"/>
                </a:solidFill>
                <a:latin typeface="Quicksand"/>
              </a:rPr>
              <a:t> Starbucks' stock performance was significantly affected during the time period of the boycott starting October 2023. We compared the periods from October 2022 to May 2023 and October 2023 to May 2024. </a:t>
            </a:r>
          </a:p>
        </p:txBody>
      </p:sp>
      <p:sp>
        <p:nvSpPr>
          <p:cNvPr name="TextBox 8" id="8"/>
          <p:cNvSpPr txBox="true"/>
          <p:nvPr/>
        </p:nvSpPr>
        <p:spPr>
          <a:xfrm rot="0">
            <a:off x="10861208" y="3947551"/>
            <a:ext cx="5218693" cy="2228542"/>
          </a:xfrm>
          <a:prstGeom prst="rect">
            <a:avLst/>
          </a:prstGeom>
        </p:spPr>
        <p:txBody>
          <a:bodyPr anchor="t" rtlCol="false" tIns="0" lIns="0" bIns="0" rIns="0">
            <a:spAutoFit/>
          </a:bodyPr>
          <a:lstStyle/>
          <a:p>
            <a:pPr algn="l" marL="0" indent="0" lvl="0">
              <a:lnSpc>
                <a:spcPts val="2956"/>
              </a:lnSpc>
              <a:spcBef>
                <a:spcPct val="0"/>
              </a:spcBef>
            </a:pPr>
            <a:r>
              <a:rPr lang="en-US" sz="2274">
                <a:solidFill>
                  <a:srgbClr val="FFF9F3"/>
                </a:solidFill>
                <a:latin typeface="Quicksand"/>
              </a:rPr>
              <a:t>The data showed a clear decrease in average closing prices and an increase in trading volume after the boycott. This suggests that the boycott had a substantial impact on investor behavior and market sentiment.</a:t>
            </a:r>
            <a:r>
              <a:rPr lang="en-US" sz="2274">
                <a:solidFill>
                  <a:srgbClr val="FFF9F3"/>
                </a:solidFill>
                <a:latin typeface="Quicksand"/>
              </a:rPr>
              <a:t> </a:t>
            </a:r>
          </a:p>
        </p:txBody>
      </p:sp>
      <p:sp>
        <p:nvSpPr>
          <p:cNvPr name="TextBox 9" id="9"/>
          <p:cNvSpPr txBox="true"/>
          <p:nvPr/>
        </p:nvSpPr>
        <p:spPr>
          <a:xfrm rot="0">
            <a:off x="10861208" y="6850568"/>
            <a:ext cx="5218693" cy="1560522"/>
          </a:xfrm>
          <a:prstGeom prst="rect">
            <a:avLst/>
          </a:prstGeom>
        </p:spPr>
        <p:txBody>
          <a:bodyPr anchor="t" rtlCol="false" tIns="0" lIns="0" bIns="0" rIns="0">
            <a:spAutoFit/>
          </a:bodyPr>
          <a:lstStyle/>
          <a:p>
            <a:pPr algn="l" marL="0" indent="0" lvl="0">
              <a:lnSpc>
                <a:spcPts val="3086"/>
              </a:lnSpc>
              <a:spcBef>
                <a:spcPct val="0"/>
              </a:spcBef>
            </a:pPr>
            <a:r>
              <a:rPr lang="en-US" sz="2374">
                <a:solidFill>
                  <a:srgbClr val="FFF9F3"/>
                </a:solidFill>
                <a:latin typeface="Quicksand"/>
              </a:rPr>
              <a:t>While the boycott is a likely explanation for these changes, other factors might also have contributed to the observed trends.</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006241"/>
        </a:solidFill>
      </p:bgPr>
    </p:bg>
    <p:spTree>
      <p:nvGrpSpPr>
        <p:cNvPr id="1" name=""/>
        <p:cNvGrpSpPr/>
        <p:nvPr/>
      </p:nvGrpSpPr>
      <p:grpSpPr>
        <a:xfrm>
          <a:off x="0" y="0"/>
          <a:ext cx="0" cy="0"/>
          <a:chOff x="0" y="0"/>
          <a:chExt cx="0" cy="0"/>
        </a:xfrm>
      </p:grpSpPr>
      <p:sp>
        <p:nvSpPr>
          <p:cNvPr name="AutoShape 2" id="2"/>
          <p:cNvSpPr/>
          <p:nvPr/>
        </p:nvSpPr>
        <p:spPr>
          <a:xfrm rot="0">
            <a:off x="1307687" y="1403908"/>
            <a:ext cx="15789202" cy="0"/>
          </a:xfrm>
          <a:prstGeom prst="line">
            <a:avLst/>
          </a:prstGeom>
          <a:ln cap="rnd" w="9525">
            <a:solidFill>
              <a:srgbClr val="FFEBEB"/>
            </a:solidFill>
            <a:prstDash val="solid"/>
            <a:headEnd type="none" len="sm" w="sm"/>
            <a:tailEnd type="none" len="sm" w="sm"/>
          </a:ln>
        </p:spPr>
      </p:sp>
      <p:grpSp>
        <p:nvGrpSpPr>
          <p:cNvPr name="Group 3" id="3"/>
          <p:cNvGrpSpPr/>
          <p:nvPr/>
        </p:nvGrpSpPr>
        <p:grpSpPr>
          <a:xfrm rot="0">
            <a:off x="1307687" y="1956714"/>
            <a:ext cx="8915833" cy="2622119"/>
            <a:chOff x="0" y="0"/>
            <a:chExt cx="11887777" cy="3496159"/>
          </a:xfrm>
        </p:grpSpPr>
        <p:sp>
          <p:nvSpPr>
            <p:cNvPr name="TextBox 4" id="4"/>
            <p:cNvSpPr txBox="true"/>
            <p:nvPr/>
          </p:nvSpPr>
          <p:spPr>
            <a:xfrm rot="0">
              <a:off x="0" y="104775"/>
              <a:ext cx="11887777" cy="2270633"/>
            </a:xfrm>
            <a:prstGeom prst="rect">
              <a:avLst/>
            </a:prstGeom>
          </p:spPr>
          <p:txBody>
            <a:bodyPr anchor="t" rtlCol="false" tIns="0" lIns="0" bIns="0" rIns="0">
              <a:spAutoFit/>
            </a:bodyPr>
            <a:lstStyle/>
            <a:p>
              <a:pPr algn="l" marL="0" indent="0" lvl="0">
                <a:lnSpc>
                  <a:spcPts val="12987"/>
                </a:lnSpc>
              </a:pPr>
              <a:r>
                <a:rPr lang="en-US" sz="11700" spc="-292">
                  <a:solidFill>
                    <a:srgbClr val="FFF9F3"/>
                  </a:solidFill>
                  <a:latin typeface="Shrikhand"/>
                </a:rPr>
                <a:t>Thank You!</a:t>
              </a:r>
            </a:p>
          </p:txBody>
        </p:sp>
        <p:sp>
          <p:nvSpPr>
            <p:cNvPr name="TextBox 5" id="5"/>
            <p:cNvSpPr txBox="true"/>
            <p:nvPr/>
          </p:nvSpPr>
          <p:spPr>
            <a:xfrm rot="0">
              <a:off x="0" y="2764851"/>
              <a:ext cx="11887777" cy="731308"/>
            </a:xfrm>
            <a:prstGeom prst="rect">
              <a:avLst/>
            </a:prstGeom>
          </p:spPr>
          <p:txBody>
            <a:bodyPr anchor="t" rtlCol="false" tIns="0" lIns="0" bIns="0" rIns="0">
              <a:spAutoFit/>
            </a:bodyPr>
            <a:lstStyle/>
            <a:p>
              <a:pPr algn="l">
                <a:lnSpc>
                  <a:spcPts val="4550"/>
                </a:lnSpc>
              </a:pPr>
              <a:r>
                <a:rPr lang="en-US" sz="3500">
                  <a:solidFill>
                    <a:srgbClr val="FFF9F3"/>
                  </a:solidFill>
                  <a:latin typeface="Quicksand"/>
                </a:rPr>
                <a:t>-IRIS</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754A"/>
        </a:solidFill>
      </p:bgPr>
    </p:bg>
    <p:spTree>
      <p:nvGrpSpPr>
        <p:cNvPr id="1" name=""/>
        <p:cNvGrpSpPr/>
        <p:nvPr/>
      </p:nvGrpSpPr>
      <p:grpSpPr>
        <a:xfrm>
          <a:off x="0" y="0"/>
          <a:ext cx="0" cy="0"/>
          <a:chOff x="0" y="0"/>
          <a:chExt cx="0" cy="0"/>
        </a:xfrm>
      </p:grpSpPr>
      <p:sp>
        <p:nvSpPr>
          <p:cNvPr name="AutoShape 2" id="2"/>
          <p:cNvSpPr/>
          <p:nvPr/>
        </p:nvSpPr>
        <p:spPr>
          <a:xfrm rot="0">
            <a:off x="0" y="6126616"/>
            <a:ext cx="18288000" cy="4160384"/>
          </a:xfrm>
          <a:prstGeom prst="rect">
            <a:avLst/>
          </a:prstGeom>
          <a:solidFill>
            <a:srgbClr val="FFF9F3"/>
          </a:solidFill>
        </p:spPr>
      </p:sp>
      <p:sp>
        <p:nvSpPr>
          <p:cNvPr name="AutoShape 3" id="3"/>
          <p:cNvSpPr/>
          <p:nvPr/>
        </p:nvSpPr>
        <p:spPr>
          <a:xfrm rot="0">
            <a:off x="1028700" y="3890023"/>
            <a:ext cx="993471" cy="167340"/>
          </a:xfrm>
          <a:prstGeom prst="rect">
            <a:avLst/>
          </a:prstGeom>
          <a:solidFill>
            <a:srgbClr val="FFF9F3"/>
          </a:solidFill>
        </p:spPr>
      </p:sp>
      <p:grpSp>
        <p:nvGrpSpPr>
          <p:cNvPr name="Group 4" id="4"/>
          <p:cNvGrpSpPr/>
          <p:nvPr/>
        </p:nvGrpSpPr>
        <p:grpSpPr>
          <a:xfrm rot="0">
            <a:off x="14872909" y="6883226"/>
            <a:ext cx="2386391" cy="2375074"/>
            <a:chOff x="0" y="0"/>
            <a:chExt cx="3181855" cy="3166765"/>
          </a:xfrm>
        </p:grpSpPr>
        <p:grpSp>
          <p:nvGrpSpPr>
            <p:cNvPr name="Group 5" id="5"/>
            <p:cNvGrpSpPr>
              <a:grpSpLocks noChangeAspect="true"/>
            </p:cNvGrpSpPr>
            <p:nvPr/>
          </p:nvGrpSpPr>
          <p:grpSpPr>
            <a:xfrm rot="0">
              <a:off x="0" y="0"/>
              <a:ext cx="1505152" cy="1505152"/>
              <a:chOff x="0" y="0"/>
              <a:chExt cx="1708150" cy="1708150"/>
            </a:xfrm>
          </p:grpSpPr>
          <p:sp>
            <p:nvSpPr>
              <p:cNvPr name="Freeform 6" id="6"/>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414B3B"/>
              </a:solidFill>
            </p:spPr>
          </p:sp>
        </p:grpSp>
        <p:grpSp>
          <p:nvGrpSpPr>
            <p:cNvPr name="Group 7" id="7"/>
            <p:cNvGrpSpPr>
              <a:grpSpLocks noChangeAspect="true"/>
            </p:cNvGrpSpPr>
            <p:nvPr/>
          </p:nvGrpSpPr>
          <p:grpSpPr>
            <a:xfrm rot="-10800000">
              <a:off x="0" y="1661613"/>
              <a:ext cx="1505152" cy="1505152"/>
              <a:chOff x="0" y="0"/>
              <a:chExt cx="2653030" cy="2653030"/>
            </a:xfrm>
          </p:grpSpPr>
          <p:sp>
            <p:nvSpPr>
              <p:cNvPr name="Freeform 8" id="8"/>
              <p:cNvSpPr/>
              <p:nvPr/>
            </p:nvSpPr>
            <p:spPr>
              <a:xfrm flipH="false" flipV="false" rot="0">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414B3B"/>
              </a:solidFill>
            </p:spPr>
          </p:sp>
        </p:grpSp>
        <p:grpSp>
          <p:nvGrpSpPr>
            <p:cNvPr name="Group 9" id="9"/>
            <p:cNvGrpSpPr>
              <a:grpSpLocks noChangeAspect="true"/>
            </p:cNvGrpSpPr>
            <p:nvPr/>
          </p:nvGrpSpPr>
          <p:grpSpPr>
            <a:xfrm rot="0">
              <a:off x="1676703" y="1661613"/>
              <a:ext cx="1505152" cy="1505152"/>
              <a:chOff x="13411200" y="2743200"/>
              <a:chExt cx="21945600" cy="21945600"/>
            </a:xfrm>
          </p:grpSpPr>
          <p:sp>
            <p:nvSpPr>
              <p:cNvPr name="Freeform 10" id="10"/>
              <p:cNvSpPr/>
              <p:nvPr/>
            </p:nvSpPr>
            <p:spPr>
              <a:xfrm flipH="false" flipV="false" rot="0">
                <a:off x="13393617" y="2201258"/>
                <a:ext cx="21980767" cy="23029484"/>
              </a:xfrm>
              <a:custGeom>
                <a:avLst/>
                <a:gdLst/>
                <a:ahLst/>
                <a:cxnLst/>
                <a:rect r="r" b="b" t="t" l="l"/>
                <a:pathLst>
                  <a:path h="23029484" w="21980767">
                    <a:moveTo>
                      <a:pt x="17583" y="11514742"/>
                    </a:moveTo>
                    <a:cubicBezTo>
                      <a:pt x="0" y="15446635"/>
                      <a:pt x="2087548" y="19087402"/>
                      <a:pt x="5489768" y="21058443"/>
                    </a:cubicBezTo>
                    <a:cubicBezTo>
                      <a:pt x="8891989" y="23029484"/>
                      <a:pt x="13088779" y="23029484"/>
                      <a:pt x="16490999" y="21058443"/>
                    </a:cubicBezTo>
                    <a:cubicBezTo>
                      <a:pt x="19893216" y="19087402"/>
                      <a:pt x="21980766" y="15446635"/>
                      <a:pt x="21963183" y="11514742"/>
                    </a:cubicBezTo>
                    <a:cubicBezTo>
                      <a:pt x="21980766" y="7582848"/>
                      <a:pt x="19893216" y="3942081"/>
                      <a:pt x="16490999" y="1971041"/>
                    </a:cubicBezTo>
                    <a:cubicBezTo>
                      <a:pt x="13088779" y="0"/>
                      <a:pt x="8891989" y="0"/>
                      <a:pt x="5489768" y="1971041"/>
                    </a:cubicBezTo>
                    <a:cubicBezTo>
                      <a:pt x="2087548" y="3942081"/>
                      <a:pt x="0" y="7582848"/>
                      <a:pt x="17583" y="11514742"/>
                    </a:cubicBezTo>
                    <a:close/>
                  </a:path>
                </a:pathLst>
              </a:custGeom>
              <a:solidFill>
                <a:srgbClr val="414B3B"/>
              </a:solidFill>
            </p:spPr>
          </p:sp>
        </p:grpSp>
        <p:sp>
          <p:nvSpPr>
            <p:cNvPr name="Freeform 11" id="11"/>
            <p:cNvSpPr/>
            <p:nvPr/>
          </p:nvSpPr>
          <p:spPr>
            <a:xfrm flipH="false" flipV="false" rot="0">
              <a:off x="1676703" y="0"/>
              <a:ext cx="1505152" cy="1505152"/>
            </a:xfrm>
            <a:custGeom>
              <a:avLst/>
              <a:gdLst/>
              <a:ahLst/>
              <a:cxnLst/>
              <a:rect r="r" b="b" t="t" l="l"/>
              <a:pathLst>
                <a:path h="1505152" w="1505152">
                  <a:moveTo>
                    <a:pt x="0" y="0"/>
                  </a:moveTo>
                  <a:lnTo>
                    <a:pt x="1505152" y="0"/>
                  </a:lnTo>
                  <a:lnTo>
                    <a:pt x="1505152" y="1505152"/>
                  </a:lnTo>
                  <a:lnTo>
                    <a:pt x="0" y="15051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2" id="12"/>
          <p:cNvSpPr/>
          <p:nvPr/>
        </p:nvSpPr>
        <p:spPr>
          <a:xfrm flipH="false" flipV="false" rot="0">
            <a:off x="0" y="-57437"/>
            <a:ext cx="9276080" cy="6184053"/>
          </a:xfrm>
          <a:custGeom>
            <a:avLst/>
            <a:gdLst/>
            <a:ahLst/>
            <a:cxnLst/>
            <a:rect r="r" b="b" t="t" l="l"/>
            <a:pathLst>
              <a:path h="6184053" w="9276080">
                <a:moveTo>
                  <a:pt x="0" y="0"/>
                </a:moveTo>
                <a:lnTo>
                  <a:pt x="9276080" y="0"/>
                </a:lnTo>
                <a:lnTo>
                  <a:pt x="9276080" y="6184053"/>
                </a:lnTo>
                <a:lnTo>
                  <a:pt x="0" y="61840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7356587" y="219316"/>
            <a:ext cx="5592926" cy="5630546"/>
          </a:xfrm>
          <a:custGeom>
            <a:avLst/>
            <a:gdLst/>
            <a:ahLst/>
            <a:cxnLst/>
            <a:rect r="r" b="b" t="t" l="l"/>
            <a:pathLst>
              <a:path h="5630546" w="5592926">
                <a:moveTo>
                  <a:pt x="0" y="0"/>
                </a:moveTo>
                <a:lnTo>
                  <a:pt x="5592926" y="0"/>
                </a:lnTo>
                <a:lnTo>
                  <a:pt x="5592926" y="5630546"/>
                </a:lnTo>
                <a:lnTo>
                  <a:pt x="0" y="5630546"/>
                </a:lnTo>
                <a:lnTo>
                  <a:pt x="0" y="0"/>
                </a:lnTo>
                <a:close/>
              </a:path>
            </a:pathLst>
          </a:custGeom>
          <a:blipFill>
            <a:blip r:embed="rId6"/>
            <a:stretch>
              <a:fillRect l="0" t="0" r="0" b="0"/>
            </a:stretch>
          </a:blipFill>
        </p:spPr>
      </p:sp>
      <p:sp>
        <p:nvSpPr>
          <p:cNvPr name="Freeform 14" id="14"/>
          <p:cNvSpPr/>
          <p:nvPr/>
        </p:nvSpPr>
        <p:spPr>
          <a:xfrm flipH="false" flipV="false" rot="0">
            <a:off x="7269590" y="151129"/>
            <a:ext cx="5766921" cy="5766921"/>
          </a:xfrm>
          <a:custGeom>
            <a:avLst/>
            <a:gdLst/>
            <a:ahLst/>
            <a:cxnLst/>
            <a:rect r="r" b="b" t="t" l="l"/>
            <a:pathLst>
              <a:path h="5766921" w="5766921">
                <a:moveTo>
                  <a:pt x="0" y="0"/>
                </a:moveTo>
                <a:lnTo>
                  <a:pt x="5766921" y="0"/>
                </a:lnTo>
                <a:lnTo>
                  <a:pt x="5766921" y="5766921"/>
                </a:lnTo>
                <a:lnTo>
                  <a:pt x="0" y="5766921"/>
                </a:lnTo>
                <a:lnTo>
                  <a:pt x="0" y="0"/>
                </a:lnTo>
                <a:close/>
              </a:path>
            </a:pathLst>
          </a:custGeom>
          <a:blipFill>
            <a:blip r:embed="rId7"/>
            <a:stretch>
              <a:fillRect l="0" t="0" r="0" b="0"/>
            </a:stretch>
          </a:blipFill>
        </p:spPr>
      </p:sp>
      <p:sp>
        <p:nvSpPr>
          <p:cNvPr name="TextBox 15" id="15"/>
          <p:cNvSpPr txBox="true"/>
          <p:nvPr/>
        </p:nvSpPr>
        <p:spPr>
          <a:xfrm rot="0">
            <a:off x="1028700" y="7171801"/>
            <a:ext cx="12655775" cy="1740773"/>
          </a:xfrm>
          <a:prstGeom prst="rect">
            <a:avLst/>
          </a:prstGeom>
        </p:spPr>
        <p:txBody>
          <a:bodyPr anchor="t" rtlCol="false" tIns="0" lIns="0" bIns="0" rIns="0">
            <a:spAutoFit/>
          </a:bodyPr>
          <a:lstStyle/>
          <a:p>
            <a:pPr algn="l" marL="0" indent="0" lvl="0">
              <a:lnSpc>
                <a:spcPts val="3505"/>
              </a:lnSpc>
            </a:pPr>
            <a:r>
              <a:rPr lang="en-US" sz="2468">
                <a:solidFill>
                  <a:srgbClr val="414B3B"/>
                </a:solidFill>
                <a:latin typeface="Quicksand"/>
              </a:rPr>
              <a:t>Global markets are influenced by political and social trends, impacting companies like Starbucks. Boycotts, social movements, and the COVID-19 pandemic present challenges and opportunities. This analysis provides insights into key trends shaping Starbucks' market performance.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EFFFE"/>
        </a:solidFill>
      </p:bgPr>
    </p:bg>
    <p:spTree>
      <p:nvGrpSpPr>
        <p:cNvPr id="1" name=""/>
        <p:cNvGrpSpPr/>
        <p:nvPr/>
      </p:nvGrpSpPr>
      <p:grpSpPr>
        <a:xfrm>
          <a:off x="0" y="0"/>
          <a:ext cx="0" cy="0"/>
          <a:chOff x="0" y="0"/>
          <a:chExt cx="0" cy="0"/>
        </a:xfrm>
      </p:grpSpPr>
      <p:sp>
        <p:nvSpPr>
          <p:cNvPr name="Freeform 2" id="2"/>
          <p:cNvSpPr/>
          <p:nvPr/>
        </p:nvSpPr>
        <p:spPr>
          <a:xfrm flipH="false" flipV="false" rot="0">
            <a:off x="13080172" y="7046865"/>
            <a:ext cx="7535198" cy="6480270"/>
          </a:xfrm>
          <a:custGeom>
            <a:avLst/>
            <a:gdLst/>
            <a:ahLst/>
            <a:cxnLst/>
            <a:rect r="r" b="b" t="t" l="l"/>
            <a:pathLst>
              <a:path h="6480270" w="7535198">
                <a:moveTo>
                  <a:pt x="0" y="0"/>
                </a:moveTo>
                <a:lnTo>
                  <a:pt x="7535197" y="0"/>
                </a:lnTo>
                <a:lnTo>
                  <a:pt x="7535197" y="6480270"/>
                </a:lnTo>
                <a:lnTo>
                  <a:pt x="0" y="6480270"/>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5514574" y="-4650308"/>
            <a:ext cx="8514863" cy="7105078"/>
            <a:chOff x="0" y="0"/>
            <a:chExt cx="11353151" cy="9473438"/>
          </a:xfrm>
        </p:grpSpPr>
        <p:sp>
          <p:nvSpPr>
            <p:cNvPr name="Freeform 4" id="4"/>
            <p:cNvSpPr/>
            <p:nvPr/>
          </p:nvSpPr>
          <p:spPr>
            <a:xfrm flipH="false" flipV="false" rot="0">
              <a:off x="675554" y="0"/>
              <a:ext cx="10677597" cy="9066251"/>
            </a:xfrm>
            <a:custGeom>
              <a:avLst/>
              <a:gdLst/>
              <a:ahLst/>
              <a:cxnLst/>
              <a:rect r="r" b="b" t="t" l="l"/>
              <a:pathLst>
                <a:path h="9066251" w="10677597">
                  <a:moveTo>
                    <a:pt x="0" y="0"/>
                  </a:moveTo>
                  <a:lnTo>
                    <a:pt x="10677597" y="0"/>
                  </a:lnTo>
                  <a:lnTo>
                    <a:pt x="10677597" y="9066251"/>
                  </a:lnTo>
                  <a:lnTo>
                    <a:pt x="0" y="9066251"/>
                  </a:lnTo>
                  <a:lnTo>
                    <a:pt x="0" y="0"/>
                  </a:lnTo>
                  <a:close/>
                </a:path>
              </a:pathLst>
            </a:custGeom>
            <a:blipFill>
              <a:blip r:embed="rId4">
                <a:alphaModFix amt="19999"/>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2209783">
              <a:off x="1115372" y="2945641"/>
              <a:ext cx="5301234" cy="5486400"/>
            </a:xfrm>
            <a:custGeom>
              <a:avLst/>
              <a:gdLst/>
              <a:ahLst/>
              <a:cxnLst/>
              <a:rect r="r" b="b" t="t" l="l"/>
              <a:pathLst>
                <a:path h="5486400" w="5301234">
                  <a:moveTo>
                    <a:pt x="0" y="0"/>
                  </a:moveTo>
                  <a:lnTo>
                    <a:pt x="5301234" y="0"/>
                  </a:lnTo>
                  <a:lnTo>
                    <a:pt x="5301234" y="5486400"/>
                  </a:lnTo>
                  <a:lnTo>
                    <a:pt x="0" y="5486400"/>
                  </a:lnTo>
                  <a:lnTo>
                    <a:pt x="0" y="0"/>
                  </a:lnTo>
                  <a:close/>
                </a:path>
              </a:pathLst>
            </a:custGeom>
            <a:blipFill>
              <a:blip r:embed="rId6">
                <a:alphaModFix amt="34000"/>
                <a:extLst>
                  <a:ext uri="{96DAC541-7B7A-43D3-8B79-37D633B846F1}">
                    <asvg:svgBlip xmlns:asvg="http://schemas.microsoft.com/office/drawing/2016/SVG/main" r:embed="rId7"/>
                  </a:ext>
                </a:extLst>
              </a:blip>
              <a:stretch>
                <a:fillRect l="0" t="0" r="0" b="0"/>
              </a:stretch>
            </a:blipFill>
          </p:spPr>
        </p:sp>
      </p:grpSp>
      <p:sp>
        <p:nvSpPr>
          <p:cNvPr name="Freeform 6" id="6"/>
          <p:cNvSpPr/>
          <p:nvPr/>
        </p:nvSpPr>
        <p:spPr>
          <a:xfrm flipH="false" flipV="false" rot="-9215773">
            <a:off x="15094295" y="6188654"/>
            <a:ext cx="5290193" cy="5474973"/>
          </a:xfrm>
          <a:custGeom>
            <a:avLst/>
            <a:gdLst/>
            <a:ahLst/>
            <a:cxnLst/>
            <a:rect r="r" b="b" t="t" l="l"/>
            <a:pathLst>
              <a:path h="5474973" w="5290193">
                <a:moveTo>
                  <a:pt x="0" y="0"/>
                </a:moveTo>
                <a:lnTo>
                  <a:pt x="5290193" y="0"/>
                </a:lnTo>
                <a:lnTo>
                  <a:pt x="5290193" y="5474973"/>
                </a:lnTo>
                <a:lnTo>
                  <a:pt x="0" y="5474973"/>
                </a:lnTo>
                <a:lnTo>
                  <a:pt x="0" y="0"/>
                </a:lnTo>
                <a:close/>
              </a:path>
            </a:pathLst>
          </a:custGeom>
          <a:blipFill>
            <a:blip r:embed="rId6">
              <a:alphaModFix amt="34000"/>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2416172" y="4782157"/>
            <a:ext cx="9158593" cy="8019997"/>
            <a:chOff x="0" y="0"/>
            <a:chExt cx="12211458" cy="10693329"/>
          </a:xfrm>
        </p:grpSpPr>
        <p:sp>
          <p:nvSpPr>
            <p:cNvPr name="Freeform 8" id="8"/>
            <p:cNvSpPr/>
            <p:nvPr/>
          </p:nvSpPr>
          <p:spPr>
            <a:xfrm flipH="true" flipV="false" rot="0">
              <a:off x="2164528" y="2052969"/>
              <a:ext cx="10046930" cy="8640360"/>
            </a:xfrm>
            <a:custGeom>
              <a:avLst/>
              <a:gdLst/>
              <a:ahLst/>
              <a:cxnLst/>
              <a:rect r="r" b="b" t="t" l="l"/>
              <a:pathLst>
                <a:path h="8640360" w="10046930">
                  <a:moveTo>
                    <a:pt x="10046930" y="0"/>
                  </a:moveTo>
                  <a:lnTo>
                    <a:pt x="0" y="0"/>
                  </a:lnTo>
                  <a:lnTo>
                    <a:pt x="0" y="8640360"/>
                  </a:lnTo>
                  <a:lnTo>
                    <a:pt x="10046930" y="8640360"/>
                  </a:lnTo>
                  <a:lnTo>
                    <a:pt x="1004693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9" id="9"/>
            <p:cNvSpPr/>
            <p:nvPr/>
          </p:nvSpPr>
          <p:spPr>
            <a:xfrm flipH="false" flipV="false" rot="-9215773">
              <a:off x="943379" y="892550"/>
              <a:ext cx="5301234" cy="5486400"/>
            </a:xfrm>
            <a:custGeom>
              <a:avLst/>
              <a:gdLst/>
              <a:ahLst/>
              <a:cxnLst/>
              <a:rect r="r" b="b" t="t" l="l"/>
              <a:pathLst>
                <a:path h="5486400" w="5301234">
                  <a:moveTo>
                    <a:pt x="0" y="0"/>
                  </a:moveTo>
                  <a:lnTo>
                    <a:pt x="5301234" y="0"/>
                  </a:lnTo>
                  <a:lnTo>
                    <a:pt x="5301234" y="5486400"/>
                  </a:lnTo>
                  <a:lnTo>
                    <a:pt x="0" y="5486400"/>
                  </a:lnTo>
                  <a:lnTo>
                    <a:pt x="0" y="0"/>
                  </a:lnTo>
                  <a:close/>
                </a:path>
              </a:pathLst>
            </a:custGeom>
            <a:blipFill>
              <a:blip r:embed="rId6">
                <a:alphaModFix amt="34000"/>
                <a:extLst>
                  <a:ext uri="{96DAC541-7B7A-43D3-8B79-37D633B846F1}">
                    <asvg:svgBlip xmlns:asvg="http://schemas.microsoft.com/office/drawing/2016/SVG/main" r:embed="rId7"/>
                  </a:ext>
                </a:extLst>
              </a:blip>
              <a:stretch>
                <a:fillRect l="0" t="0" r="0" b="0"/>
              </a:stretch>
            </a:blipFill>
          </p:spPr>
        </p:sp>
      </p:grpSp>
      <p:sp>
        <p:nvSpPr>
          <p:cNvPr name="TextBox 10" id="10"/>
          <p:cNvSpPr txBox="true"/>
          <p:nvPr/>
        </p:nvSpPr>
        <p:spPr>
          <a:xfrm rot="0">
            <a:off x="2738144" y="1649365"/>
            <a:ext cx="14067722" cy="4776470"/>
          </a:xfrm>
          <a:prstGeom prst="rect">
            <a:avLst/>
          </a:prstGeom>
        </p:spPr>
        <p:txBody>
          <a:bodyPr anchor="t" rtlCol="false" tIns="0" lIns="0" bIns="0" rIns="0">
            <a:spAutoFit/>
          </a:bodyPr>
          <a:lstStyle/>
          <a:p>
            <a:pPr algn="ctr">
              <a:lnSpc>
                <a:spcPts val="6370"/>
              </a:lnSpc>
              <a:spcBef>
                <a:spcPct val="0"/>
              </a:spcBef>
            </a:pPr>
            <a:r>
              <a:rPr lang="en-US" sz="4900">
                <a:solidFill>
                  <a:srgbClr val="000000"/>
                </a:solidFill>
                <a:latin typeface="Canva Sans"/>
              </a:rPr>
              <a:t>In October 2023, a significant boycott campaign targeted Starbucks over perceived political stances. This boycott, amplified by social media, aimed to pressure the company by encouraging consumers to avoid its products.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EFFFE"/>
        </a:solidFill>
      </p:bgPr>
    </p:bg>
    <p:spTree>
      <p:nvGrpSpPr>
        <p:cNvPr id="1" name=""/>
        <p:cNvGrpSpPr/>
        <p:nvPr/>
      </p:nvGrpSpPr>
      <p:grpSpPr>
        <a:xfrm>
          <a:off x="0" y="0"/>
          <a:ext cx="0" cy="0"/>
          <a:chOff x="0" y="0"/>
          <a:chExt cx="0" cy="0"/>
        </a:xfrm>
      </p:grpSpPr>
      <p:sp>
        <p:nvSpPr>
          <p:cNvPr name="Freeform 2" id="2"/>
          <p:cNvSpPr/>
          <p:nvPr/>
        </p:nvSpPr>
        <p:spPr>
          <a:xfrm flipH="false" flipV="false" rot="0">
            <a:off x="13080172" y="7046865"/>
            <a:ext cx="7535198" cy="6480270"/>
          </a:xfrm>
          <a:custGeom>
            <a:avLst/>
            <a:gdLst/>
            <a:ahLst/>
            <a:cxnLst/>
            <a:rect r="r" b="b" t="t" l="l"/>
            <a:pathLst>
              <a:path h="6480270" w="7535198">
                <a:moveTo>
                  <a:pt x="0" y="0"/>
                </a:moveTo>
                <a:lnTo>
                  <a:pt x="7535197" y="0"/>
                </a:lnTo>
                <a:lnTo>
                  <a:pt x="7535197" y="6480270"/>
                </a:lnTo>
                <a:lnTo>
                  <a:pt x="0" y="6480270"/>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5514574" y="-4650308"/>
            <a:ext cx="8514863" cy="7105078"/>
            <a:chOff x="0" y="0"/>
            <a:chExt cx="11353151" cy="9473438"/>
          </a:xfrm>
        </p:grpSpPr>
        <p:sp>
          <p:nvSpPr>
            <p:cNvPr name="Freeform 4" id="4"/>
            <p:cNvSpPr/>
            <p:nvPr/>
          </p:nvSpPr>
          <p:spPr>
            <a:xfrm flipH="false" flipV="false" rot="0">
              <a:off x="675554" y="0"/>
              <a:ext cx="10677597" cy="9066251"/>
            </a:xfrm>
            <a:custGeom>
              <a:avLst/>
              <a:gdLst/>
              <a:ahLst/>
              <a:cxnLst/>
              <a:rect r="r" b="b" t="t" l="l"/>
              <a:pathLst>
                <a:path h="9066251" w="10677597">
                  <a:moveTo>
                    <a:pt x="0" y="0"/>
                  </a:moveTo>
                  <a:lnTo>
                    <a:pt x="10677597" y="0"/>
                  </a:lnTo>
                  <a:lnTo>
                    <a:pt x="10677597" y="9066251"/>
                  </a:lnTo>
                  <a:lnTo>
                    <a:pt x="0" y="9066251"/>
                  </a:lnTo>
                  <a:lnTo>
                    <a:pt x="0" y="0"/>
                  </a:lnTo>
                  <a:close/>
                </a:path>
              </a:pathLst>
            </a:custGeom>
            <a:blipFill>
              <a:blip r:embed="rId4">
                <a:alphaModFix amt="19999"/>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2209783">
              <a:off x="1115372" y="2945641"/>
              <a:ext cx="5301234" cy="5486400"/>
            </a:xfrm>
            <a:custGeom>
              <a:avLst/>
              <a:gdLst/>
              <a:ahLst/>
              <a:cxnLst/>
              <a:rect r="r" b="b" t="t" l="l"/>
              <a:pathLst>
                <a:path h="5486400" w="5301234">
                  <a:moveTo>
                    <a:pt x="0" y="0"/>
                  </a:moveTo>
                  <a:lnTo>
                    <a:pt x="5301234" y="0"/>
                  </a:lnTo>
                  <a:lnTo>
                    <a:pt x="5301234" y="5486400"/>
                  </a:lnTo>
                  <a:lnTo>
                    <a:pt x="0" y="5486400"/>
                  </a:lnTo>
                  <a:lnTo>
                    <a:pt x="0" y="0"/>
                  </a:lnTo>
                  <a:close/>
                </a:path>
              </a:pathLst>
            </a:custGeom>
            <a:blipFill>
              <a:blip r:embed="rId6">
                <a:alphaModFix amt="34000"/>
                <a:extLst>
                  <a:ext uri="{96DAC541-7B7A-43D3-8B79-37D633B846F1}">
                    <asvg:svgBlip xmlns:asvg="http://schemas.microsoft.com/office/drawing/2016/SVG/main" r:embed="rId7"/>
                  </a:ext>
                </a:extLst>
              </a:blip>
              <a:stretch>
                <a:fillRect l="0" t="0" r="0" b="0"/>
              </a:stretch>
            </a:blipFill>
          </p:spPr>
        </p:sp>
      </p:grpSp>
      <p:sp>
        <p:nvSpPr>
          <p:cNvPr name="Freeform 6" id="6"/>
          <p:cNvSpPr/>
          <p:nvPr/>
        </p:nvSpPr>
        <p:spPr>
          <a:xfrm flipH="false" flipV="false" rot="-9215773">
            <a:off x="15094295" y="6188654"/>
            <a:ext cx="5290193" cy="5474973"/>
          </a:xfrm>
          <a:custGeom>
            <a:avLst/>
            <a:gdLst/>
            <a:ahLst/>
            <a:cxnLst/>
            <a:rect r="r" b="b" t="t" l="l"/>
            <a:pathLst>
              <a:path h="5474973" w="5290193">
                <a:moveTo>
                  <a:pt x="0" y="0"/>
                </a:moveTo>
                <a:lnTo>
                  <a:pt x="5290193" y="0"/>
                </a:lnTo>
                <a:lnTo>
                  <a:pt x="5290193" y="5474973"/>
                </a:lnTo>
                <a:lnTo>
                  <a:pt x="0" y="5474973"/>
                </a:lnTo>
                <a:lnTo>
                  <a:pt x="0" y="0"/>
                </a:lnTo>
                <a:close/>
              </a:path>
            </a:pathLst>
          </a:custGeom>
          <a:blipFill>
            <a:blip r:embed="rId6">
              <a:alphaModFix amt="34000"/>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2416172" y="4782157"/>
            <a:ext cx="9158593" cy="8019997"/>
            <a:chOff x="0" y="0"/>
            <a:chExt cx="12211458" cy="10693329"/>
          </a:xfrm>
        </p:grpSpPr>
        <p:sp>
          <p:nvSpPr>
            <p:cNvPr name="Freeform 8" id="8"/>
            <p:cNvSpPr/>
            <p:nvPr/>
          </p:nvSpPr>
          <p:spPr>
            <a:xfrm flipH="true" flipV="false" rot="0">
              <a:off x="2164528" y="2052969"/>
              <a:ext cx="10046930" cy="8640360"/>
            </a:xfrm>
            <a:custGeom>
              <a:avLst/>
              <a:gdLst/>
              <a:ahLst/>
              <a:cxnLst/>
              <a:rect r="r" b="b" t="t" l="l"/>
              <a:pathLst>
                <a:path h="8640360" w="10046930">
                  <a:moveTo>
                    <a:pt x="10046930" y="0"/>
                  </a:moveTo>
                  <a:lnTo>
                    <a:pt x="0" y="0"/>
                  </a:lnTo>
                  <a:lnTo>
                    <a:pt x="0" y="8640360"/>
                  </a:lnTo>
                  <a:lnTo>
                    <a:pt x="10046930" y="8640360"/>
                  </a:lnTo>
                  <a:lnTo>
                    <a:pt x="1004693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9" id="9"/>
            <p:cNvSpPr/>
            <p:nvPr/>
          </p:nvSpPr>
          <p:spPr>
            <a:xfrm flipH="false" flipV="false" rot="-9215773">
              <a:off x="943379" y="892550"/>
              <a:ext cx="5301234" cy="5486400"/>
            </a:xfrm>
            <a:custGeom>
              <a:avLst/>
              <a:gdLst/>
              <a:ahLst/>
              <a:cxnLst/>
              <a:rect r="r" b="b" t="t" l="l"/>
              <a:pathLst>
                <a:path h="5486400" w="5301234">
                  <a:moveTo>
                    <a:pt x="0" y="0"/>
                  </a:moveTo>
                  <a:lnTo>
                    <a:pt x="5301234" y="0"/>
                  </a:lnTo>
                  <a:lnTo>
                    <a:pt x="5301234" y="5486400"/>
                  </a:lnTo>
                  <a:lnTo>
                    <a:pt x="0" y="5486400"/>
                  </a:lnTo>
                  <a:lnTo>
                    <a:pt x="0" y="0"/>
                  </a:lnTo>
                  <a:close/>
                </a:path>
              </a:pathLst>
            </a:custGeom>
            <a:blipFill>
              <a:blip r:embed="rId6">
                <a:alphaModFix amt="34000"/>
                <a:extLst>
                  <a:ext uri="{96DAC541-7B7A-43D3-8B79-37D633B846F1}">
                    <asvg:svgBlip xmlns:asvg="http://schemas.microsoft.com/office/drawing/2016/SVG/main" r:embed="rId7"/>
                  </a:ext>
                </a:extLst>
              </a:blip>
              <a:stretch>
                <a:fillRect l="0" t="0" r="0" b="0"/>
              </a:stretch>
            </a:blipFill>
          </p:spPr>
        </p:sp>
      </p:grpSp>
      <p:sp>
        <p:nvSpPr>
          <p:cNvPr name="TextBox 10" id="10"/>
          <p:cNvSpPr txBox="true"/>
          <p:nvPr/>
        </p:nvSpPr>
        <p:spPr>
          <a:xfrm rot="0">
            <a:off x="2738144" y="1824122"/>
            <a:ext cx="14067722" cy="3976370"/>
          </a:xfrm>
          <a:prstGeom prst="rect">
            <a:avLst/>
          </a:prstGeom>
        </p:spPr>
        <p:txBody>
          <a:bodyPr anchor="t" rtlCol="false" tIns="0" lIns="0" bIns="0" rIns="0">
            <a:spAutoFit/>
          </a:bodyPr>
          <a:lstStyle/>
          <a:p>
            <a:pPr algn="ctr">
              <a:lnSpc>
                <a:spcPts val="6370"/>
              </a:lnSpc>
              <a:spcBef>
                <a:spcPct val="0"/>
              </a:spcBef>
            </a:pPr>
            <a:r>
              <a:rPr lang="en-US" sz="4900">
                <a:solidFill>
                  <a:srgbClr val="000000"/>
                </a:solidFill>
                <a:latin typeface="Canva Sans"/>
              </a:rPr>
              <a:t>Social media platforms like Twitter and Instagram saw hashtags urging customers to boycott Starbucks, which quickly gained traction. Influencers and celebrities joined the movement, further increasing its visibility.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EFFFE"/>
        </a:solidFill>
      </p:bgPr>
    </p:bg>
    <p:spTree>
      <p:nvGrpSpPr>
        <p:cNvPr id="1" name=""/>
        <p:cNvGrpSpPr/>
        <p:nvPr/>
      </p:nvGrpSpPr>
      <p:grpSpPr>
        <a:xfrm>
          <a:off x="0" y="0"/>
          <a:ext cx="0" cy="0"/>
          <a:chOff x="0" y="0"/>
          <a:chExt cx="0" cy="0"/>
        </a:xfrm>
      </p:grpSpPr>
      <p:sp>
        <p:nvSpPr>
          <p:cNvPr name="Freeform 2" id="2"/>
          <p:cNvSpPr/>
          <p:nvPr/>
        </p:nvSpPr>
        <p:spPr>
          <a:xfrm flipH="false" flipV="false" rot="0">
            <a:off x="13080172" y="7046865"/>
            <a:ext cx="7535198" cy="6480270"/>
          </a:xfrm>
          <a:custGeom>
            <a:avLst/>
            <a:gdLst/>
            <a:ahLst/>
            <a:cxnLst/>
            <a:rect r="r" b="b" t="t" l="l"/>
            <a:pathLst>
              <a:path h="6480270" w="7535198">
                <a:moveTo>
                  <a:pt x="0" y="0"/>
                </a:moveTo>
                <a:lnTo>
                  <a:pt x="7535197" y="0"/>
                </a:lnTo>
                <a:lnTo>
                  <a:pt x="7535197" y="6480270"/>
                </a:lnTo>
                <a:lnTo>
                  <a:pt x="0" y="6480270"/>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12100506" y="-4500010"/>
            <a:ext cx="8514863" cy="7105078"/>
            <a:chOff x="0" y="0"/>
            <a:chExt cx="11353151" cy="9473438"/>
          </a:xfrm>
        </p:grpSpPr>
        <p:sp>
          <p:nvSpPr>
            <p:cNvPr name="Freeform 4" id="4"/>
            <p:cNvSpPr/>
            <p:nvPr/>
          </p:nvSpPr>
          <p:spPr>
            <a:xfrm flipH="false" flipV="false" rot="0">
              <a:off x="675554" y="0"/>
              <a:ext cx="10677597" cy="9066251"/>
            </a:xfrm>
            <a:custGeom>
              <a:avLst/>
              <a:gdLst/>
              <a:ahLst/>
              <a:cxnLst/>
              <a:rect r="r" b="b" t="t" l="l"/>
              <a:pathLst>
                <a:path h="9066251" w="10677597">
                  <a:moveTo>
                    <a:pt x="0" y="0"/>
                  </a:moveTo>
                  <a:lnTo>
                    <a:pt x="10677597" y="0"/>
                  </a:lnTo>
                  <a:lnTo>
                    <a:pt x="10677597" y="9066251"/>
                  </a:lnTo>
                  <a:lnTo>
                    <a:pt x="0" y="9066251"/>
                  </a:lnTo>
                  <a:lnTo>
                    <a:pt x="0" y="0"/>
                  </a:lnTo>
                  <a:close/>
                </a:path>
              </a:pathLst>
            </a:custGeom>
            <a:blipFill>
              <a:blip r:embed="rId4">
                <a:alphaModFix amt="19999"/>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2209783">
              <a:off x="1115372" y="2945641"/>
              <a:ext cx="5301234" cy="5486400"/>
            </a:xfrm>
            <a:custGeom>
              <a:avLst/>
              <a:gdLst/>
              <a:ahLst/>
              <a:cxnLst/>
              <a:rect r="r" b="b" t="t" l="l"/>
              <a:pathLst>
                <a:path h="5486400" w="5301234">
                  <a:moveTo>
                    <a:pt x="0" y="0"/>
                  </a:moveTo>
                  <a:lnTo>
                    <a:pt x="5301234" y="0"/>
                  </a:lnTo>
                  <a:lnTo>
                    <a:pt x="5301234" y="5486400"/>
                  </a:lnTo>
                  <a:lnTo>
                    <a:pt x="0" y="5486400"/>
                  </a:lnTo>
                  <a:lnTo>
                    <a:pt x="0" y="0"/>
                  </a:lnTo>
                  <a:close/>
                </a:path>
              </a:pathLst>
            </a:custGeom>
            <a:blipFill>
              <a:blip r:embed="rId6">
                <a:alphaModFix amt="34000"/>
                <a:extLst>
                  <a:ext uri="{96DAC541-7B7A-43D3-8B79-37D633B846F1}">
                    <asvg:svgBlip xmlns:asvg="http://schemas.microsoft.com/office/drawing/2016/SVG/main" r:embed="rId7"/>
                  </a:ext>
                </a:extLst>
              </a:blip>
              <a:stretch>
                <a:fillRect l="0" t="0" r="0" b="0"/>
              </a:stretch>
            </a:blipFill>
          </p:spPr>
        </p:sp>
      </p:grpSp>
      <p:sp>
        <p:nvSpPr>
          <p:cNvPr name="Freeform 6" id="6"/>
          <p:cNvSpPr/>
          <p:nvPr/>
        </p:nvSpPr>
        <p:spPr>
          <a:xfrm flipH="false" flipV="false" rot="-9215773">
            <a:off x="15094295" y="6188654"/>
            <a:ext cx="5290193" cy="5474973"/>
          </a:xfrm>
          <a:custGeom>
            <a:avLst/>
            <a:gdLst/>
            <a:ahLst/>
            <a:cxnLst/>
            <a:rect r="r" b="b" t="t" l="l"/>
            <a:pathLst>
              <a:path h="5474973" w="5290193">
                <a:moveTo>
                  <a:pt x="0" y="0"/>
                </a:moveTo>
                <a:lnTo>
                  <a:pt x="5290193" y="0"/>
                </a:lnTo>
                <a:lnTo>
                  <a:pt x="5290193" y="5474973"/>
                </a:lnTo>
                <a:lnTo>
                  <a:pt x="0" y="5474973"/>
                </a:lnTo>
                <a:lnTo>
                  <a:pt x="0" y="0"/>
                </a:lnTo>
                <a:close/>
              </a:path>
            </a:pathLst>
          </a:custGeom>
          <a:blipFill>
            <a:blip r:embed="rId6">
              <a:alphaModFix amt="34000"/>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2416172" y="4782157"/>
            <a:ext cx="9158593" cy="8019997"/>
            <a:chOff x="0" y="0"/>
            <a:chExt cx="12211458" cy="10693329"/>
          </a:xfrm>
        </p:grpSpPr>
        <p:sp>
          <p:nvSpPr>
            <p:cNvPr name="Freeform 8" id="8"/>
            <p:cNvSpPr/>
            <p:nvPr/>
          </p:nvSpPr>
          <p:spPr>
            <a:xfrm flipH="true" flipV="false" rot="0">
              <a:off x="2164528" y="2052969"/>
              <a:ext cx="10046930" cy="8640360"/>
            </a:xfrm>
            <a:custGeom>
              <a:avLst/>
              <a:gdLst/>
              <a:ahLst/>
              <a:cxnLst/>
              <a:rect r="r" b="b" t="t" l="l"/>
              <a:pathLst>
                <a:path h="8640360" w="10046930">
                  <a:moveTo>
                    <a:pt x="10046930" y="0"/>
                  </a:moveTo>
                  <a:lnTo>
                    <a:pt x="0" y="0"/>
                  </a:lnTo>
                  <a:lnTo>
                    <a:pt x="0" y="8640360"/>
                  </a:lnTo>
                  <a:lnTo>
                    <a:pt x="10046930" y="8640360"/>
                  </a:lnTo>
                  <a:lnTo>
                    <a:pt x="1004693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9" id="9"/>
            <p:cNvSpPr/>
            <p:nvPr/>
          </p:nvSpPr>
          <p:spPr>
            <a:xfrm flipH="false" flipV="false" rot="-9215773">
              <a:off x="943379" y="892550"/>
              <a:ext cx="5301234" cy="5486400"/>
            </a:xfrm>
            <a:custGeom>
              <a:avLst/>
              <a:gdLst/>
              <a:ahLst/>
              <a:cxnLst/>
              <a:rect r="r" b="b" t="t" l="l"/>
              <a:pathLst>
                <a:path h="5486400" w="5301234">
                  <a:moveTo>
                    <a:pt x="0" y="0"/>
                  </a:moveTo>
                  <a:lnTo>
                    <a:pt x="5301234" y="0"/>
                  </a:lnTo>
                  <a:lnTo>
                    <a:pt x="5301234" y="5486400"/>
                  </a:lnTo>
                  <a:lnTo>
                    <a:pt x="0" y="5486400"/>
                  </a:lnTo>
                  <a:lnTo>
                    <a:pt x="0" y="0"/>
                  </a:lnTo>
                  <a:close/>
                </a:path>
              </a:pathLst>
            </a:custGeom>
            <a:blipFill>
              <a:blip r:embed="rId6">
                <a:alphaModFix amt="34000"/>
                <a:extLst>
                  <a:ext uri="{96DAC541-7B7A-43D3-8B79-37D633B846F1}">
                    <asvg:svgBlip xmlns:asvg="http://schemas.microsoft.com/office/drawing/2016/SVG/main" r:embed="rId7"/>
                  </a:ext>
                </a:extLst>
              </a:blip>
              <a:stretch>
                <a:fillRect l="0" t="0" r="0" b="0"/>
              </a:stretch>
            </a:blipFill>
          </p:spPr>
        </p:sp>
      </p:grpSp>
      <p:sp>
        <p:nvSpPr>
          <p:cNvPr name="TextBox 10" id="10"/>
          <p:cNvSpPr txBox="true"/>
          <p:nvPr/>
        </p:nvSpPr>
        <p:spPr>
          <a:xfrm rot="0">
            <a:off x="1028700" y="1759720"/>
            <a:ext cx="14404831" cy="3976370"/>
          </a:xfrm>
          <a:prstGeom prst="rect">
            <a:avLst/>
          </a:prstGeom>
        </p:spPr>
        <p:txBody>
          <a:bodyPr anchor="t" rtlCol="false" tIns="0" lIns="0" bIns="0" rIns="0">
            <a:spAutoFit/>
          </a:bodyPr>
          <a:lstStyle/>
          <a:p>
            <a:pPr algn="ctr">
              <a:lnSpc>
                <a:spcPts val="6370"/>
              </a:lnSpc>
              <a:spcBef>
                <a:spcPct val="0"/>
              </a:spcBef>
            </a:pPr>
            <a:r>
              <a:rPr lang="en-US" sz="4900">
                <a:solidFill>
                  <a:srgbClr val="000000"/>
                </a:solidFill>
                <a:latin typeface="Canva Sans"/>
              </a:rPr>
              <a:t>Such events can dramatically impact stock performance by altering consumer behavior and investor sentiment, providing a unique opportunity to study the effects of political activism on market trends.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EFFFE"/>
        </a:solidFill>
      </p:bgPr>
    </p:bg>
    <p:spTree>
      <p:nvGrpSpPr>
        <p:cNvPr id="1" name=""/>
        <p:cNvGrpSpPr/>
        <p:nvPr/>
      </p:nvGrpSpPr>
      <p:grpSpPr>
        <a:xfrm>
          <a:off x="0" y="0"/>
          <a:ext cx="0" cy="0"/>
          <a:chOff x="0" y="0"/>
          <a:chExt cx="0" cy="0"/>
        </a:xfrm>
      </p:grpSpPr>
      <p:sp>
        <p:nvSpPr>
          <p:cNvPr name="Freeform 2" id="2"/>
          <p:cNvSpPr/>
          <p:nvPr/>
        </p:nvSpPr>
        <p:spPr>
          <a:xfrm flipH="false" flipV="false" rot="0">
            <a:off x="13080172" y="7046865"/>
            <a:ext cx="7535198" cy="6480270"/>
          </a:xfrm>
          <a:custGeom>
            <a:avLst/>
            <a:gdLst/>
            <a:ahLst/>
            <a:cxnLst/>
            <a:rect r="r" b="b" t="t" l="l"/>
            <a:pathLst>
              <a:path h="6480270" w="7535198">
                <a:moveTo>
                  <a:pt x="0" y="0"/>
                </a:moveTo>
                <a:lnTo>
                  <a:pt x="7535197" y="0"/>
                </a:lnTo>
                <a:lnTo>
                  <a:pt x="7535197" y="6480270"/>
                </a:lnTo>
                <a:lnTo>
                  <a:pt x="0" y="6480270"/>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514574" y="-4650308"/>
            <a:ext cx="8514863" cy="7105078"/>
            <a:chOff x="0" y="0"/>
            <a:chExt cx="11353151" cy="9473438"/>
          </a:xfrm>
        </p:grpSpPr>
        <p:sp>
          <p:nvSpPr>
            <p:cNvPr name="Freeform 4" id="4"/>
            <p:cNvSpPr/>
            <p:nvPr/>
          </p:nvSpPr>
          <p:spPr>
            <a:xfrm flipH="false" flipV="false" rot="0">
              <a:off x="675554" y="0"/>
              <a:ext cx="10677597" cy="9066251"/>
            </a:xfrm>
            <a:custGeom>
              <a:avLst/>
              <a:gdLst/>
              <a:ahLst/>
              <a:cxnLst/>
              <a:rect r="r" b="b" t="t" l="l"/>
              <a:pathLst>
                <a:path h="9066251" w="10677597">
                  <a:moveTo>
                    <a:pt x="0" y="0"/>
                  </a:moveTo>
                  <a:lnTo>
                    <a:pt x="10677597" y="0"/>
                  </a:lnTo>
                  <a:lnTo>
                    <a:pt x="10677597" y="9066251"/>
                  </a:lnTo>
                  <a:lnTo>
                    <a:pt x="0" y="9066251"/>
                  </a:lnTo>
                  <a:lnTo>
                    <a:pt x="0" y="0"/>
                  </a:lnTo>
                  <a:close/>
                </a:path>
              </a:pathLst>
            </a:custGeom>
            <a:blipFill>
              <a:blip r:embed="rId4">
                <a:alphaModFix amt="19999"/>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209783">
              <a:off x="1115372" y="2945641"/>
              <a:ext cx="5301234" cy="5486400"/>
            </a:xfrm>
            <a:custGeom>
              <a:avLst/>
              <a:gdLst/>
              <a:ahLst/>
              <a:cxnLst/>
              <a:rect r="r" b="b" t="t" l="l"/>
              <a:pathLst>
                <a:path h="5486400" w="5301234">
                  <a:moveTo>
                    <a:pt x="0" y="0"/>
                  </a:moveTo>
                  <a:lnTo>
                    <a:pt x="5301234" y="0"/>
                  </a:lnTo>
                  <a:lnTo>
                    <a:pt x="5301234" y="5486400"/>
                  </a:lnTo>
                  <a:lnTo>
                    <a:pt x="0" y="5486400"/>
                  </a:lnTo>
                  <a:lnTo>
                    <a:pt x="0" y="0"/>
                  </a:lnTo>
                  <a:close/>
                </a:path>
              </a:pathLst>
            </a:custGeom>
            <a:blipFill>
              <a:blip r:embed="rId6">
                <a:alphaModFix amt="34000"/>
                <a:extLst>
                  <a:ext uri="{96DAC541-7B7A-43D3-8B79-37D633B846F1}">
                    <asvg:svgBlip xmlns:asvg="http://schemas.microsoft.com/office/drawing/2016/SVG/main" r:embed="rId7"/>
                  </a:ext>
                </a:extLst>
              </a:blip>
              <a:stretch>
                <a:fillRect l="0" t="0" r="0" b="0"/>
              </a:stretch>
            </a:blipFill>
          </p:spPr>
        </p:sp>
      </p:grpSp>
      <p:sp>
        <p:nvSpPr>
          <p:cNvPr name="Freeform 6" id="6"/>
          <p:cNvSpPr/>
          <p:nvPr/>
        </p:nvSpPr>
        <p:spPr>
          <a:xfrm flipH="false" flipV="false" rot="-9215773">
            <a:off x="15094295" y="6188654"/>
            <a:ext cx="5290193" cy="5474973"/>
          </a:xfrm>
          <a:custGeom>
            <a:avLst/>
            <a:gdLst/>
            <a:ahLst/>
            <a:cxnLst/>
            <a:rect r="r" b="b" t="t" l="l"/>
            <a:pathLst>
              <a:path h="5474973" w="5290193">
                <a:moveTo>
                  <a:pt x="0" y="0"/>
                </a:moveTo>
                <a:lnTo>
                  <a:pt x="5290193" y="0"/>
                </a:lnTo>
                <a:lnTo>
                  <a:pt x="5290193" y="5474973"/>
                </a:lnTo>
                <a:lnTo>
                  <a:pt x="0" y="5474973"/>
                </a:lnTo>
                <a:lnTo>
                  <a:pt x="0" y="0"/>
                </a:lnTo>
                <a:close/>
              </a:path>
            </a:pathLst>
          </a:custGeom>
          <a:blipFill>
            <a:blip r:embed="rId6">
              <a:alphaModFix amt="34000"/>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2416172" y="4782157"/>
            <a:ext cx="9158593" cy="8019997"/>
            <a:chOff x="0" y="0"/>
            <a:chExt cx="12211458" cy="10693329"/>
          </a:xfrm>
        </p:grpSpPr>
        <p:sp>
          <p:nvSpPr>
            <p:cNvPr name="Freeform 8" id="8"/>
            <p:cNvSpPr/>
            <p:nvPr/>
          </p:nvSpPr>
          <p:spPr>
            <a:xfrm flipH="true" flipV="false" rot="0">
              <a:off x="2164528" y="2052969"/>
              <a:ext cx="10046930" cy="8640360"/>
            </a:xfrm>
            <a:custGeom>
              <a:avLst/>
              <a:gdLst/>
              <a:ahLst/>
              <a:cxnLst/>
              <a:rect r="r" b="b" t="t" l="l"/>
              <a:pathLst>
                <a:path h="8640360" w="10046930">
                  <a:moveTo>
                    <a:pt x="10046930" y="0"/>
                  </a:moveTo>
                  <a:lnTo>
                    <a:pt x="0" y="0"/>
                  </a:lnTo>
                  <a:lnTo>
                    <a:pt x="0" y="8640360"/>
                  </a:lnTo>
                  <a:lnTo>
                    <a:pt x="10046930" y="8640360"/>
                  </a:lnTo>
                  <a:lnTo>
                    <a:pt x="1004693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9215773">
              <a:off x="943379" y="892550"/>
              <a:ext cx="5301234" cy="5486400"/>
            </a:xfrm>
            <a:custGeom>
              <a:avLst/>
              <a:gdLst/>
              <a:ahLst/>
              <a:cxnLst/>
              <a:rect r="r" b="b" t="t" l="l"/>
              <a:pathLst>
                <a:path h="5486400" w="5301234">
                  <a:moveTo>
                    <a:pt x="0" y="0"/>
                  </a:moveTo>
                  <a:lnTo>
                    <a:pt x="5301234" y="0"/>
                  </a:lnTo>
                  <a:lnTo>
                    <a:pt x="5301234" y="5486400"/>
                  </a:lnTo>
                  <a:lnTo>
                    <a:pt x="0" y="5486400"/>
                  </a:lnTo>
                  <a:lnTo>
                    <a:pt x="0" y="0"/>
                  </a:lnTo>
                  <a:close/>
                </a:path>
              </a:pathLst>
            </a:custGeom>
            <a:blipFill>
              <a:blip r:embed="rId6">
                <a:alphaModFix amt="34000"/>
                <a:extLst>
                  <a:ext uri="{96DAC541-7B7A-43D3-8B79-37D633B846F1}">
                    <asvg:svgBlip xmlns:asvg="http://schemas.microsoft.com/office/drawing/2016/SVG/main" r:embed="rId7"/>
                  </a:ext>
                </a:extLst>
              </a:blip>
              <a:stretch>
                <a:fillRect l="0" t="0" r="0" b="0"/>
              </a:stretch>
            </a:blipFill>
          </p:spPr>
        </p:sp>
      </p:grpSp>
      <p:sp>
        <p:nvSpPr>
          <p:cNvPr name="TextBox 10" id="10"/>
          <p:cNvSpPr txBox="true"/>
          <p:nvPr/>
        </p:nvSpPr>
        <p:spPr>
          <a:xfrm rot="0">
            <a:off x="3725784" y="1880953"/>
            <a:ext cx="12092442" cy="4776470"/>
          </a:xfrm>
          <a:prstGeom prst="rect">
            <a:avLst/>
          </a:prstGeom>
        </p:spPr>
        <p:txBody>
          <a:bodyPr anchor="t" rtlCol="false" tIns="0" lIns="0" bIns="0" rIns="0">
            <a:spAutoFit/>
          </a:bodyPr>
          <a:lstStyle/>
          <a:p>
            <a:pPr algn="ctr">
              <a:lnSpc>
                <a:spcPts val="6370"/>
              </a:lnSpc>
              <a:spcBef>
                <a:spcPct val="0"/>
              </a:spcBef>
            </a:pPr>
            <a:r>
              <a:rPr lang="en-US" sz="4900">
                <a:solidFill>
                  <a:srgbClr val="000000"/>
                </a:solidFill>
                <a:latin typeface="Canva Sans"/>
              </a:rPr>
              <a:t>Historically, Starbucks has faced similar challenges but has managed to navigate through by making strategic changes, such as altering their policies or launching new marketing campaigns to regain consumer trust.</a:t>
            </a:r>
            <a:r>
              <a:rPr lang="en-US" sz="4900">
                <a:solidFill>
                  <a:srgbClr val="000000"/>
                </a:solidFill>
                <a:latin typeface="Canva Sans"/>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EFFFE"/>
        </a:solidFill>
      </p:bgPr>
    </p:bg>
    <p:spTree>
      <p:nvGrpSpPr>
        <p:cNvPr id="1" name=""/>
        <p:cNvGrpSpPr/>
        <p:nvPr/>
      </p:nvGrpSpPr>
      <p:grpSpPr>
        <a:xfrm>
          <a:off x="0" y="0"/>
          <a:ext cx="0" cy="0"/>
          <a:chOff x="0" y="0"/>
          <a:chExt cx="0" cy="0"/>
        </a:xfrm>
      </p:grpSpPr>
      <p:sp>
        <p:nvSpPr>
          <p:cNvPr name="Freeform 2" id="2"/>
          <p:cNvSpPr/>
          <p:nvPr/>
        </p:nvSpPr>
        <p:spPr>
          <a:xfrm flipH="false" flipV="false" rot="0">
            <a:off x="13080172" y="7046865"/>
            <a:ext cx="7535198" cy="6480270"/>
          </a:xfrm>
          <a:custGeom>
            <a:avLst/>
            <a:gdLst/>
            <a:ahLst/>
            <a:cxnLst/>
            <a:rect r="r" b="b" t="t" l="l"/>
            <a:pathLst>
              <a:path h="6480270" w="7535198">
                <a:moveTo>
                  <a:pt x="0" y="0"/>
                </a:moveTo>
                <a:lnTo>
                  <a:pt x="7535197" y="0"/>
                </a:lnTo>
                <a:lnTo>
                  <a:pt x="7535197" y="6480270"/>
                </a:lnTo>
                <a:lnTo>
                  <a:pt x="0" y="6480270"/>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5514574" y="-4650308"/>
            <a:ext cx="8514863" cy="7105078"/>
            <a:chOff x="0" y="0"/>
            <a:chExt cx="11353151" cy="9473438"/>
          </a:xfrm>
        </p:grpSpPr>
        <p:sp>
          <p:nvSpPr>
            <p:cNvPr name="Freeform 4" id="4"/>
            <p:cNvSpPr/>
            <p:nvPr/>
          </p:nvSpPr>
          <p:spPr>
            <a:xfrm flipH="false" flipV="false" rot="0">
              <a:off x="675554" y="0"/>
              <a:ext cx="10677597" cy="9066251"/>
            </a:xfrm>
            <a:custGeom>
              <a:avLst/>
              <a:gdLst/>
              <a:ahLst/>
              <a:cxnLst/>
              <a:rect r="r" b="b" t="t" l="l"/>
              <a:pathLst>
                <a:path h="9066251" w="10677597">
                  <a:moveTo>
                    <a:pt x="0" y="0"/>
                  </a:moveTo>
                  <a:lnTo>
                    <a:pt x="10677597" y="0"/>
                  </a:lnTo>
                  <a:lnTo>
                    <a:pt x="10677597" y="9066251"/>
                  </a:lnTo>
                  <a:lnTo>
                    <a:pt x="0" y="9066251"/>
                  </a:lnTo>
                  <a:lnTo>
                    <a:pt x="0" y="0"/>
                  </a:lnTo>
                  <a:close/>
                </a:path>
              </a:pathLst>
            </a:custGeom>
            <a:blipFill>
              <a:blip r:embed="rId4">
                <a:alphaModFix amt="19999"/>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2209783">
              <a:off x="1115372" y="2945641"/>
              <a:ext cx="5301234" cy="5486400"/>
            </a:xfrm>
            <a:custGeom>
              <a:avLst/>
              <a:gdLst/>
              <a:ahLst/>
              <a:cxnLst/>
              <a:rect r="r" b="b" t="t" l="l"/>
              <a:pathLst>
                <a:path h="5486400" w="5301234">
                  <a:moveTo>
                    <a:pt x="0" y="0"/>
                  </a:moveTo>
                  <a:lnTo>
                    <a:pt x="5301234" y="0"/>
                  </a:lnTo>
                  <a:lnTo>
                    <a:pt x="5301234" y="5486400"/>
                  </a:lnTo>
                  <a:lnTo>
                    <a:pt x="0" y="5486400"/>
                  </a:lnTo>
                  <a:lnTo>
                    <a:pt x="0" y="0"/>
                  </a:lnTo>
                  <a:close/>
                </a:path>
              </a:pathLst>
            </a:custGeom>
            <a:blipFill>
              <a:blip r:embed="rId6">
                <a:alphaModFix amt="34000"/>
                <a:extLst>
                  <a:ext uri="{96DAC541-7B7A-43D3-8B79-37D633B846F1}">
                    <asvg:svgBlip xmlns:asvg="http://schemas.microsoft.com/office/drawing/2016/SVG/main" r:embed="rId7"/>
                  </a:ext>
                </a:extLst>
              </a:blip>
              <a:stretch>
                <a:fillRect l="0" t="0" r="0" b="0"/>
              </a:stretch>
            </a:blipFill>
          </p:spPr>
        </p:sp>
      </p:grpSp>
      <p:sp>
        <p:nvSpPr>
          <p:cNvPr name="Freeform 6" id="6"/>
          <p:cNvSpPr/>
          <p:nvPr/>
        </p:nvSpPr>
        <p:spPr>
          <a:xfrm flipH="false" flipV="false" rot="-9215773">
            <a:off x="15094295" y="6188654"/>
            <a:ext cx="5290193" cy="5474973"/>
          </a:xfrm>
          <a:custGeom>
            <a:avLst/>
            <a:gdLst/>
            <a:ahLst/>
            <a:cxnLst/>
            <a:rect r="r" b="b" t="t" l="l"/>
            <a:pathLst>
              <a:path h="5474973" w="5290193">
                <a:moveTo>
                  <a:pt x="0" y="0"/>
                </a:moveTo>
                <a:lnTo>
                  <a:pt x="5290193" y="0"/>
                </a:lnTo>
                <a:lnTo>
                  <a:pt x="5290193" y="5474973"/>
                </a:lnTo>
                <a:lnTo>
                  <a:pt x="0" y="5474973"/>
                </a:lnTo>
                <a:lnTo>
                  <a:pt x="0" y="0"/>
                </a:lnTo>
                <a:close/>
              </a:path>
            </a:pathLst>
          </a:custGeom>
          <a:blipFill>
            <a:blip r:embed="rId6">
              <a:alphaModFix amt="34000"/>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2416172" y="4782157"/>
            <a:ext cx="9158593" cy="8019997"/>
            <a:chOff x="0" y="0"/>
            <a:chExt cx="12211458" cy="10693329"/>
          </a:xfrm>
        </p:grpSpPr>
        <p:sp>
          <p:nvSpPr>
            <p:cNvPr name="Freeform 8" id="8"/>
            <p:cNvSpPr/>
            <p:nvPr/>
          </p:nvSpPr>
          <p:spPr>
            <a:xfrm flipH="true" flipV="false" rot="0">
              <a:off x="2164528" y="2052969"/>
              <a:ext cx="10046930" cy="8640360"/>
            </a:xfrm>
            <a:custGeom>
              <a:avLst/>
              <a:gdLst/>
              <a:ahLst/>
              <a:cxnLst/>
              <a:rect r="r" b="b" t="t" l="l"/>
              <a:pathLst>
                <a:path h="8640360" w="10046930">
                  <a:moveTo>
                    <a:pt x="10046930" y="0"/>
                  </a:moveTo>
                  <a:lnTo>
                    <a:pt x="0" y="0"/>
                  </a:lnTo>
                  <a:lnTo>
                    <a:pt x="0" y="8640360"/>
                  </a:lnTo>
                  <a:lnTo>
                    <a:pt x="10046930" y="8640360"/>
                  </a:lnTo>
                  <a:lnTo>
                    <a:pt x="1004693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9" id="9"/>
            <p:cNvSpPr/>
            <p:nvPr/>
          </p:nvSpPr>
          <p:spPr>
            <a:xfrm flipH="false" flipV="false" rot="-9215773">
              <a:off x="943379" y="892550"/>
              <a:ext cx="5301234" cy="5486400"/>
            </a:xfrm>
            <a:custGeom>
              <a:avLst/>
              <a:gdLst/>
              <a:ahLst/>
              <a:cxnLst/>
              <a:rect r="r" b="b" t="t" l="l"/>
              <a:pathLst>
                <a:path h="5486400" w="5301234">
                  <a:moveTo>
                    <a:pt x="0" y="0"/>
                  </a:moveTo>
                  <a:lnTo>
                    <a:pt x="5301234" y="0"/>
                  </a:lnTo>
                  <a:lnTo>
                    <a:pt x="5301234" y="5486400"/>
                  </a:lnTo>
                  <a:lnTo>
                    <a:pt x="0" y="5486400"/>
                  </a:lnTo>
                  <a:lnTo>
                    <a:pt x="0" y="0"/>
                  </a:lnTo>
                  <a:close/>
                </a:path>
              </a:pathLst>
            </a:custGeom>
            <a:blipFill>
              <a:blip r:embed="rId6">
                <a:alphaModFix amt="34000"/>
                <a:extLst>
                  <a:ext uri="{96DAC541-7B7A-43D3-8B79-37D633B846F1}">
                    <asvg:svgBlip xmlns:asvg="http://schemas.microsoft.com/office/drawing/2016/SVG/main" r:embed="rId7"/>
                  </a:ext>
                </a:extLst>
              </a:blip>
              <a:stretch>
                <a:fillRect l="0" t="0" r="0" b="0"/>
              </a:stretch>
            </a:blipFill>
          </p:spPr>
        </p:sp>
      </p:grpSp>
      <p:sp>
        <p:nvSpPr>
          <p:cNvPr name="TextBox 10" id="10"/>
          <p:cNvSpPr txBox="true"/>
          <p:nvPr/>
        </p:nvSpPr>
        <p:spPr>
          <a:xfrm rot="0">
            <a:off x="3097779" y="2878138"/>
            <a:ext cx="12092442" cy="3976370"/>
          </a:xfrm>
          <a:prstGeom prst="rect">
            <a:avLst/>
          </a:prstGeom>
        </p:spPr>
        <p:txBody>
          <a:bodyPr anchor="t" rtlCol="false" tIns="0" lIns="0" bIns="0" rIns="0">
            <a:spAutoFit/>
          </a:bodyPr>
          <a:lstStyle/>
          <a:p>
            <a:pPr algn="ctr">
              <a:lnSpc>
                <a:spcPts val="6370"/>
              </a:lnSpc>
              <a:spcBef>
                <a:spcPct val="0"/>
              </a:spcBef>
            </a:pPr>
            <a:r>
              <a:rPr lang="en-US" sz="4900">
                <a:solidFill>
                  <a:srgbClr val="000000"/>
                </a:solidFill>
                <a:latin typeface="Canva Sans"/>
              </a:rPr>
              <a:t>This situation presents a fascinating case study of how external sociopolitical factors can influence market dynamics and corporate strategies.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754A"/>
        </a:solidFill>
      </p:bgPr>
    </p:bg>
    <p:spTree>
      <p:nvGrpSpPr>
        <p:cNvPr id="1" name=""/>
        <p:cNvGrpSpPr/>
        <p:nvPr/>
      </p:nvGrpSpPr>
      <p:grpSpPr>
        <a:xfrm>
          <a:off x="0" y="0"/>
          <a:ext cx="0" cy="0"/>
          <a:chOff x="0" y="0"/>
          <a:chExt cx="0" cy="0"/>
        </a:xfrm>
      </p:grpSpPr>
      <p:sp>
        <p:nvSpPr>
          <p:cNvPr name="AutoShape 2" id="2"/>
          <p:cNvSpPr/>
          <p:nvPr/>
        </p:nvSpPr>
        <p:spPr>
          <a:xfrm rot="0">
            <a:off x="0" y="0"/>
            <a:ext cx="7774067" cy="10287000"/>
          </a:xfrm>
          <a:prstGeom prst="rect">
            <a:avLst/>
          </a:prstGeom>
          <a:solidFill>
            <a:srgbClr val="FFF9F3"/>
          </a:solidFill>
        </p:spPr>
      </p:sp>
      <p:sp>
        <p:nvSpPr>
          <p:cNvPr name="Freeform 3" id="3"/>
          <p:cNvSpPr/>
          <p:nvPr/>
        </p:nvSpPr>
        <p:spPr>
          <a:xfrm flipH="false" flipV="false" rot="0">
            <a:off x="9951614" y="2046564"/>
            <a:ext cx="448170" cy="448170"/>
          </a:xfrm>
          <a:custGeom>
            <a:avLst/>
            <a:gdLst/>
            <a:ahLst/>
            <a:cxnLst/>
            <a:rect r="r" b="b" t="t" l="l"/>
            <a:pathLst>
              <a:path h="448170" w="448170">
                <a:moveTo>
                  <a:pt x="0" y="0"/>
                </a:moveTo>
                <a:lnTo>
                  <a:pt x="448170" y="0"/>
                </a:lnTo>
                <a:lnTo>
                  <a:pt x="448170" y="448170"/>
                </a:lnTo>
                <a:lnTo>
                  <a:pt x="0" y="4481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951614" y="3682904"/>
            <a:ext cx="448170" cy="448170"/>
          </a:xfrm>
          <a:custGeom>
            <a:avLst/>
            <a:gdLst/>
            <a:ahLst/>
            <a:cxnLst/>
            <a:rect r="r" b="b" t="t" l="l"/>
            <a:pathLst>
              <a:path h="448170" w="448170">
                <a:moveTo>
                  <a:pt x="0" y="0"/>
                </a:moveTo>
                <a:lnTo>
                  <a:pt x="448170" y="0"/>
                </a:lnTo>
                <a:lnTo>
                  <a:pt x="448170" y="448170"/>
                </a:lnTo>
                <a:lnTo>
                  <a:pt x="0" y="4481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951614" y="5076110"/>
            <a:ext cx="448170" cy="448170"/>
          </a:xfrm>
          <a:custGeom>
            <a:avLst/>
            <a:gdLst/>
            <a:ahLst/>
            <a:cxnLst/>
            <a:rect r="r" b="b" t="t" l="l"/>
            <a:pathLst>
              <a:path h="448170" w="448170">
                <a:moveTo>
                  <a:pt x="0" y="0"/>
                </a:moveTo>
                <a:lnTo>
                  <a:pt x="448170" y="0"/>
                </a:lnTo>
                <a:lnTo>
                  <a:pt x="448170" y="448169"/>
                </a:lnTo>
                <a:lnTo>
                  <a:pt x="0" y="4481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951614" y="6469315"/>
            <a:ext cx="448170" cy="448170"/>
          </a:xfrm>
          <a:custGeom>
            <a:avLst/>
            <a:gdLst/>
            <a:ahLst/>
            <a:cxnLst/>
            <a:rect r="r" b="b" t="t" l="l"/>
            <a:pathLst>
              <a:path h="448170" w="448170">
                <a:moveTo>
                  <a:pt x="0" y="0"/>
                </a:moveTo>
                <a:lnTo>
                  <a:pt x="448170" y="0"/>
                </a:lnTo>
                <a:lnTo>
                  <a:pt x="448170" y="448169"/>
                </a:lnTo>
                <a:lnTo>
                  <a:pt x="0" y="4481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255257" y="4421187"/>
            <a:ext cx="6518810" cy="1368425"/>
          </a:xfrm>
          <a:prstGeom prst="rect">
            <a:avLst/>
          </a:prstGeom>
        </p:spPr>
        <p:txBody>
          <a:bodyPr anchor="t" rtlCol="false" tIns="0" lIns="0" bIns="0" rIns="0">
            <a:spAutoFit/>
          </a:bodyPr>
          <a:lstStyle/>
          <a:p>
            <a:pPr algn="l" marL="0" indent="0" lvl="0">
              <a:lnSpc>
                <a:spcPts val="11049"/>
              </a:lnSpc>
            </a:pPr>
            <a:r>
              <a:rPr lang="en-US" sz="8499" spc="-212">
                <a:solidFill>
                  <a:srgbClr val="414B3B"/>
                </a:solidFill>
                <a:latin typeface="Shrikhand"/>
              </a:rPr>
              <a:t>G</a:t>
            </a:r>
            <a:r>
              <a:rPr lang="en-US" sz="8499" spc="-212">
                <a:solidFill>
                  <a:srgbClr val="414B3B"/>
                </a:solidFill>
                <a:latin typeface="Shrikhand"/>
              </a:rPr>
              <a:t>oals</a:t>
            </a:r>
          </a:p>
        </p:txBody>
      </p:sp>
      <p:sp>
        <p:nvSpPr>
          <p:cNvPr name="TextBox 8" id="8"/>
          <p:cNvSpPr txBox="true"/>
          <p:nvPr/>
        </p:nvSpPr>
        <p:spPr>
          <a:xfrm rot="0">
            <a:off x="10861208" y="1598020"/>
            <a:ext cx="5218693" cy="1326207"/>
          </a:xfrm>
          <a:prstGeom prst="rect">
            <a:avLst/>
          </a:prstGeom>
        </p:spPr>
        <p:txBody>
          <a:bodyPr anchor="t" rtlCol="false" tIns="0" lIns="0" bIns="0" rIns="0">
            <a:spAutoFit/>
          </a:bodyPr>
          <a:lstStyle/>
          <a:p>
            <a:pPr algn="l">
              <a:lnSpc>
                <a:spcPts val="2696"/>
              </a:lnSpc>
              <a:spcBef>
                <a:spcPct val="0"/>
              </a:spcBef>
            </a:pPr>
            <a:r>
              <a:rPr lang="en-US" sz="2074">
                <a:solidFill>
                  <a:srgbClr val="FFF9F3"/>
                </a:solidFill>
                <a:latin typeface="Quicksand"/>
              </a:rPr>
              <a:t>Analyze th</a:t>
            </a:r>
            <a:r>
              <a:rPr lang="en-US" sz="2074">
                <a:solidFill>
                  <a:srgbClr val="FFF9F3"/>
                </a:solidFill>
                <a:latin typeface="Quicksand"/>
              </a:rPr>
              <a:t>e impact of the 2023 boycott on Starbucks' stock prices and trading volumes.</a:t>
            </a:r>
          </a:p>
          <a:p>
            <a:pPr algn="l" marL="0" indent="0" lvl="0">
              <a:lnSpc>
                <a:spcPts val="2696"/>
              </a:lnSpc>
              <a:spcBef>
                <a:spcPct val="0"/>
              </a:spcBef>
            </a:pPr>
          </a:p>
        </p:txBody>
      </p:sp>
      <p:sp>
        <p:nvSpPr>
          <p:cNvPr name="TextBox 9" id="9"/>
          <p:cNvSpPr txBox="true"/>
          <p:nvPr/>
        </p:nvSpPr>
        <p:spPr>
          <a:xfrm rot="0">
            <a:off x="10861208" y="3400801"/>
            <a:ext cx="5218693" cy="992832"/>
          </a:xfrm>
          <a:prstGeom prst="rect">
            <a:avLst/>
          </a:prstGeom>
        </p:spPr>
        <p:txBody>
          <a:bodyPr anchor="t" rtlCol="false" tIns="0" lIns="0" bIns="0" rIns="0">
            <a:spAutoFit/>
          </a:bodyPr>
          <a:lstStyle/>
          <a:p>
            <a:pPr algn="l">
              <a:lnSpc>
                <a:spcPts val="2696"/>
              </a:lnSpc>
              <a:spcBef>
                <a:spcPct val="0"/>
              </a:spcBef>
            </a:pPr>
            <a:r>
              <a:rPr lang="en-US" sz="2074">
                <a:solidFill>
                  <a:srgbClr val="FFF9F3"/>
                </a:solidFill>
                <a:latin typeface="Quicksand"/>
              </a:rPr>
              <a:t>C</a:t>
            </a:r>
            <a:r>
              <a:rPr lang="en-US" sz="2074">
                <a:solidFill>
                  <a:srgbClr val="FFF9F3"/>
                </a:solidFill>
                <a:latin typeface="Quicksand"/>
              </a:rPr>
              <a:t>ompare the financial performance of Starbucks before and after the boycott.</a:t>
            </a:r>
          </a:p>
          <a:p>
            <a:pPr algn="l" marL="0" indent="0" lvl="0">
              <a:lnSpc>
                <a:spcPts val="2696"/>
              </a:lnSpc>
              <a:spcBef>
                <a:spcPct val="0"/>
              </a:spcBef>
            </a:pPr>
          </a:p>
        </p:txBody>
      </p:sp>
      <p:sp>
        <p:nvSpPr>
          <p:cNvPr name="TextBox 10" id="10"/>
          <p:cNvSpPr txBox="true"/>
          <p:nvPr/>
        </p:nvSpPr>
        <p:spPr>
          <a:xfrm rot="0">
            <a:off x="10861208" y="4794006"/>
            <a:ext cx="5218693" cy="992832"/>
          </a:xfrm>
          <a:prstGeom prst="rect">
            <a:avLst/>
          </a:prstGeom>
        </p:spPr>
        <p:txBody>
          <a:bodyPr anchor="t" rtlCol="false" tIns="0" lIns="0" bIns="0" rIns="0">
            <a:spAutoFit/>
          </a:bodyPr>
          <a:lstStyle/>
          <a:p>
            <a:pPr algn="l">
              <a:lnSpc>
                <a:spcPts val="2696"/>
              </a:lnSpc>
              <a:spcBef>
                <a:spcPct val="0"/>
              </a:spcBef>
            </a:pPr>
            <a:r>
              <a:rPr lang="en-US" sz="2074">
                <a:solidFill>
                  <a:srgbClr val="FFF9F3"/>
                </a:solidFill>
                <a:latin typeface="Quicksand"/>
              </a:rPr>
              <a:t>Un</a:t>
            </a:r>
            <a:r>
              <a:rPr lang="en-US" sz="2074">
                <a:solidFill>
                  <a:srgbClr val="FFF9F3"/>
                </a:solidFill>
                <a:latin typeface="Quicksand"/>
              </a:rPr>
              <a:t>derstand the broader implications of sociopolitical events on market trends.</a:t>
            </a:r>
          </a:p>
          <a:p>
            <a:pPr algn="l" marL="0" indent="0" lvl="0">
              <a:lnSpc>
                <a:spcPts val="2696"/>
              </a:lnSpc>
              <a:spcBef>
                <a:spcPct val="0"/>
              </a:spcBef>
            </a:pPr>
          </a:p>
        </p:txBody>
      </p:sp>
      <p:sp>
        <p:nvSpPr>
          <p:cNvPr name="TextBox 11" id="11"/>
          <p:cNvSpPr txBox="true"/>
          <p:nvPr/>
        </p:nvSpPr>
        <p:spPr>
          <a:xfrm rot="0">
            <a:off x="10861208" y="6187211"/>
            <a:ext cx="5218693" cy="992832"/>
          </a:xfrm>
          <a:prstGeom prst="rect">
            <a:avLst/>
          </a:prstGeom>
        </p:spPr>
        <p:txBody>
          <a:bodyPr anchor="t" rtlCol="false" tIns="0" lIns="0" bIns="0" rIns="0">
            <a:spAutoFit/>
          </a:bodyPr>
          <a:lstStyle/>
          <a:p>
            <a:pPr algn="l" marL="0" indent="0" lvl="0">
              <a:lnSpc>
                <a:spcPts val="2696"/>
              </a:lnSpc>
              <a:spcBef>
                <a:spcPct val="0"/>
              </a:spcBef>
            </a:pPr>
            <a:r>
              <a:rPr lang="en-US" sz="2074">
                <a:solidFill>
                  <a:srgbClr val="FFF9F3"/>
                </a:solidFill>
                <a:latin typeface="Quicksand"/>
              </a:rPr>
              <a:t>Provide insights for investors and stakeholders on how to navigate similar challenges.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0754A"/>
        </a:solidFill>
      </p:bgPr>
    </p:bg>
    <p:spTree>
      <p:nvGrpSpPr>
        <p:cNvPr id="1" name=""/>
        <p:cNvGrpSpPr/>
        <p:nvPr/>
      </p:nvGrpSpPr>
      <p:grpSpPr>
        <a:xfrm>
          <a:off x="0" y="0"/>
          <a:ext cx="0" cy="0"/>
          <a:chOff x="0" y="0"/>
          <a:chExt cx="0" cy="0"/>
        </a:xfrm>
      </p:grpSpPr>
      <p:sp>
        <p:nvSpPr>
          <p:cNvPr name="AutoShape 2" id="2"/>
          <p:cNvSpPr/>
          <p:nvPr/>
        </p:nvSpPr>
        <p:spPr>
          <a:xfrm rot="0">
            <a:off x="1081046" y="3191725"/>
            <a:ext cx="10010284" cy="0"/>
          </a:xfrm>
          <a:prstGeom prst="line">
            <a:avLst/>
          </a:prstGeom>
          <a:ln cap="flat" w="104775">
            <a:solidFill>
              <a:srgbClr val="FFF9F3"/>
            </a:solidFill>
            <a:prstDash val="solid"/>
            <a:headEnd type="none" len="sm" w="sm"/>
            <a:tailEnd type="none" len="sm" w="sm"/>
          </a:ln>
        </p:spPr>
      </p:sp>
      <p:sp>
        <p:nvSpPr>
          <p:cNvPr name="AutoShape 3" id="3"/>
          <p:cNvSpPr/>
          <p:nvPr/>
        </p:nvSpPr>
        <p:spPr>
          <a:xfrm flipV="true">
            <a:off x="5163533" y="4470437"/>
            <a:ext cx="0" cy="3121819"/>
          </a:xfrm>
          <a:prstGeom prst="line">
            <a:avLst/>
          </a:prstGeom>
          <a:ln cap="rnd" w="9525">
            <a:solidFill>
              <a:srgbClr val="FFF9F3"/>
            </a:solidFill>
            <a:prstDash val="solid"/>
            <a:headEnd type="none" len="sm" w="sm"/>
            <a:tailEnd type="none" len="sm" w="sm"/>
          </a:ln>
        </p:spPr>
      </p:sp>
      <p:sp>
        <p:nvSpPr>
          <p:cNvPr name="AutoShape 4" id="4"/>
          <p:cNvSpPr/>
          <p:nvPr/>
        </p:nvSpPr>
        <p:spPr>
          <a:xfrm flipV="true">
            <a:off x="9246419" y="4470437"/>
            <a:ext cx="0" cy="3121819"/>
          </a:xfrm>
          <a:prstGeom prst="line">
            <a:avLst/>
          </a:prstGeom>
          <a:ln cap="rnd" w="9525">
            <a:solidFill>
              <a:srgbClr val="FFF9F3"/>
            </a:solidFill>
            <a:prstDash val="solid"/>
            <a:headEnd type="none" len="sm" w="sm"/>
            <a:tailEnd type="none" len="sm" w="sm"/>
          </a:ln>
        </p:spPr>
      </p:sp>
      <p:grpSp>
        <p:nvGrpSpPr>
          <p:cNvPr name="Group 5" id="5"/>
          <p:cNvGrpSpPr/>
          <p:nvPr/>
        </p:nvGrpSpPr>
        <p:grpSpPr>
          <a:xfrm rot="0">
            <a:off x="1305747" y="4836845"/>
            <a:ext cx="3422981" cy="2827592"/>
            <a:chOff x="0" y="0"/>
            <a:chExt cx="4563974" cy="3770123"/>
          </a:xfrm>
        </p:grpSpPr>
        <p:sp>
          <p:nvSpPr>
            <p:cNvPr name="TextBox 6" id="6"/>
            <p:cNvSpPr txBox="true"/>
            <p:nvPr/>
          </p:nvSpPr>
          <p:spPr>
            <a:xfrm rot="0">
              <a:off x="0" y="-28575"/>
              <a:ext cx="4563974" cy="448129"/>
            </a:xfrm>
            <a:prstGeom prst="rect">
              <a:avLst/>
            </a:prstGeom>
          </p:spPr>
          <p:txBody>
            <a:bodyPr anchor="t" rtlCol="false" tIns="0" lIns="0" bIns="0" rIns="0">
              <a:spAutoFit/>
            </a:bodyPr>
            <a:lstStyle/>
            <a:p>
              <a:pPr algn="l" marL="0" indent="0" lvl="0">
                <a:lnSpc>
                  <a:spcPts val="2704"/>
                </a:lnSpc>
              </a:pPr>
              <a:r>
                <a:rPr lang="en-US" sz="2080" spc="-41">
                  <a:solidFill>
                    <a:srgbClr val="FFF9F3"/>
                  </a:solidFill>
                  <a:latin typeface="Quicksand Bold"/>
                </a:rPr>
                <a:t>Data Collection</a:t>
              </a:r>
            </a:p>
          </p:txBody>
        </p:sp>
        <p:sp>
          <p:nvSpPr>
            <p:cNvPr name="TextBox 7" id="7"/>
            <p:cNvSpPr txBox="true"/>
            <p:nvPr/>
          </p:nvSpPr>
          <p:spPr>
            <a:xfrm rot="0">
              <a:off x="0" y="588372"/>
              <a:ext cx="4375417" cy="3181751"/>
            </a:xfrm>
            <a:prstGeom prst="rect">
              <a:avLst/>
            </a:prstGeom>
          </p:spPr>
          <p:txBody>
            <a:bodyPr anchor="t" rtlCol="false" tIns="0" lIns="0" bIns="0" rIns="0">
              <a:spAutoFit/>
            </a:bodyPr>
            <a:lstStyle/>
            <a:p>
              <a:pPr algn="l" marL="359224" indent="-179612" lvl="1">
                <a:lnSpc>
                  <a:spcPts val="2162"/>
                </a:lnSpc>
                <a:buFont typeface="Arial"/>
                <a:buChar char="•"/>
              </a:pPr>
              <a:r>
                <a:rPr lang="en-US" sz="1663">
                  <a:solidFill>
                    <a:srgbClr val="FFF9F3"/>
                  </a:solidFill>
                  <a:latin typeface="Quicksand"/>
                </a:rPr>
                <a:t>Obtain historical stock price and trading volume data for Starbucks from June 26, 1992, to May 23, 2024.</a:t>
              </a:r>
            </a:p>
            <a:p>
              <a:pPr algn="l" marL="359224" indent="-179612" lvl="1">
                <a:lnSpc>
                  <a:spcPts val="2162"/>
                </a:lnSpc>
                <a:buFont typeface="Arial"/>
                <a:buChar char="•"/>
              </a:pPr>
              <a:r>
                <a:rPr lang="en-US" sz="1663">
                  <a:solidFill>
                    <a:srgbClr val="FFF9F3"/>
                  </a:solidFill>
                  <a:latin typeface="Quicksand"/>
                </a:rPr>
                <a:t>Focus on two key periods: October 2022 to May 2023 and October 2023 to May 2024.</a:t>
              </a:r>
            </a:p>
            <a:p>
              <a:pPr algn="l" marL="0" indent="0" lvl="0">
                <a:lnSpc>
                  <a:spcPts val="2162"/>
                </a:lnSpc>
              </a:pPr>
            </a:p>
          </p:txBody>
        </p:sp>
      </p:grpSp>
      <p:grpSp>
        <p:nvGrpSpPr>
          <p:cNvPr name="Group 8" id="8"/>
          <p:cNvGrpSpPr/>
          <p:nvPr/>
        </p:nvGrpSpPr>
        <p:grpSpPr>
          <a:xfrm rot="0">
            <a:off x="9482748" y="4824327"/>
            <a:ext cx="3276859" cy="3094292"/>
            <a:chOff x="0" y="0"/>
            <a:chExt cx="4369146" cy="4125723"/>
          </a:xfrm>
        </p:grpSpPr>
        <p:sp>
          <p:nvSpPr>
            <p:cNvPr name="TextBox 9" id="9"/>
            <p:cNvSpPr txBox="true"/>
            <p:nvPr/>
          </p:nvSpPr>
          <p:spPr>
            <a:xfrm rot="0">
              <a:off x="0" y="-28575"/>
              <a:ext cx="4369146" cy="448129"/>
            </a:xfrm>
            <a:prstGeom prst="rect">
              <a:avLst/>
            </a:prstGeom>
          </p:spPr>
          <p:txBody>
            <a:bodyPr anchor="t" rtlCol="false" tIns="0" lIns="0" bIns="0" rIns="0">
              <a:spAutoFit/>
            </a:bodyPr>
            <a:lstStyle/>
            <a:p>
              <a:pPr algn="l" marL="0" indent="0" lvl="0">
                <a:lnSpc>
                  <a:spcPts val="2704"/>
                </a:lnSpc>
              </a:pPr>
              <a:r>
                <a:rPr lang="en-US" sz="2080" spc="-41">
                  <a:solidFill>
                    <a:srgbClr val="FFF9F3"/>
                  </a:solidFill>
                  <a:latin typeface="Quicksand Bold"/>
                </a:rPr>
                <a:t>Hypothesis Testing:</a:t>
              </a:r>
            </a:p>
          </p:txBody>
        </p:sp>
        <p:sp>
          <p:nvSpPr>
            <p:cNvPr name="TextBox 10" id="10"/>
            <p:cNvSpPr txBox="true"/>
            <p:nvPr/>
          </p:nvSpPr>
          <p:spPr>
            <a:xfrm rot="0">
              <a:off x="0" y="588372"/>
              <a:ext cx="4369146" cy="3537351"/>
            </a:xfrm>
            <a:prstGeom prst="rect">
              <a:avLst/>
            </a:prstGeom>
          </p:spPr>
          <p:txBody>
            <a:bodyPr anchor="t" rtlCol="false" tIns="0" lIns="0" bIns="0" rIns="0">
              <a:spAutoFit/>
            </a:bodyPr>
            <a:lstStyle/>
            <a:p>
              <a:pPr algn="l" marL="359224" indent="-179612" lvl="1">
                <a:lnSpc>
                  <a:spcPts val="2162"/>
                </a:lnSpc>
                <a:buFont typeface="Arial"/>
                <a:buChar char="•"/>
              </a:pPr>
              <a:r>
                <a:rPr lang="en-US" sz="1663">
                  <a:solidFill>
                    <a:srgbClr val="FFF9F3"/>
                  </a:solidFill>
                  <a:latin typeface="Quicksand"/>
                </a:rPr>
                <a:t>C</a:t>
              </a:r>
              <a:r>
                <a:rPr lang="en-US" sz="1663">
                  <a:solidFill>
                    <a:srgbClr val="FFF9F3"/>
                  </a:solidFill>
                  <a:latin typeface="Quicksand"/>
                </a:rPr>
                <a:t>onduct hypothesis tests to determine if there are significant differences in mean closing prices and trading volumes between the two periods.</a:t>
              </a:r>
            </a:p>
            <a:p>
              <a:pPr algn="l" marL="359224" indent="-179612" lvl="1">
                <a:lnSpc>
                  <a:spcPts val="2162"/>
                </a:lnSpc>
                <a:buFont typeface="Arial"/>
                <a:buChar char="•"/>
              </a:pPr>
              <a:r>
                <a:rPr lang="en-US" sz="1663">
                  <a:solidFill>
                    <a:srgbClr val="FFF9F3"/>
                  </a:solidFill>
                  <a:latin typeface="Quicksand"/>
                </a:rPr>
                <a:t>Use ANOVA tests to calculate p-values and assess statistical significance.</a:t>
              </a:r>
            </a:p>
            <a:p>
              <a:pPr algn="l" marL="0" indent="0" lvl="0">
                <a:lnSpc>
                  <a:spcPts val="2162"/>
                </a:lnSpc>
              </a:pPr>
            </a:p>
          </p:txBody>
        </p:sp>
      </p:grpSp>
      <p:grpSp>
        <p:nvGrpSpPr>
          <p:cNvPr name="Group 11" id="11"/>
          <p:cNvGrpSpPr/>
          <p:nvPr/>
        </p:nvGrpSpPr>
        <p:grpSpPr>
          <a:xfrm rot="0">
            <a:off x="5449054" y="4824327"/>
            <a:ext cx="3794021" cy="3627692"/>
            <a:chOff x="0" y="0"/>
            <a:chExt cx="5058695" cy="4836923"/>
          </a:xfrm>
        </p:grpSpPr>
        <p:sp>
          <p:nvSpPr>
            <p:cNvPr name="TextBox 12" id="12"/>
            <p:cNvSpPr txBox="true"/>
            <p:nvPr/>
          </p:nvSpPr>
          <p:spPr>
            <a:xfrm rot="0">
              <a:off x="0" y="-28575"/>
              <a:ext cx="5058695" cy="448129"/>
            </a:xfrm>
            <a:prstGeom prst="rect">
              <a:avLst/>
            </a:prstGeom>
          </p:spPr>
          <p:txBody>
            <a:bodyPr anchor="t" rtlCol="false" tIns="0" lIns="0" bIns="0" rIns="0">
              <a:spAutoFit/>
            </a:bodyPr>
            <a:lstStyle/>
            <a:p>
              <a:pPr algn="l" marL="0" indent="0" lvl="0">
                <a:lnSpc>
                  <a:spcPts val="2704"/>
                </a:lnSpc>
              </a:pPr>
              <a:r>
                <a:rPr lang="en-US" sz="2080" spc="-41">
                  <a:solidFill>
                    <a:srgbClr val="FFF9F3"/>
                  </a:solidFill>
                  <a:latin typeface="Quicksand Bold"/>
                </a:rPr>
                <a:t>Data Analysis</a:t>
              </a:r>
            </a:p>
          </p:txBody>
        </p:sp>
        <p:sp>
          <p:nvSpPr>
            <p:cNvPr name="TextBox 13" id="13"/>
            <p:cNvSpPr txBox="true"/>
            <p:nvPr/>
          </p:nvSpPr>
          <p:spPr>
            <a:xfrm rot="0">
              <a:off x="0" y="588372"/>
              <a:ext cx="4424422" cy="4248551"/>
            </a:xfrm>
            <a:prstGeom prst="rect">
              <a:avLst/>
            </a:prstGeom>
          </p:spPr>
          <p:txBody>
            <a:bodyPr anchor="t" rtlCol="false" tIns="0" lIns="0" bIns="0" rIns="0">
              <a:spAutoFit/>
            </a:bodyPr>
            <a:lstStyle/>
            <a:p>
              <a:pPr algn="l" marL="359224" indent="-179612" lvl="1">
                <a:lnSpc>
                  <a:spcPts val="2162"/>
                </a:lnSpc>
                <a:buFont typeface="Arial"/>
                <a:buChar char="•"/>
              </a:pPr>
              <a:r>
                <a:rPr lang="en-US" sz="1663">
                  <a:solidFill>
                    <a:srgbClr val="FFF9F3"/>
                  </a:solidFill>
                  <a:latin typeface="Quicksand"/>
                </a:rPr>
                <a:t>Calculate desc</a:t>
              </a:r>
              <a:r>
                <a:rPr lang="en-US" sz="1663">
                  <a:solidFill>
                    <a:srgbClr val="FFF9F3"/>
                  </a:solidFill>
                  <a:latin typeface="Quicksand"/>
                </a:rPr>
                <a:t>riptive statistics for both periods, including mean, standard deviation, and interquartile range (IQR) for closing prices and trading volumes.</a:t>
              </a:r>
            </a:p>
            <a:p>
              <a:pPr algn="l" marL="359224" indent="-179612" lvl="1">
                <a:lnSpc>
                  <a:spcPts val="2162"/>
                </a:lnSpc>
                <a:buFont typeface="Arial"/>
                <a:buChar char="•"/>
              </a:pPr>
              <a:r>
                <a:rPr lang="en-US" sz="1663">
                  <a:solidFill>
                    <a:srgbClr val="FFF9F3"/>
                  </a:solidFill>
                  <a:latin typeface="Quicksand"/>
                </a:rPr>
                <a:t>Create visualizations such as scatter plots and violin plots to compare trends and distributions across the two periods.</a:t>
              </a:r>
            </a:p>
            <a:p>
              <a:pPr algn="l" marL="0" indent="0" lvl="0">
                <a:lnSpc>
                  <a:spcPts val="2162"/>
                </a:lnSpc>
              </a:pPr>
            </a:p>
          </p:txBody>
        </p:sp>
      </p:grpSp>
      <p:sp>
        <p:nvSpPr>
          <p:cNvPr name="TextBox 14" id="14"/>
          <p:cNvSpPr txBox="true"/>
          <p:nvPr/>
        </p:nvSpPr>
        <p:spPr>
          <a:xfrm rot="0">
            <a:off x="1081046" y="1511560"/>
            <a:ext cx="11159944" cy="1381125"/>
          </a:xfrm>
          <a:prstGeom prst="rect">
            <a:avLst/>
          </a:prstGeom>
        </p:spPr>
        <p:txBody>
          <a:bodyPr anchor="t" rtlCol="false" tIns="0" lIns="0" bIns="0" rIns="0">
            <a:spAutoFit/>
          </a:bodyPr>
          <a:lstStyle/>
          <a:p>
            <a:pPr algn="l" marL="0" indent="0" lvl="0">
              <a:lnSpc>
                <a:spcPts val="10800"/>
              </a:lnSpc>
            </a:pPr>
            <a:r>
              <a:rPr lang="en-US" sz="9000" spc="-225">
                <a:solidFill>
                  <a:srgbClr val="FFF9F3"/>
                </a:solidFill>
                <a:latin typeface="Shrikhand"/>
              </a:rPr>
              <a:t>M</a:t>
            </a:r>
            <a:r>
              <a:rPr lang="en-US" sz="9000" spc="-225">
                <a:solidFill>
                  <a:srgbClr val="FFF9F3"/>
                </a:solidFill>
                <a:latin typeface="Shrikhand"/>
              </a:rPr>
              <a:t>ethodology</a:t>
            </a:r>
          </a:p>
        </p:txBody>
      </p:sp>
      <p:grpSp>
        <p:nvGrpSpPr>
          <p:cNvPr name="Group 15" id="15"/>
          <p:cNvGrpSpPr/>
          <p:nvPr/>
        </p:nvGrpSpPr>
        <p:grpSpPr>
          <a:xfrm rot="0">
            <a:off x="13607332" y="4836845"/>
            <a:ext cx="3794021" cy="3627692"/>
            <a:chOff x="0" y="0"/>
            <a:chExt cx="5058695" cy="4836923"/>
          </a:xfrm>
        </p:grpSpPr>
        <p:sp>
          <p:nvSpPr>
            <p:cNvPr name="TextBox 16" id="16"/>
            <p:cNvSpPr txBox="true"/>
            <p:nvPr/>
          </p:nvSpPr>
          <p:spPr>
            <a:xfrm rot="0">
              <a:off x="0" y="-28575"/>
              <a:ext cx="5058695" cy="448129"/>
            </a:xfrm>
            <a:prstGeom prst="rect">
              <a:avLst/>
            </a:prstGeom>
          </p:spPr>
          <p:txBody>
            <a:bodyPr anchor="t" rtlCol="false" tIns="0" lIns="0" bIns="0" rIns="0">
              <a:spAutoFit/>
            </a:bodyPr>
            <a:lstStyle/>
            <a:p>
              <a:pPr algn="l" marL="0" indent="0" lvl="0">
                <a:lnSpc>
                  <a:spcPts val="2704"/>
                </a:lnSpc>
              </a:pPr>
              <a:r>
                <a:rPr lang="en-US" sz="2080" spc="-41">
                  <a:solidFill>
                    <a:srgbClr val="FFF9F3"/>
                  </a:solidFill>
                  <a:latin typeface="Quicksand Bold"/>
                </a:rPr>
                <a:t>Comparative Analysis:</a:t>
              </a:r>
            </a:p>
          </p:txBody>
        </p:sp>
        <p:sp>
          <p:nvSpPr>
            <p:cNvPr name="TextBox 17" id="17"/>
            <p:cNvSpPr txBox="true"/>
            <p:nvPr/>
          </p:nvSpPr>
          <p:spPr>
            <a:xfrm rot="0">
              <a:off x="0" y="588372"/>
              <a:ext cx="4424422" cy="4248551"/>
            </a:xfrm>
            <a:prstGeom prst="rect">
              <a:avLst/>
            </a:prstGeom>
          </p:spPr>
          <p:txBody>
            <a:bodyPr anchor="t" rtlCol="false" tIns="0" lIns="0" bIns="0" rIns="0">
              <a:spAutoFit/>
            </a:bodyPr>
            <a:lstStyle/>
            <a:p>
              <a:pPr algn="l" marL="359224" indent="-179612" lvl="1">
                <a:lnSpc>
                  <a:spcPts val="2162"/>
                </a:lnSpc>
                <a:buFont typeface="Arial"/>
                <a:buChar char="•"/>
              </a:pPr>
              <a:r>
                <a:rPr lang="en-US" sz="1663">
                  <a:solidFill>
                    <a:srgbClr val="FFF9F3"/>
                  </a:solidFill>
                  <a:latin typeface="Quicksand"/>
                </a:rPr>
                <a:t>Compare Starbucks' performance with a major competitor, Costa Coffee, to identify industry-wide trends and isolate the effects of the boycott.</a:t>
              </a:r>
            </a:p>
            <a:p>
              <a:pPr algn="l" marL="359224" indent="-179612" lvl="1">
                <a:lnSpc>
                  <a:spcPts val="2162"/>
                </a:lnSpc>
                <a:buFont typeface="Arial"/>
                <a:buChar char="•"/>
              </a:pPr>
              <a:r>
                <a:rPr lang="en-US" sz="1663">
                  <a:solidFill>
                    <a:srgbClr val="FFF9F3"/>
                  </a:solidFill>
                  <a:latin typeface="Quicksand"/>
                </a:rPr>
                <a:t>Analyze any other external factors that may have influenced the observed changes in stock performance.</a:t>
              </a:r>
            </a:p>
            <a:p>
              <a:pPr algn="l" marL="0" indent="0" lvl="0">
                <a:lnSpc>
                  <a:spcPts val="2162"/>
                </a:lnSpc>
              </a:pPr>
            </a:p>
          </p:txBody>
        </p:sp>
      </p:grpSp>
      <p:sp>
        <p:nvSpPr>
          <p:cNvPr name="AutoShape 18" id="18"/>
          <p:cNvSpPr/>
          <p:nvPr/>
        </p:nvSpPr>
        <p:spPr>
          <a:xfrm flipV="true">
            <a:off x="13183470" y="4470437"/>
            <a:ext cx="0" cy="3121819"/>
          </a:xfrm>
          <a:prstGeom prst="line">
            <a:avLst/>
          </a:prstGeom>
          <a:ln cap="rnd" w="9525">
            <a:solidFill>
              <a:srgbClr val="FFF9F3"/>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DAGGazsw6hg</dc:identifier>
  <dcterms:modified xsi:type="dcterms:W3CDTF">2011-08-01T06:04:30Z</dcterms:modified>
  <cp:revision>1</cp:revision>
  <dc:title>Copy of Green Blue and Beige Grids and Tables Group Project Blank Education Presentation</dc:title>
</cp:coreProperties>
</file>