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73" r:id="rId5"/>
    <p:sldId id="258" r:id="rId6"/>
    <p:sldId id="265" r:id="rId7"/>
    <p:sldId id="263" r:id="rId8"/>
    <p:sldId id="259" r:id="rId9"/>
    <p:sldId id="260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61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5" autoAdjust="0"/>
    <p:restoredTop sz="86356" autoAdjust="0"/>
  </p:normalViewPr>
  <p:slideViewPr>
    <p:cSldViewPr>
      <p:cViewPr>
        <p:scale>
          <a:sx n="76" d="100"/>
          <a:sy n="76" d="100"/>
        </p:scale>
        <p:origin x="-25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3303-72BA-4FB2-B2EF-C4C02F7F8703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D5B95-70A3-4EC7-92A5-3702778D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0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62AE7-B727-4968-8D78-71B0188CF367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DC3D0-48AD-48F3-8595-473248E9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8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DC3D0-48AD-48F3-8595-473248E953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7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8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97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0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2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6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64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5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4141-4123-430A-9D32-7C9F93C128E8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4E32-BF36-49C7-835A-6177130E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50C0-5D70-4405-B956-2B4ED937123E}" type="datetimeFigureOut">
              <a:rPr lang="en-US" smtClean="0"/>
              <a:t>6/29/2012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D637E-E549-4532-8B97-95C13BB8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</a:t>
            </a:r>
            <a:r>
              <a:rPr lang="en-US" b="1" u="sng" dirty="0" smtClean="0"/>
              <a:t>ndroid devices </a:t>
            </a:r>
            <a:r>
              <a:rPr lang="en-US" b="1" u="sng" dirty="0" smtClean="0"/>
              <a:t>benchmark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Prepared by Lai </a:t>
            </a:r>
            <a:r>
              <a:rPr lang="en-US" sz="1800" dirty="0" err="1" smtClean="0">
                <a:solidFill>
                  <a:schemeClr val="tx1"/>
                </a:solidFill>
              </a:rPr>
              <a:t>Ka</a:t>
            </a:r>
            <a:r>
              <a:rPr lang="en-US" sz="1800" dirty="0" smtClean="0">
                <a:solidFill>
                  <a:schemeClr val="tx1"/>
                </a:solidFill>
              </a:rPr>
              <a:t> Yee, </a:t>
            </a:r>
            <a:r>
              <a:rPr lang="en-US" sz="1800" dirty="0" smtClean="0">
                <a:solidFill>
                  <a:schemeClr val="tx1"/>
                </a:solidFill>
              </a:rPr>
              <a:t>Kelly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7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CF-Bench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CPU and memory benchmark tool </a:t>
            </a:r>
            <a:endParaRPr lang="en-US" dirty="0" smtClean="0"/>
          </a:p>
          <a:p>
            <a:r>
              <a:rPr lang="en-US" dirty="0" smtClean="0"/>
              <a:t>Supports multi-core devices</a:t>
            </a:r>
          </a:p>
          <a:p>
            <a:r>
              <a:rPr lang="en-US" dirty="0"/>
              <a:t>test both native and Java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Only full benchmark test is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CPU and memory </a:t>
            </a:r>
            <a:r>
              <a:rPr lang="en-US" dirty="0"/>
              <a:t>p</a:t>
            </a:r>
            <a:r>
              <a:rPr lang="en-US" dirty="0" smtClean="0"/>
              <a:t>erformance tests are included in the testing done by </a:t>
            </a: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76400"/>
            <a:ext cx="2133600" cy="3658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1000"/>
            <a:ext cx="74295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1" y="1676400"/>
            <a:ext cx="21474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err="1" smtClean="0">
                <a:solidFill>
                  <a:schemeClr val="tx1"/>
                </a:solidFill>
                <a:effectLst/>
              </a:rPr>
              <a:t>Linpack</a:t>
            </a: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 for Android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Measures CPU performance</a:t>
            </a:r>
          </a:p>
          <a:p>
            <a:r>
              <a:rPr lang="en-US" dirty="0" smtClean="0"/>
              <a:t>Measures system’s floating point computing power</a:t>
            </a:r>
          </a:p>
          <a:p>
            <a:r>
              <a:rPr lang="en-US" dirty="0" smtClean="0"/>
              <a:t>Result presented in </a:t>
            </a:r>
            <a:r>
              <a:rPr lang="en-US" dirty="0" smtClean="0"/>
              <a:t>millions </a:t>
            </a:r>
            <a:r>
              <a:rPr lang="en-US" dirty="0" smtClean="0"/>
              <a:t>of floating point operations per </a:t>
            </a:r>
            <a:r>
              <a:rPr lang="en-US" dirty="0" smtClean="0"/>
              <a:t>second</a:t>
            </a:r>
          </a:p>
          <a:p>
            <a:r>
              <a:rPr lang="en-US" dirty="0" smtClean="0"/>
              <a:t>Reason for not choosing: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CPU Performance Test is included in the </a:t>
            </a:r>
            <a:r>
              <a:rPr lang="en-US" dirty="0" smtClean="0"/>
              <a:t>testing </a:t>
            </a:r>
            <a:r>
              <a:rPr lang="en-US" dirty="0"/>
              <a:t>done by </a:t>
            </a:r>
            <a:r>
              <a:rPr lang="en-US" dirty="0" err="1"/>
              <a:t>Antutu</a:t>
            </a:r>
            <a:r>
              <a:rPr lang="en-US" dirty="0"/>
              <a:t> </a:t>
            </a:r>
            <a:r>
              <a:rPr lang="en-US" dirty="0" smtClean="0"/>
              <a:t>Benchmark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2713809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810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CPU Benchmark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CPU Benchmarking tool for android</a:t>
            </a:r>
          </a:p>
          <a:p>
            <a:r>
              <a:rPr lang="en-US" dirty="0" smtClean="0"/>
              <a:t>Simple test on the speed of </a:t>
            </a:r>
            <a:r>
              <a:rPr lang="en-US" dirty="0" smtClean="0"/>
              <a:t>CPU</a:t>
            </a:r>
          </a:p>
          <a:p>
            <a:r>
              <a:rPr lang="en-US" dirty="0"/>
              <a:t>Reason for not choosing:</a:t>
            </a:r>
          </a:p>
          <a:p>
            <a:pPr lvl="1"/>
            <a:r>
              <a:rPr lang="en-US" dirty="0"/>
              <a:t>CPU Performance Test is included in the </a:t>
            </a:r>
            <a:r>
              <a:rPr lang="en-US" dirty="0" smtClean="0"/>
              <a:t>testing </a:t>
            </a:r>
            <a:r>
              <a:rPr lang="en-US" dirty="0"/>
              <a:t>done by </a:t>
            </a:r>
            <a:r>
              <a:rPr lang="en-US" dirty="0" err="1"/>
              <a:t>Antutu</a:t>
            </a:r>
            <a:r>
              <a:rPr lang="en-US" dirty="0"/>
              <a:t> </a:t>
            </a:r>
            <a:r>
              <a:rPr lang="en-US" dirty="0" smtClean="0"/>
              <a:t>Benchmark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765954" cy="414893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810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err="1" smtClean="0">
                <a:solidFill>
                  <a:schemeClr val="tx1"/>
                </a:solidFill>
                <a:effectLst/>
              </a:rPr>
              <a:t>RealPi</a:t>
            </a:r>
            <a:endParaRPr lang="en-US" sz="3600" u="sng" dirty="0" smtClean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tests </a:t>
            </a:r>
            <a:r>
              <a:rPr lang="en-US" dirty="0" smtClean="0"/>
              <a:t>on </a:t>
            </a:r>
            <a:r>
              <a:rPr lang="en-US" dirty="0"/>
              <a:t>CPU and memory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Using tests on calculating the value of Pi to many decimal places</a:t>
            </a:r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CPU </a:t>
            </a:r>
            <a:r>
              <a:rPr lang="en-US" dirty="0"/>
              <a:t>and memory performance </a:t>
            </a:r>
            <a:r>
              <a:rPr lang="en-US" dirty="0" smtClean="0"/>
              <a:t>tests are </a:t>
            </a:r>
            <a:r>
              <a:rPr lang="en-US" dirty="0"/>
              <a:t>included in the </a:t>
            </a:r>
            <a:r>
              <a:rPr lang="en-US" dirty="0" smtClean="0"/>
              <a:t>testing done </a:t>
            </a:r>
            <a:r>
              <a:rPr lang="en-US" dirty="0"/>
              <a:t>by </a:t>
            </a:r>
            <a:r>
              <a:rPr lang="en-US" dirty="0" err="1"/>
              <a:t>Antutu</a:t>
            </a:r>
            <a:r>
              <a:rPr lang="en-US" dirty="0"/>
              <a:t> </a:t>
            </a:r>
            <a:r>
              <a:rPr lang="en-US" dirty="0" smtClean="0"/>
              <a:t>Benchmark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3017308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1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NenaMark2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95800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/>
              <a:t>Graphics performance benchmark application</a:t>
            </a:r>
          </a:p>
          <a:p>
            <a:r>
              <a:rPr lang="en-US" sz="8800" dirty="0"/>
              <a:t>Test on the performance of GPU</a:t>
            </a:r>
          </a:p>
          <a:p>
            <a:r>
              <a:rPr lang="en-US" sz="8800" dirty="0"/>
              <a:t>measures performance using realistic scenes that could be taken from a typical </a:t>
            </a:r>
            <a:r>
              <a:rPr lang="en-US" sz="8800" dirty="0"/>
              <a:t>game</a:t>
            </a:r>
          </a:p>
          <a:p>
            <a:r>
              <a:rPr lang="en-US" sz="8800" dirty="0"/>
              <a:t>result presented in </a:t>
            </a:r>
            <a:r>
              <a:rPr lang="en-US" sz="8800" dirty="0"/>
              <a:t>frames per </a:t>
            </a:r>
            <a:r>
              <a:rPr lang="en-US" sz="8800" dirty="0"/>
              <a:t>second</a:t>
            </a:r>
          </a:p>
          <a:p>
            <a:r>
              <a:rPr lang="en-US" sz="8800" dirty="0"/>
              <a:t>Reason for not </a:t>
            </a:r>
            <a:r>
              <a:rPr lang="en-US" sz="8800" dirty="0"/>
              <a:t>choosing:</a:t>
            </a:r>
          </a:p>
          <a:p>
            <a:pPr lvl="1"/>
            <a:r>
              <a:rPr lang="en-US" sz="7200" dirty="0"/>
              <a:t>Graphics performance are being tested by </a:t>
            </a:r>
            <a:r>
              <a:rPr lang="en-US" sz="7200" dirty="0" err="1"/>
              <a:t>Antutu</a:t>
            </a:r>
            <a:r>
              <a:rPr lang="en-US" sz="7200" dirty="0"/>
              <a:t> Benchmark </a:t>
            </a:r>
          </a:p>
          <a:p>
            <a:pPr lvl="1"/>
            <a:r>
              <a:rPr lang="en-US" sz="7200" dirty="0"/>
              <a:t>Some review say that fps score is meaningless due to low resolution scene can always give high fps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40" y="1592770"/>
            <a:ext cx="4038600" cy="252203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7200"/>
            <a:ext cx="742950" cy="74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114800"/>
            <a:ext cx="4038600" cy="24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 smtClean="0"/>
              <a:t>Neocore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graphics </a:t>
            </a:r>
            <a:r>
              <a:rPr lang="en-US" dirty="0"/>
              <a:t>performance benchmark </a:t>
            </a:r>
            <a:endParaRPr lang="en-US" dirty="0" smtClean="0"/>
          </a:p>
          <a:p>
            <a:r>
              <a:rPr lang="en-US" dirty="0"/>
              <a:t>result presented in frames per second</a:t>
            </a:r>
          </a:p>
          <a:p>
            <a:r>
              <a:rPr lang="en-US" dirty="0"/>
              <a:t>Reason for not choosing:</a:t>
            </a:r>
          </a:p>
          <a:p>
            <a:pPr lvl="1"/>
            <a:r>
              <a:rPr lang="en-US" dirty="0"/>
              <a:t>Graphics performance are being tested by </a:t>
            </a:r>
            <a:r>
              <a:rPr lang="en-US" dirty="0" err="1"/>
              <a:t>Antutu</a:t>
            </a:r>
            <a:r>
              <a:rPr lang="en-US" dirty="0"/>
              <a:t> Benchmark </a:t>
            </a:r>
          </a:p>
          <a:p>
            <a:pPr lvl="1"/>
            <a:r>
              <a:rPr lang="en-US" dirty="0"/>
              <a:t>Some review say that fps score is meaningless due to low resolution scene can always give high </a:t>
            </a:r>
            <a:r>
              <a:rPr lang="en-US" dirty="0" smtClean="0"/>
              <a:t>fps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57400"/>
            <a:ext cx="4176677" cy="34375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572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Overall Score Calculation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 smtClean="0"/>
              <a:t>To rank devices using the above applications mentioned, we calculate the overall score for the devices using the following formula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    </a:t>
            </a:r>
            <a:r>
              <a:rPr lang="en-US" sz="2600" b="1" dirty="0" smtClean="0"/>
              <a:t>overall score of the </a:t>
            </a:r>
            <a:r>
              <a:rPr lang="en-US" sz="2600" b="1" dirty="0" err="1" smtClean="0"/>
              <a:t>Antutu</a:t>
            </a:r>
            <a:r>
              <a:rPr lang="en-US" sz="2600" b="1" dirty="0" smtClean="0"/>
              <a:t> Benchmark * 80 %  +     </a:t>
            </a:r>
          </a:p>
          <a:p>
            <a:pPr marL="0" indent="0" algn="ctr">
              <a:buNone/>
            </a:pPr>
            <a:r>
              <a:rPr lang="en-US" sz="2600" b="1" dirty="0" smtClean="0"/>
              <a:t> overall score of </a:t>
            </a:r>
            <a:r>
              <a:rPr lang="en-US" sz="2600" b="1" dirty="0" err="1" smtClean="0"/>
              <a:t>Vellamo</a:t>
            </a:r>
            <a:r>
              <a:rPr lang="en-US" sz="2600" b="1" dirty="0" smtClean="0"/>
              <a:t> Mobile Web Benchmark * 5 * 20%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200" dirty="0" smtClean="0"/>
              <a:t>(Since </a:t>
            </a:r>
            <a:r>
              <a:rPr lang="en-US" sz="2200" dirty="0" err="1" smtClean="0"/>
              <a:t>AnTuTu</a:t>
            </a:r>
            <a:r>
              <a:rPr lang="en-US" sz="2200" dirty="0" smtClean="0"/>
              <a:t> Benchmark has already measured the 3D Graphic performance, </a:t>
            </a:r>
            <a:r>
              <a:rPr lang="en-US" sz="2200" dirty="0" err="1" smtClean="0"/>
              <a:t>GlBenchmark</a:t>
            </a:r>
            <a:r>
              <a:rPr lang="en-US" sz="2200" dirty="0" smtClean="0"/>
              <a:t> score is used as an additional information for ranking when the overall scores of two devices are close to each other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67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43286"/>
              </p:ext>
            </p:extLst>
          </p:nvPr>
        </p:nvGraphicFramePr>
        <p:xfrm>
          <a:off x="457200" y="1600199"/>
          <a:ext cx="8229601" cy="373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914400"/>
                <a:gridCol w="990600"/>
                <a:gridCol w="1089475"/>
                <a:gridCol w="1167522"/>
                <a:gridCol w="1316230"/>
                <a:gridCol w="847956"/>
                <a:gridCol w="455618"/>
              </a:tblGrid>
              <a:tr h="99457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Model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Android Version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Kernel Version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Build 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AnTuTu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Vellamo Mobile Web Benchmark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Overall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Samsung Galaxy S3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11871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11491.8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HTC One 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10127.6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PI7000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2.6.35.7+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T8.C.01.02.09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Tablet_7_LC_C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T7.C.02.02.10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2137.4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  <a:tr h="54784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Table_7_HD_C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4.0.3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85461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T7.C.00.03.10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96" marR="9496" marT="9496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Samples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640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List of Apps for benchmarking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AnTuTu</a:t>
            </a:r>
            <a:r>
              <a:rPr lang="en-US" dirty="0" smtClean="0"/>
              <a:t> Benchmark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Quadrant Standard Edition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Vellamo</a:t>
            </a:r>
            <a:r>
              <a:rPr lang="en-US" dirty="0" smtClean="0"/>
              <a:t> Mobile Web 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GlBenchmark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SD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CF-Bench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Linpack</a:t>
            </a:r>
            <a:r>
              <a:rPr lang="en-US" dirty="0" smtClean="0"/>
              <a:t> for Android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CPU Benchmark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RealPi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NenaMark2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Neocore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1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Proposed Apps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AnTuTu</a:t>
            </a:r>
            <a:r>
              <a:rPr lang="en-US" dirty="0"/>
              <a:t> Benchmark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Vellamo</a:t>
            </a:r>
            <a:r>
              <a:rPr lang="en-US" dirty="0"/>
              <a:t> Mobile Web Benchmark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GlBenchmark</a:t>
            </a:r>
            <a:r>
              <a:rPr lang="en-US" dirty="0" smtClean="0"/>
              <a:t> (for additional information)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 err="1"/>
              <a:t>AnTuTu</a:t>
            </a:r>
            <a:r>
              <a:rPr lang="en-US" b="1" u="sng" dirty="0"/>
              <a:t> 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Runs </a:t>
            </a:r>
            <a:r>
              <a:rPr lang="en-US" sz="2400" dirty="0"/>
              <a:t>tests on the following parts</a:t>
            </a:r>
          </a:p>
          <a:p>
            <a:pPr lvl="1"/>
            <a:r>
              <a:rPr lang="en-US" sz="2000" dirty="0"/>
              <a:t>Memory Performance </a:t>
            </a:r>
          </a:p>
          <a:p>
            <a:pPr lvl="1"/>
            <a:r>
              <a:rPr lang="en-US" sz="2000" dirty="0"/>
              <a:t>CPU Integer Performance</a:t>
            </a:r>
          </a:p>
          <a:p>
            <a:pPr lvl="1"/>
            <a:r>
              <a:rPr lang="en-US" sz="2000" dirty="0"/>
              <a:t>CPU Floating point Performance</a:t>
            </a:r>
          </a:p>
          <a:p>
            <a:pPr lvl="1"/>
            <a:r>
              <a:rPr lang="en-US" sz="2000" dirty="0"/>
              <a:t>2D Graphics Performance</a:t>
            </a:r>
          </a:p>
          <a:p>
            <a:pPr lvl="1"/>
            <a:r>
              <a:rPr lang="en-US" sz="2000" dirty="0"/>
              <a:t>3D Graphics Performance</a:t>
            </a:r>
          </a:p>
          <a:p>
            <a:pPr lvl="1"/>
            <a:r>
              <a:rPr lang="en-US" sz="2000" dirty="0"/>
              <a:t>SD card reading/writing speed</a:t>
            </a:r>
          </a:p>
          <a:p>
            <a:pPr lvl="1"/>
            <a:r>
              <a:rPr lang="en-US" sz="2000" dirty="0"/>
              <a:t>Database IO performance </a:t>
            </a:r>
            <a:r>
              <a:rPr lang="en-US" sz="2000" dirty="0" smtClean="0"/>
              <a:t>testing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8"/>
          <a:stretch/>
        </p:blipFill>
        <p:spPr>
          <a:xfrm>
            <a:off x="4648200" y="1960418"/>
            <a:ext cx="2133600" cy="3338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8" b="9804"/>
          <a:stretch/>
        </p:blipFill>
        <p:spPr>
          <a:xfrm>
            <a:off x="6988869" y="1946562"/>
            <a:ext cx="1926529" cy="3338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37" y="533400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Quadrant Standard Edition</a:t>
            </a:r>
            <a:endParaRPr lang="en-US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Runs </a:t>
            </a:r>
            <a:r>
              <a:rPr lang="en-US" sz="2600" dirty="0"/>
              <a:t>tests on the following parts</a:t>
            </a:r>
          </a:p>
          <a:p>
            <a:pPr lvl="1"/>
            <a:r>
              <a:rPr lang="en-US" sz="2200" dirty="0" smtClean="0"/>
              <a:t>CPU </a:t>
            </a:r>
            <a:r>
              <a:rPr lang="en-US" sz="2200" dirty="0"/>
              <a:t>- arithmetic operations, XML parsing, multimedia decoding</a:t>
            </a:r>
          </a:p>
          <a:p>
            <a:pPr lvl="1"/>
            <a:r>
              <a:rPr lang="en-US" sz="2200" dirty="0"/>
              <a:t>Memory throughput</a:t>
            </a:r>
          </a:p>
          <a:p>
            <a:pPr lvl="1"/>
            <a:r>
              <a:rPr lang="en-US" sz="2200" dirty="0"/>
              <a:t>I/O - </a:t>
            </a:r>
            <a:r>
              <a:rPr lang="en-US" sz="2200" dirty="0" err="1"/>
              <a:t>filesystem</a:t>
            </a:r>
            <a:r>
              <a:rPr lang="en-US" sz="2200" dirty="0"/>
              <a:t> access and database operations</a:t>
            </a:r>
          </a:p>
          <a:p>
            <a:pPr lvl="1"/>
            <a:r>
              <a:rPr lang="en-US" sz="2200" dirty="0"/>
              <a:t>2D graphics</a:t>
            </a:r>
          </a:p>
          <a:p>
            <a:pPr lvl="1"/>
            <a:r>
              <a:rPr lang="en-US" sz="2200" dirty="0"/>
              <a:t>3D graphics - OpenGL single-pass and multi-pass rendering with stencil </a:t>
            </a:r>
            <a:r>
              <a:rPr lang="en-US" sz="2200" dirty="0" smtClean="0"/>
              <a:t>buffers</a:t>
            </a:r>
            <a:endParaRPr lang="en-US" sz="22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28" y="2209800"/>
            <a:ext cx="2052108" cy="32004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09800"/>
            <a:ext cx="2133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 smtClean="0"/>
              <a:t>AnTuTu</a:t>
            </a:r>
            <a:r>
              <a:rPr lang="en-US" sz="3200" b="1" u="sng" dirty="0" smtClean="0"/>
              <a:t> Benchmark  VS Quadrant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Quadrant is a popular android application similar to </a:t>
            </a:r>
            <a:r>
              <a:rPr lang="en-US" sz="2400" dirty="0" err="1" smtClean="0"/>
              <a:t>AnTuTu</a:t>
            </a:r>
            <a:r>
              <a:rPr lang="en-US" sz="2400" dirty="0" smtClean="0"/>
              <a:t> Benchmark, it also performs </a:t>
            </a:r>
            <a:r>
              <a:rPr lang="en-US" sz="2400" dirty="0"/>
              <a:t>tests on CPU, Memory, I/O and 2D and 3D graphics performance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AnTuTu</a:t>
            </a:r>
            <a:r>
              <a:rPr lang="en-US" sz="2400" dirty="0" smtClean="0"/>
              <a:t> Benchmark allows both full benchmark test and custom benchmark test, that is user can choose to test on certain parts of the device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Quadrant  </a:t>
            </a:r>
            <a:r>
              <a:rPr lang="en-US" sz="2400" dirty="0"/>
              <a:t>Standard Edition only allows full benchmark test,   custom test is only </a:t>
            </a:r>
            <a:r>
              <a:rPr lang="en-US" sz="2400" dirty="0" err="1" smtClean="0"/>
              <a:t>avaiable</a:t>
            </a:r>
            <a:r>
              <a:rPr lang="en-US" sz="2400" dirty="0" smtClean="0"/>
              <a:t> in </a:t>
            </a:r>
            <a:r>
              <a:rPr lang="en-US" sz="2400" dirty="0"/>
              <a:t>the </a:t>
            </a:r>
            <a:r>
              <a:rPr lang="en-US" sz="2400" dirty="0" smtClean="0"/>
              <a:t>advanced edition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AnTuTu</a:t>
            </a:r>
            <a:r>
              <a:rPr lang="en-US" sz="2400" dirty="0"/>
              <a:t> can finish the full benchmark test within 5 </a:t>
            </a:r>
            <a:r>
              <a:rPr lang="en-US" sz="2400" dirty="0" smtClean="0"/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144570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u="sng" dirty="0" err="1"/>
              <a:t>Vellamo</a:t>
            </a:r>
            <a:r>
              <a:rPr lang="en-US" b="1" u="sng" dirty="0"/>
              <a:t> Mobile Web </a:t>
            </a:r>
            <a:r>
              <a:rPr lang="en-US" b="1" u="sng" dirty="0" smtClean="0"/>
              <a:t>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33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Measures </a:t>
            </a:r>
            <a:r>
              <a:rPr lang="en-US" sz="2000" dirty="0"/>
              <a:t>the following things</a:t>
            </a:r>
          </a:p>
          <a:p>
            <a:r>
              <a:rPr lang="en-US" sz="2000" dirty="0"/>
              <a:t>the browser’s use of the HTML5 display processing subsystem</a:t>
            </a:r>
          </a:p>
          <a:p>
            <a:r>
              <a:rPr lang="en-US" sz="2000" dirty="0"/>
              <a:t>overall speed and efficiency of the JavaScript virtual machine</a:t>
            </a:r>
          </a:p>
          <a:p>
            <a:r>
              <a:rPr lang="en-US" sz="2000" dirty="0"/>
              <a:t>the efficiency between this engine and the core browser</a:t>
            </a:r>
          </a:p>
          <a:p>
            <a:r>
              <a:rPr lang="en-US" sz="2000" dirty="0"/>
              <a:t>responsiveness of panning, zooming, and scrolling of text, images, and standard web page objects</a:t>
            </a:r>
          </a:p>
          <a:p>
            <a:r>
              <a:rPr lang="en-US" sz="2000" dirty="0"/>
              <a:t>the performance of the browser’s HTTP and IP networking </a:t>
            </a:r>
            <a:r>
              <a:rPr lang="en-US" sz="2000" dirty="0" smtClean="0"/>
              <a:t>stack</a:t>
            </a: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Reasons for choosing this application:</a:t>
            </a:r>
          </a:p>
          <a:p>
            <a:r>
              <a:rPr lang="en-US" sz="2000" dirty="0"/>
              <a:t>High user rating </a:t>
            </a:r>
            <a:r>
              <a:rPr lang="en-US" sz="2000" dirty="0" smtClean="0"/>
              <a:t>in </a:t>
            </a:r>
            <a:r>
              <a:rPr lang="en-US" sz="2000" dirty="0" err="1" smtClean="0"/>
              <a:t>google</a:t>
            </a:r>
            <a:r>
              <a:rPr lang="en-US" sz="2000" dirty="0" smtClean="0"/>
              <a:t> </a:t>
            </a:r>
            <a:r>
              <a:rPr lang="en-US" sz="2000" dirty="0"/>
              <a:t>play </a:t>
            </a:r>
            <a:r>
              <a:rPr lang="en-US" sz="2000" dirty="0" smtClean="0"/>
              <a:t>store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1600" dirty="0" smtClean="0"/>
              <a:t>(average rating : 4.3 / 5)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47800"/>
            <a:ext cx="2924175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907" y="371475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GlBenchmark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gives more accurate 3D Graphics Performance measurement, it contains testing with high level 3D animation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Reasons for choosing this application:</a:t>
            </a:r>
          </a:p>
          <a:p>
            <a:pPr lvl="1"/>
            <a:r>
              <a:rPr lang="en-US" dirty="0"/>
              <a:t>Contains many </a:t>
            </a:r>
            <a:r>
              <a:rPr lang="en-US" dirty="0" smtClean="0"/>
              <a:t>different</a:t>
            </a:r>
            <a:r>
              <a:rPr lang="en-US" baseline="0" dirty="0" smtClean="0"/>
              <a:t> </a:t>
            </a:r>
            <a:r>
              <a:rPr lang="en-US" dirty="0" smtClean="0"/>
              <a:t>performance </a:t>
            </a:r>
            <a:r>
              <a:rPr lang="en-US" dirty="0"/>
              <a:t>tests on </a:t>
            </a:r>
            <a:r>
              <a:rPr lang="en-US" dirty="0" smtClean="0"/>
              <a:t>graphic  </a:t>
            </a:r>
            <a:r>
              <a:rPr lang="en-US" dirty="0"/>
              <a:t>(33 different tests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Flexible selection of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325" y="533400"/>
            <a:ext cx="742950" cy="742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050" y="2093348"/>
            <a:ext cx="2113172" cy="3338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2093347"/>
            <a:ext cx="2057401" cy="33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u="sng" kern="1200" dirty="0" smtClean="0">
                <a:solidFill>
                  <a:schemeClr val="tx1"/>
                </a:solidFill>
                <a:effectLst/>
              </a:rPr>
              <a:t>SD Tool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 </a:t>
            </a:r>
            <a:r>
              <a:rPr lang="en-US" dirty="0" smtClean="0"/>
              <a:t>SD </a:t>
            </a:r>
            <a:r>
              <a:rPr lang="en-US" dirty="0"/>
              <a:t>card writing and reading </a:t>
            </a:r>
            <a:r>
              <a:rPr lang="en-US" dirty="0" smtClean="0"/>
              <a:t>speeds</a:t>
            </a:r>
            <a:endParaRPr lang="en-US" dirty="0"/>
          </a:p>
          <a:p>
            <a:r>
              <a:rPr lang="en-US" dirty="0" smtClean="0"/>
              <a:t>Reason for not choosing:</a:t>
            </a:r>
          </a:p>
          <a:p>
            <a:pPr lvl="1"/>
            <a:r>
              <a:rPr lang="en-US" dirty="0" smtClean="0"/>
              <a:t>Tests on SD writing and reading are already included in the </a:t>
            </a:r>
            <a:r>
              <a:rPr lang="en-US" dirty="0" smtClean="0"/>
              <a:t>testing </a:t>
            </a:r>
            <a:r>
              <a:rPr lang="en-US" dirty="0" smtClean="0"/>
              <a:t>done by </a:t>
            </a:r>
            <a:r>
              <a:rPr lang="en-US" dirty="0" err="1" smtClean="0"/>
              <a:t>Antutu</a:t>
            </a:r>
            <a:r>
              <a:rPr lang="en-US" dirty="0" smtClean="0"/>
              <a:t> Benchmark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2234781" cy="371547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57200"/>
            <a:ext cx="742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00200"/>
            <a:ext cx="2209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761</Words>
  <Application>Microsoft Office PowerPoint</Application>
  <PresentationFormat>On-screen Show (4:3)</PresentationFormat>
  <Paragraphs>156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Android devices benchmark</vt:lpstr>
      <vt:lpstr>List of Apps for benchmarking</vt:lpstr>
      <vt:lpstr>Proposed Apps</vt:lpstr>
      <vt:lpstr>AnTuTu Benchmark </vt:lpstr>
      <vt:lpstr>Quadrant Standard Edition</vt:lpstr>
      <vt:lpstr>AnTuTu Benchmark  VS Quadrant</vt:lpstr>
      <vt:lpstr>Vellamo Mobile Web Benchmark</vt:lpstr>
      <vt:lpstr>GlBenchmark</vt:lpstr>
      <vt:lpstr>SD Tool </vt:lpstr>
      <vt:lpstr>CF-Bench</vt:lpstr>
      <vt:lpstr>Linpack for Android</vt:lpstr>
      <vt:lpstr>CPU Benchmark</vt:lpstr>
      <vt:lpstr>RealPi</vt:lpstr>
      <vt:lpstr>NenaMark2</vt:lpstr>
      <vt:lpstr>Neocore</vt:lpstr>
      <vt:lpstr>Overall Score Calculation</vt:lpstr>
      <vt:lpstr>Samples</vt:lpstr>
    </vt:vector>
  </TitlesOfParts>
  <Company>Philips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to benchmark android devices </dc:title>
  <dc:creator>LAI, Kelly</dc:creator>
  <cp:lastModifiedBy>LAI, Kelly</cp:lastModifiedBy>
  <cp:revision>60</cp:revision>
  <dcterms:created xsi:type="dcterms:W3CDTF">2012-06-11T02:10:53Z</dcterms:created>
  <dcterms:modified xsi:type="dcterms:W3CDTF">2012-06-29T07:28:23Z</dcterms:modified>
</cp:coreProperties>
</file>