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谷口 翔太" initials="谷口" lastIdx="1" clrIdx="0">
    <p:extLst>
      <p:ext uri="{19B8F6BF-5375-455C-9EA6-DF929625EA0E}">
        <p15:presenceInfo xmlns:p15="http://schemas.microsoft.com/office/powerpoint/2012/main" userId="4bec1fbb0ea9df1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6F5A08-9521-4360-8CD2-35597D26BB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8B6C444-F1B6-476C-8BD7-C4D3DBE62E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8D9D56F-BA3D-4BB1-B7D8-279D55626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2E849-1AEC-462B-A829-683EC4384CCA}" type="datetimeFigureOut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46F575F-D085-41AA-B4ED-2C150C8B8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9E169B6-3FA0-4709-BA0D-4A0B8DDDF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6BCC2-ABE8-4859-95C2-802889F472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0746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371447-0AEB-4348-ADD7-1338EA114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D7B874A-6C90-4FAA-8A35-5CD1A37E37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6624C01-A4E5-445A-B466-2490E716D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2E849-1AEC-462B-A829-683EC4384CCA}" type="datetimeFigureOut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022AC3F-734C-4E4F-87CA-4A8423B53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E6679CC-A148-4FA5-9878-67DD95690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6BCC2-ABE8-4859-95C2-802889F472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0392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CA99542-4E00-47F8-A6E7-8EC23372A0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96F66C9-3E94-4CC8-960F-15E2844035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9A96669-3A60-42DF-A409-06792023C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2E849-1AEC-462B-A829-683EC4384CCA}" type="datetimeFigureOut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75D87E0-02DF-49D5-830B-BD2E55820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C79F04D-A00C-4355-B6D8-9C29F465A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6BCC2-ABE8-4859-95C2-802889F472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9204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52FA1C-BD16-40A7-AD5F-802EB4B66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E636478-94C7-4BE3-BEFF-2E605B7D1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350DEBF-4614-4857-BF32-4E67FBCC5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2E849-1AEC-462B-A829-683EC4384CCA}" type="datetimeFigureOut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EEFCCA6-56D3-49DC-95F4-EF174B17E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0C3F2C-8F44-4BE9-B59F-C195AB0E4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6BCC2-ABE8-4859-95C2-802889F472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5067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77CA8D-6C25-4B64-A398-D1B83D4AF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CB97AB1-77D3-4C20-A6F8-5E1D6DA780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5DE5AD8-3808-4320-9189-E59BEEE97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2E849-1AEC-462B-A829-683EC4384CCA}" type="datetimeFigureOut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F8FAD46-C658-470C-A062-C5F1CEF2F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0FA4F14-6F25-43C9-A0BF-A39EA7A7D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6BCC2-ABE8-4859-95C2-802889F472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1946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A80F04-E4AB-4AD2-9519-2BBBFF860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CAD2162-6006-4977-82C7-5C14657C4C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294F300-DE5E-45D9-A3AE-D8B3736927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C0133C5-71DD-4C6B-8481-F835D8DD7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2E849-1AEC-462B-A829-683EC4384CCA}" type="datetimeFigureOut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32E3CA3-48A5-45A8-9362-2911F0689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21E7F9D-DE35-4B1B-A341-EA8F5AE3C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6BCC2-ABE8-4859-95C2-802889F472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6903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19186C-0AD0-4CBA-B75D-E49494A93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4F1654E-F2C6-4419-ABFB-B6EBE6FAAB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F1D98C2-19CE-405D-AFFB-F8FC0AB62F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1F88C35-DC5E-4C84-BD04-0F75A7D269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1114870-2C12-4222-8A63-8167B4FACD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C7DFC16-4019-40A0-A054-F80BF302E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2E849-1AEC-462B-A829-683EC4384CCA}" type="datetimeFigureOut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4A1B534-61FF-415B-A954-0ECC0CCB0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751DDB9-BB59-43A1-A6E5-2663FF991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6BCC2-ABE8-4859-95C2-802889F472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3852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B6D02F-7224-4751-9750-CEE31DA11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E582B22-BAE2-47C0-B9FE-11D9F3BAB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2E849-1AEC-462B-A829-683EC4384CCA}" type="datetimeFigureOut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D36E302-FA12-46F8-87C1-CDF016AB7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72363A4-57B5-4D62-8DFC-E41DDE840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6BCC2-ABE8-4859-95C2-802889F472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3816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3902E94-2D8B-41C6-88E7-69DB16F93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2E849-1AEC-462B-A829-683EC4384CCA}" type="datetimeFigureOut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1580BA8-8CEB-4DE1-BA84-65F5E5BAD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A8D08EC-AC8D-4B11-BD37-AEC9B858D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6BCC2-ABE8-4859-95C2-802889F472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8759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15D9AE-B3CD-47C8-8F60-F1D9611BB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C144EE6-EC96-4FAA-B2CE-DB9D69BD3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0A16D83-A323-474A-8041-838663486E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B448867-9AAC-40B2-A9FD-87D67482D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2E849-1AEC-462B-A829-683EC4384CCA}" type="datetimeFigureOut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2FC18DD-22EC-4E68-91B1-435C512FC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D05ADD4-8E71-4D9E-A642-6DF59770D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6BCC2-ABE8-4859-95C2-802889F472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1256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964291-5EF9-42A9-804F-20F823F57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3A2298A-366B-496D-88E7-9989468CEF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53A8C98-9BDD-4B59-912A-B9D1B7B3EA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82D77CB-68C7-4C39-B44A-0C911342B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2E849-1AEC-462B-A829-683EC4384CCA}" type="datetimeFigureOut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D83FC60-CC00-4A10-B3E6-48148DCF5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45A8CB5-6522-440D-8239-35CD271D2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6BCC2-ABE8-4859-95C2-802889F472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2305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1FC251D-E970-4041-99A3-8C9AAA3FE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23F62F8-0468-492F-8FBC-FBCE770620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4C79A98-2EC8-466C-ABD6-538B22B111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2E849-1AEC-462B-A829-683EC4384CCA}" type="datetimeFigureOut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B7FEC94-DB1D-469D-933D-5F69DF2C78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111FD44-29A8-4210-8B4D-9CB4306255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6BCC2-ABE8-4859-95C2-802889F472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7584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18" Type="http://schemas.openxmlformats.org/officeDocument/2006/relationships/image" Target="../media/image19.png"/><Relationship Id="rId3" Type="http://schemas.openxmlformats.org/officeDocument/2006/relationships/image" Target="../media/image6.sv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17" Type="http://schemas.openxmlformats.org/officeDocument/2006/relationships/image" Target="../media/image18.svg"/><Relationship Id="rId2" Type="http://schemas.openxmlformats.org/officeDocument/2006/relationships/image" Target="../media/image5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2.svg"/><Relationship Id="rId15" Type="http://schemas.openxmlformats.org/officeDocument/2006/relationships/image" Target="../media/image16.svg"/><Relationship Id="rId10" Type="http://schemas.openxmlformats.org/officeDocument/2006/relationships/image" Target="../media/image11.png"/><Relationship Id="rId19" Type="http://schemas.openxmlformats.org/officeDocument/2006/relationships/image" Target="../media/image20.svg"/><Relationship Id="rId4" Type="http://schemas.openxmlformats.org/officeDocument/2006/relationships/image" Target="../media/image1.png"/><Relationship Id="rId9" Type="http://schemas.openxmlformats.org/officeDocument/2006/relationships/image" Target="../media/image10.svg"/><Relationship Id="rId1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24.svg"/><Relationship Id="rId3" Type="http://schemas.openxmlformats.org/officeDocument/2006/relationships/image" Target="../media/image2.svg"/><Relationship Id="rId7" Type="http://schemas.openxmlformats.org/officeDocument/2006/relationships/image" Target="../media/image10.svg"/><Relationship Id="rId12" Type="http://schemas.openxmlformats.org/officeDocument/2006/relationships/image" Target="../media/image23.png"/><Relationship Id="rId17" Type="http://schemas.openxmlformats.org/officeDocument/2006/relationships/image" Target="../media/image6.svg"/><Relationship Id="rId2" Type="http://schemas.openxmlformats.org/officeDocument/2006/relationships/image" Target="../media/image1.png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22.svg"/><Relationship Id="rId5" Type="http://schemas.openxmlformats.org/officeDocument/2006/relationships/image" Target="../media/image4.svg"/><Relationship Id="rId15" Type="http://schemas.openxmlformats.org/officeDocument/2006/relationships/image" Target="../media/image26.svg"/><Relationship Id="rId10" Type="http://schemas.openxmlformats.org/officeDocument/2006/relationships/image" Target="../media/image21.png"/><Relationship Id="rId4" Type="http://schemas.openxmlformats.org/officeDocument/2006/relationships/image" Target="../media/image3.png"/><Relationship Id="rId9" Type="http://schemas.openxmlformats.org/officeDocument/2006/relationships/image" Target="../media/image12.svg"/><Relationship Id="rId14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AD41C4F-C191-439C-8594-0478244E44EA}"/>
              </a:ext>
            </a:extLst>
          </p:cNvPr>
          <p:cNvSpPr txBox="1"/>
          <p:nvPr/>
        </p:nvSpPr>
        <p:spPr>
          <a:xfrm>
            <a:off x="1235676" y="363319"/>
            <a:ext cx="73661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u="sng" dirty="0">
                <a:solidFill>
                  <a:srgbClr val="4472C4"/>
                </a:solidFill>
              </a:rPr>
              <a:t>『</a:t>
            </a:r>
            <a:r>
              <a:rPr kumimoji="1" lang="ja-JP" altLang="en-US" sz="2800" b="1" u="sng" dirty="0">
                <a:solidFill>
                  <a:srgbClr val="4472C4"/>
                </a:solidFill>
              </a:rPr>
              <a:t>文書</a:t>
            </a:r>
            <a:r>
              <a:rPr lang="ja-JP" altLang="en-US" sz="2800" b="1" u="sng" dirty="0">
                <a:solidFill>
                  <a:srgbClr val="4472C4"/>
                </a:solidFill>
              </a:rPr>
              <a:t>チェック・作成支援サービス</a:t>
            </a:r>
            <a:r>
              <a:rPr kumimoji="1" lang="en-US" altLang="ja-JP" sz="2800" b="1" u="sng" dirty="0">
                <a:solidFill>
                  <a:srgbClr val="4472C4"/>
                </a:solidFill>
              </a:rPr>
              <a:t>』</a:t>
            </a:r>
            <a:r>
              <a:rPr kumimoji="1" lang="ja-JP" altLang="en-US" sz="2800" b="1" u="sng" dirty="0">
                <a:solidFill>
                  <a:srgbClr val="4472C4"/>
                </a:solidFill>
              </a:rPr>
              <a:t>導入後</a:t>
            </a:r>
          </a:p>
        </p:txBody>
      </p:sp>
      <p:pic>
        <p:nvPicPr>
          <p:cNvPr id="11" name="グラフィックス 10" descr="リース">
            <a:extLst>
              <a:ext uri="{FF2B5EF4-FFF2-40B4-BE49-F238E27FC236}">
                <a16:creationId xmlns:a16="http://schemas.microsoft.com/office/drawing/2014/main" id="{078F2B79-693D-4A0C-BE2A-F9EA03D5E7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9028" y="309891"/>
            <a:ext cx="576648" cy="576648"/>
          </a:xfrm>
          <a:prstGeom prst="rect">
            <a:avLst/>
          </a:prstGeom>
        </p:spPr>
      </p:pic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2AF5BE52-E834-4C0C-91E9-2C05184ACF42}"/>
              </a:ext>
            </a:extLst>
          </p:cNvPr>
          <p:cNvSpPr/>
          <p:nvPr/>
        </p:nvSpPr>
        <p:spPr>
          <a:xfrm>
            <a:off x="830162" y="3079010"/>
            <a:ext cx="5305167" cy="30417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文書チェック・作成支援サービス</a:t>
            </a:r>
          </a:p>
        </p:txBody>
      </p:sp>
      <p:pic>
        <p:nvPicPr>
          <p:cNvPr id="14" name="グラフィックス 13" descr="ユーザー">
            <a:extLst>
              <a:ext uri="{FF2B5EF4-FFF2-40B4-BE49-F238E27FC236}">
                <a16:creationId xmlns:a16="http://schemas.microsoft.com/office/drawing/2014/main" id="{47ED91F5-4185-49F8-9C5F-B424D26E69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55125" y="1964725"/>
            <a:ext cx="914400" cy="914400"/>
          </a:xfrm>
          <a:prstGeom prst="rect">
            <a:avLst/>
          </a:prstGeom>
        </p:spPr>
      </p:pic>
      <p:sp>
        <p:nvSpPr>
          <p:cNvPr id="15" name="矢印: 右 14">
            <a:extLst>
              <a:ext uri="{FF2B5EF4-FFF2-40B4-BE49-F238E27FC236}">
                <a16:creationId xmlns:a16="http://schemas.microsoft.com/office/drawing/2014/main" id="{0B1F2AEA-C83F-4217-A255-B480ED443C6F}"/>
              </a:ext>
            </a:extLst>
          </p:cNvPr>
          <p:cNvSpPr/>
          <p:nvPr/>
        </p:nvSpPr>
        <p:spPr>
          <a:xfrm>
            <a:off x="2368377" y="2257168"/>
            <a:ext cx="4707426" cy="3295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6" name="グラフィックス 15" descr="チェックリスト (RTL)">
            <a:extLst>
              <a:ext uri="{FF2B5EF4-FFF2-40B4-BE49-F238E27FC236}">
                <a16:creationId xmlns:a16="http://schemas.microsoft.com/office/drawing/2014/main" id="{CBF849E9-E036-4D40-84B5-6B583FC2E9B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075803" y="1922535"/>
            <a:ext cx="1097693" cy="1097693"/>
          </a:xfrm>
          <a:prstGeom prst="rect">
            <a:avLst/>
          </a:prstGeom>
        </p:spPr>
      </p:pic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8E0C53C0-D8A2-4524-811C-9270AE421105}"/>
              </a:ext>
            </a:extLst>
          </p:cNvPr>
          <p:cNvSpPr txBox="1"/>
          <p:nvPr/>
        </p:nvSpPr>
        <p:spPr>
          <a:xfrm>
            <a:off x="2675722" y="1521081"/>
            <a:ext cx="41088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『</a:t>
            </a:r>
            <a:r>
              <a:rPr kumimoji="1" lang="ja-JP" altLang="en-US" dirty="0"/>
              <a:t>文書チェック・作成支援サービス</a:t>
            </a:r>
            <a:r>
              <a:rPr kumimoji="1" lang="en-US" altLang="ja-JP" dirty="0"/>
              <a:t>』</a:t>
            </a:r>
          </a:p>
          <a:p>
            <a:pPr algn="ctr"/>
            <a:r>
              <a:rPr lang="ja-JP" altLang="en-US" dirty="0"/>
              <a:t>を活用して執筆</a:t>
            </a:r>
            <a:endParaRPr kumimoji="1" lang="ja-JP" altLang="en-US" dirty="0"/>
          </a:p>
        </p:txBody>
      </p:sp>
      <p:sp>
        <p:nvSpPr>
          <p:cNvPr id="18" name="スクロール: 横 17">
            <a:extLst>
              <a:ext uri="{FF2B5EF4-FFF2-40B4-BE49-F238E27FC236}">
                <a16:creationId xmlns:a16="http://schemas.microsoft.com/office/drawing/2014/main" id="{60DCC3C8-A0F2-447F-B9FB-EBA0B9FA0A61}"/>
              </a:ext>
            </a:extLst>
          </p:cNvPr>
          <p:cNvSpPr/>
          <p:nvPr/>
        </p:nvSpPr>
        <p:spPr>
          <a:xfrm>
            <a:off x="6493276" y="2999603"/>
            <a:ext cx="2345923" cy="1391165"/>
          </a:xfrm>
          <a:prstGeom prst="horizontalScroll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文章についての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問題が解消された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ドキュメント</a:t>
            </a:r>
          </a:p>
        </p:txBody>
      </p:sp>
      <p:sp>
        <p:nvSpPr>
          <p:cNvPr id="20" name="思考の吹き出し: 雲形 19">
            <a:extLst>
              <a:ext uri="{FF2B5EF4-FFF2-40B4-BE49-F238E27FC236}">
                <a16:creationId xmlns:a16="http://schemas.microsoft.com/office/drawing/2014/main" id="{D888B1A4-9AA7-492E-91A9-75D3165AA84C}"/>
              </a:ext>
            </a:extLst>
          </p:cNvPr>
          <p:cNvSpPr/>
          <p:nvPr/>
        </p:nvSpPr>
        <p:spPr>
          <a:xfrm>
            <a:off x="9197146" y="996809"/>
            <a:ext cx="2524898" cy="1285104"/>
          </a:xfrm>
          <a:prstGeom prst="cloudCallout">
            <a:avLst>
              <a:gd name="adj1" fmla="val -93203"/>
              <a:gd name="adj2" fmla="val 4775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どんな課題が残っているか</a:t>
            </a:r>
          </a:p>
        </p:txBody>
      </p:sp>
    </p:spTree>
    <p:extLst>
      <p:ext uri="{BB962C8B-B14F-4D97-AF65-F5344CB8AC3E}">
        <p14:creationId xmlns:p14="http://schemas.microsoft.com/office/powerpoint/2010/main" val="2311089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四角形: メモ 54">
            <a:extLst>
              <a:ext uri="{FF2B5EF4-FFF2-40B4-BE49-F238E27FC236}">
                <a16:creationId xmlns:a16="http://schemas.microsoft.com/office/drawing/2014/main" id="{20C08EFD-C9AE-4CE7-B282-AF59364CF077}"/>
              </a:ext>
            </a:extLst>
          </p:cNvPr>
          <p:cNvSpPr/>
          <p:nvPr/>
        </p:nvSpPr>
        <p:spPr>
          <a:xfrm>
            <a:off x="1825906" y="5939266"/>
            <a:ext cx="7847368" cy="749916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26788CE-C5D0-492C-82C5-3FB8F1891F75}"/>
              </a:ext>
            </a:extLst>
          </p:cNvPr>
          <p:cNvSpPr txBox="1"/>
          <p:nvPr/>
        </p:nvSpPr>
        <p:spPr>
          <a:xfrm>
            <a:off x="2448437" y="128973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要件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FBD47D8-91D8-4B93-8093-A19E14E8CB6D}"/>
              </a:ext>
            </a:extLst>
          </p:cNvPr>
          <p:cNvSpPr txBox="1"/>
          <p:nvPr/>
        </p:nvSpPr>
        <p:spPr>
          <a:xfrm>
            <a:off x="4785160" y="128973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設計書</a:t>
            </a:r>
          </a:p>
        </p:txBody>
      </p:sp>
      <p:pic>
        <p:nvPicPr>
          <p:cNvPr id="7" name="グラフィックス 6" descr="チェックリスト (RTL)">
            <a:extLst>
              <a:ext uri="{FF2B5EF4-FFF2-40B4-BE49-F238E27FC236}">
                <a16:creationId xmlns:a16="http://schemas.microsoft.com/office/drawing/2014/main" id="{D29159C9-138D-42AF-9097-A7A96C8044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28387" y="1581750"/>
            <a:ext cx="878892" cy="878892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5007CA9-40ED-4ACD-B918-9DEB348DF8E0}"/>
              </a:ext>
            </a:extLst>
          </p:cNvPr>
          <p:cNvSpPr txBox="1"/>
          <p:nvPr/>
        </p:nvSpPr>
        <p:spPr>
          <a:xfrm>
            <a:off x="9739533" y="128973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試験項目書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AD41C4F-C191-439C-8594-0478244E44EA}"/>
              </a:ext>
            </a:extLst>
          </p:cNvPr>
          <p:cNvSpPr txBox="1"/>
          <p:nvPr/>
        </p:nvSpPr>
        <p:spPr>
          <a:xfrm>
            <a:off x="1235676" y="363319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b="1" u="sng" dirty="0">
                <a:solidFill>
                  <a:srgbClr val="4472C4"/>
                </a:solidFill>
              </a:rPr>
              <a:t>成果物作成</a:t>
            </a:r>
            <a:r>
              <a:rPr kumimoji="1" lang="ja-JP" altLang="en-US" sz="2800" b="1" u="sng" dirty="0">
                <a:solidFill>
                  <a:srgbClr val="4472C4"/>
                </a:solidFill>
              </a:rPr>
              <a:t>における課題</a:t>
            </a:r>
          </a:p>
        </p:txBody>
      </p:sp>
      <p:pic>
        <p:nvPicPr>
          <p:cNvPr id="11" name="グラフィックス 10" descr="リース">
            <a:extLst>
              <a:ext uri="{FF2B5EF4-FFF2-40B4-BE49-F238E27FC236}">
                <a16:creationId xmlns:a16="http://schemas.microsoft.com/office/drawing/2014/main" id="{078F2B79-693D-4A0C-BE2A-F9EA03D5E7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9028" y="309891"/>
            <a:ext cx="576648" cy="576648"/>
          </a:xfrm>
          <a:prstGeom prst="rect">
            <a:avLst/>
          </a:prstGeom>
        </p:spPr>
      </p:pic>
      <p:sp>
        <p:nvSpPr>
          <p:cNvPr id="2" name="四角形: メモ 1">
            <a:extLst>
              <a:ext uri="{FF2B5EF4-FFF2-40B4-BE49-F238E27FC236}">
                <a16:creationId xmlns:a16="http://schemas.microsoft.com/office/drawing/2014/main" id="{88AE84F8-E56D-421B-86C9-36D0466411BF}"/>
              </a:ext>
            </a:extLst>
          </p:cNvPr>
          <p:cNvSpPr/>
          <p:nvPr/>
        </p:nvSpPr>
        <p:spPr>
          <a:xfrm>
            <a:off x="1825906" y="4715211"/>
            <a:ext cx="7847368" cy="749916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" name="矢印: 右 11">
            <a:extLst>
              <a:ext uri="{FF2B5EF4-FFF2-40B4-BE49-F238E27FC236}">
                <a16:creationId xmlns:a16="http://schemas.microsoft.com/office/drawing/2014/main" id="{83FD6A5E-03F2-4D35-A62E-B796590D0B8B}"/>
              </a:ext>
            </a:extLst>
          </p:cNvPr>
          <p:cNvSpPr/>
          <p:nvPr/>
        </p:nvSpPr>
        <p:spPr>
          <a:xfrm>
            <a:off x="3430461" y="1869987"/>
            <a:ext cx="1029967" cy="3295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矢印: 右 12">
            <a:extLst>
              <a:ext uri="{FF2B5EF4-FFF2-40B4-BE49-F238E27FC236}">
                <a16:creationId xmlns:a16="http://schemas.microsoft.com/office/drawing/2014/main" id="{CBAFF35C-B48E-433E-B9E4-183DACF6C636}"/>
              </a:ext>
            </a:extLst>
          </p:cNvPr>
          <p:cNvSpPr/>
          <p:nvPr/>
        </p:nvSpPr>
        <p:spPr>
          <a:xfrm>
            <a:off x="8571273" y="1869987"/>
            <a:ext cx="1019046" cy="3295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矢印: 右 13">
            <a:extLst>
              <a:ext uri="{FF2B5EF4-FFF2-40B4-BE49-F238E27FC236}">
                <a16:creationId xmlns:a16="http://schemas.microsoft.com/office/drawing/2014/main" id="{E37081AE-D402-47D7-B328-5811806DF5ED}"/>
              </a:ext>
            </a:extLst>
          </p:cNvPr>
          <p:cNvSpPr/>
          <p:nvPr/>
        </p:nvSpPr>
        <p:spPr>
          <a:xfrm>
            <a:off x="5931989" y="1873074"/>
            <a:ext cx="968677" cy="3295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FC4AB8D-CD1F-4FA0-9E3D-CDAF8EF65209}"/>
              </a:ext>
            </a:extLst>
          </p:cNvPr>
          <p:cNvSpPr txBox="1"/>
          <p:nvPr/>
        </p:nvSpPr>
        <p:spPr>
          <a:xfrm>
            <a:off x="7062880" y="128973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プログラム</a:t>
            </a:r>
          </a:p>
        </p:txBody>
      </p:sp>
      <p:pic>
        <p:nvPicPr>
          <p:cNvPr id="18" name="グラフィックス 17" descr="Web デザイン">
            <a:extLst>
              <a:ext uri="{FF2B5EF4-FFF2-40B4-BE49-F238E27FC236}">
                <a16:creationId xmlns:a16="http://schemas.microsoft.com/office/drawing/2014/main" id="{84053AC1-FB89-426A-97C6-E777D32E396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73449" y="1577543"/>
            <a:ext cx="914400" cy="914400"/>
          </a:xfrm>
          <a:prstGeom prst="rect">
            <a:avLst/>
          </a:prstGeom>
        </p:spPr>
      </p:pic>
      <p:pic>
        <p:nvPicPr>
          <p:cNvPr id="20" name="グラフィックス 19" descr="ドキュメント">
            <a:extLst>
              <a:ext uri="{FF2B5EF4-FFF2-40B4-BE49-F238E27FC236}">
                <a16:creationId xmlns:a16="http://schemas.microsoft.com/office/drawing/2014/main" id="{811F3EDF-E935-4F6B-A33A-A7BE422F033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732837" y="1577543"/>
            <a:ext cx="914400" cy="914400"/>
          </a:xfrm>
          <a:prstGeom prst="rect">
            <a:avLst/>
          </a:prstGeom>
        </p:spPr>
      </p:pic>
      <p:pic>
        <p:nvPicPr>
          <p:cNvPr id="22" name="グラフィックス 21" descr="リスト">
            <a:extLst>
              <a:ext uri="{FF2B5EF4-FFF2-40B4-BE49-F238E27FC236}">
                <a16:creationId xmlns:a16="http://schemas.microsoft.com/office/drawing/2014/main" id="{CA9B83A8-9ADB-4EAC-BC0A-AE0411EB3B1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298302" y="1577543"/>
            <a:ext cx="914400" cy="914400"/>
          </a:xfrm>
          <a:prstGeom prst="rect">
            <a:avLst/>
          </a:prstGeom>
        </p:spPr>
      </p:pic>
      <p:pic>
        <p:nvPicPr>
          <p:cNvPr id="29" name="グラフィックス 28" descr="困った顔 (塗りつぶしなし)">
            <a:extLst>
              <a:ext uri="{FF2B5EF4-FFF2-40B4-BE49-F238E27FC236}">
                <a16:creationId xmlns:a16="http://schemas.microsoft.com/office/drawing/2014/main" id="{28288C3B-29A1-4C2C-832C-0D5DD58B95D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613109" y="2291148"/>
            <a:ext cx="604662" cy="604662"/>
          </a:xfrm>
          <a:prstGeom prst="rect">
            <a:avLst/>
          </a:prstGeom>
        </p:spPr>
      </p:pic>
      <p:pic>
        <p:nvPicPr>
          <p:cNvPr id="31" name="グラフィックス 30" descr="悲しそうな顔 (塗りつぶしなし)">
            <a:extLst>
              <a:ext uri="{FF2B5EF4-FFF2-40B4-BE49-F238E27FC236}">
                <a16:creationId xmlns:a16="http://schemas.microsoft.com/office/drawing/2014/main" id="{AA807E15-3C97-4F64-8458-5C94A32FCBA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135880" y="2264396"/>
            <a:ext cx="604662" cy="604662"/>
          </a:xfrm>
          <a:prstGeom prst="rect">
            <a:avLst/>
          </a:prstGeom>
        </p:spPr>
      </p:pic>
      <p:pic>
        <p:nvPicPr>
          <p:cNvPr id="33" name="グラフィックス 32" descr="心配そうな顔 (塗りつぶしなし)">
            <a:extLst>
              <a:ext uri="{FF2B5EF4-FFF2-40B4-BE49-F238E27FC236}">
                <a16:creationId xmlns:a16="http://schemas.microsoft.com/office/drawing/2014/main" id="{CADD868D-B7C6-4D6A-89F7-3DB047487B2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755787" y="2264396"/>
            <a:ext cx="604662" cy="604662"/>
          </a:xfrm>
          <a:prstGeom prst="rect">
            <a:avLst/>
          </a:prstGeom>
        </p:spPr>
      </p:pic>
      <p:sp>
        <p:nvSpPr>
          <p:cNvPr id="34" name="吹き出し: 角を丸めた四角形 33">
            <a:extLst>
              <a:ext uri="{FF2B5EF4-FFF2-40B4-BE49-F238E27FC236}">
                <a16:creationId xmlns:a16="http://schemas.microsoft.com/office/drawing/2014/main" id="{D75054F3-1C1E-411D-8734-A0051512E1D7}"/>
              </a:ext>
            </a:extLst>
          </p:cNvPr>
          <p:cNvSpPr/>
          <p:nvPr/>
        </p:nvSpPr>
        <p:spPr>
          <a:xfrm>
            <a:off x="2633080" y="3172880"/>
            <a:ext cx="2308529" cy="1292880"/>
          </a:xfrm>
          <a:prstGeom prst="wedgeRoundRectCallout">
            <a:avLst>
              <a:gd name="adj1" fmla="val -1815"/>
              <a:gd name="adj2" fmla="val -78268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1600" dirty="0"/>
              <a:t>要件が多くて、設計書に起こしたときに機能が漏れてしまう。</a:t>
            </a:r>
          </a:p>
        </p:txBody>
      </p:sp>
      <p:sp>
        <p:nvSpPr>
          <p:cNvPr id="35" name="吹き出し: 角を丸めた四角形 34">
            <a:extLst>
              <a:ext uri="{FF2B5EF4-FFF2-40B4-BE49-F238E27FC236}">
                <a16:creationId xmlns:a16="http://schemas.microsoft.com/office/drawing/2014/main" id="{13F25B17-B5D4-4683-BE8F-ABF5E66DBD1B}"/>
              </a:ext>
            </a:extLst>
          </p:cNvPr>
          <p:cNvSpPr/>
          <p:nvPr/>
        </p:nvSpPr>
        <p:spPr>
          <a:xfrm>
            <a:off x="5085001" y="3181996"/>
            <a:ext cx="2793320" cy="1292880"/>
          </a:xfrm>
          <a:prstGeom prst="wedgeRoundRectCallout">
            <a:avLst>
              <a:gd name="adj1" fmla="val -6454"/>
              <a:gd name="adj2" fmla="val -78905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600" dirty="0"/>
              <a:t>A</a:t>
            </a:r>
            <a:r>
              <a:rPr lang="ja-JP" altLang="en-US" sz="1600" dirty="0"/>
              <a:t>さんの設計書をもとに実装しているが、複雑なので元の仕様や経緯も知りたい。</a:t>
            </a:r>
            <a:endParaRPr kumimoji="1" lang="ja-JP" altLang="en-US" sz="1600" dirty="0"/>
          </a:p>
        </p:txBody>
      </p:sp>
      <p:sp>
        <p:nvSpPr>
          <p:cNvPr id="36" name="吹き出し: 角を丸めた四角形 35">
            <a:extLst>
              <a:ext uri="{FF2B5EF4-FFF2-40B4-BE49-F238E27FC236}">
                <a16:creationId xmlns:a16="http://schemas.microsoft.com/office/drawing/2014/main" id="{EF75D0A0-101E-4B60-B3F7-6CD24D13C81C}"/>
              </a:ext>
            </a:extLst>
          </p:cNvPr>
          <p:cNvSpPr/>
          <p:nvPr/>
        </p:nvSpPr>
        <p:spPr>
          <a:xfrm>
            <a:off x="8030535" y="3183899"/>
            <a:ext cx="2793320" cy="1292880"/>
          </a:xfrm>
          <a:prstGeom prst="wedgeRoundRectCallout">
            <a:avLst>
              <a:gd name="adj1" fmla="val -15113"/>
              <a:gd name="adj2" fmla="val -76994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1600" dirty="0"/>
              <a:t>B</a:t>
            </a:r>
            <a:r>
              <a:rPr kumimoji="1" lang="ja-JP" altLang="en-US" sz="1600" dirty="0"/>
              <a:t>さんのプログラムを試験する項目を挙げたが、バリエーションは足りているだろうか。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87FCD530-BCE7-4FD6-A2D0-12958D77D161}"/>
              </a:ext>
            </a:extLst>
          </p:cNvPr>
          <p:cNvSpPr txBox="1"/>
          <p:nvPr/>
        </p:nvSpPr>
        <p:spPr>
          <a:xfrm>
            <a:off x="1387513" y="4771157"/>
            <a:ext cx="84108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ja-JP" altLang="en-US" dirty="0"/>
              <a:t>量が多くなればなるほど</a:t>
            </a:r>
            <a:r>
              <a:rPr kumimoji="1" lang="ja-JP" altLang="en-US" b="1" dirty="0">
                <a:solidFill>
                  <a:schemeClr val="accent4">
                    <a:lumMod val="75000"/>
                  </a:schemeClr>
                </a:solidFill>
              </a:rPr>
              <a:t>「考慮漏れ」、「対応漏れ」</a:t>
            </a:r>
            <a:r>
              <a:rPr lang="ja-JP" altLang="en-US" dirty="0">
                <a:solidFill>
                  <a:schemeClr val="tx1"/>
                </a:solidFill>
              </a:rPr>
              <a:t>が</a:t>
            </a:r>
            <a:endParaRPr lang="en-US" altLang="ja-JP" dirty="0">
              <a:solidFill>
                <a:schemeClr val="tx1"/>
              </a:solidFill>
            </a:endParaRPr>
          </a:p>
          <a:p>
            <a:pPr algn="ctr"/>
            <a:r>
              <a:rPr lang="ja-JP" altLang="en-US" dirty="0">
                <a:solidFill>
                  <a:schemeClr val="tx1"/>
                </a:solidFill>
              </a:rPr>
              <a:t>起こりやすくなる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39E2373D-8748-4F62-B794-6461C43C99C3}"/>
              </a:ext>
            </a:extLst>
          </p:cNvPr>
          <p:cNvSpPr txBox="1"/>
          <p:nvPr/>
        </p:nvSpPr>
        <p:spPr>
          <a:xfrm>
            <a:off x="3960692" y="2762799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</a:t>
            </a:r>
            <a:r>
              <a:rPr kumimoji="1" lang="ja-JP" altLang="en-US" dirty="0"/>
              <a:t>さん</a:t>
            </a: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DE376CCF-207C-405D-A145-ED04A4ED3461}"/>
              </a:ext>
            </a:extLst>
          </p:cNvPr>
          <p:cNvSpPr txBox="1"/>
          <p:nvPr/>
        </p:nvSpPr>
        <p:spPr>
          <a:xfrm>
            <a:off x="6516692" y="2776039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B</a:t>
            </a:r>
            <a:r>
              <a:rPr kumimoji="1" lang="ja-JP" altLang="en-US" dirty="0"/>
              <a:t>さん</a:t>
            </a: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C1D3F2F8-B385-4170-99A1-83F257F5A3F9}"/>
              </a:ext>
            </a:extLst>
          </p:cNvPr>
          <p:cNvSpPr txBox="1"/>
          <p:nvPr/>
        </p:nvSpPr>
        <p:spPr>
          <a:xfrm>
            <a:off x="9124962" y="2759042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</a:t>
            </a:r>
            <a:r>
              <a:rPr kumimoji="1" lang="ja-JP" altLang="en-US" dirty="0"/>
              <a:t>さん</a:t>
            </a:r>
          </a:p>
        </p:txBody>
      </p:sp>
      <p:sp>
        <p:nvSpPr>
          <p:cNvPr id="47" name="矢印: 右 46">
            <a:extLst>
              <a:ext uri="{FF2B5EF4-FFF2-40B4-BE49-F238E27FC236}">
                <a16:creationId xmlns:a16="http://schemas.microsoft.com/office/drawing/2014/main" id="{1F437AB0-E199-42B0-B31C-32BA98D86042}"/>
              </a:ext>
            </a:extLst>
          </p:cNvPr>
          <p:cNvSpPr/>
          <p:nvPr/>
        </p:nvSpPr>
        <p:spPr>
          <a:xfrm>
            <a:off x="1436236" y="1869987"/>
            <a:ext cx="851213" cy="3295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思考の吹き出し: 雲形 47">
            <a:extLst>
              <a:ext uri="{FF2B5EF4-FFF2-40B4-BE49-F238E27FC236}">
                <a16:creationId xmlns:a16="http://schemas.microsoft.com/office/drawing/2014/main" id="{F6EB3EFA-346D-4A0C-B7A1-74884B2DA7DC}"/>
              </a:ext>
            </a:extLst>
          </p:cNvPr>
          <p:cNvSpPr/>
          <p:nvPr/>
        </p:nvSpPr>
        <p:spPr>
          <a:xfrm>
            <a:off x="55893" y="3056485"/>
            <a:ext cx="2525022" cy="1332231"/>
          </a:xfrm>
          <a:prstGeom prst="cloudCallout">
            <a:avLst>
              <a:gd name="adj1" fmla="val -16290"/>
              <a:gd name="adj2" fmla="val -9593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/>
              <a:t>仕様を変えるとどれくらい影響あるだろう？</a:t>
            </a:r>
          </a:p>
        </p:txBody>
      </p:sp>
      <p:pic>
        <p:nvPicPr>
          <p:cNvPr id="50" name="グラフィックス 49" descr="怒った顔 (塗りつぶしなし)">
            <a:extLst>
              <a:ext uri="{FF2B5EF4-FFF2-40B4-BE49-F238E27FC236}">
                <a16:creationId xmlns:a16="http://schemas.microsoft.com/office/drawing/2014/main" id="{8D683299-CD0E-4301-AC0E-CFEB1A48422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33160" y="1798379"/>
            <a:ext cx="585317" cy="585317"/>
          </a:xfrm>
          <a:prstGeom prst="rect">
            <a:avLst/>
          </a:prstGeom>
        </p:spPr>
      </p:pic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CFF092C5-E74D-4DB8-BF05-0486DF334076}"/>
              </a:ext>
            </a:extLst>
          </p:cNvPr>
          <p:cNvSpPr txBox="1"/>
          <p:nvPr/>
        </p:nvSpPr>
        <p:spPr>
          <a:xfrm>
            <a:off x="1328652" y="5996459"/>
            <a:ext cx="84108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ja-JP" altLang="en-US" dirty="0"/>
              <a:t>開発工程の前後の</a:t>
            </a:r>
            <a:r>
              <a:rPr kumimoji="1" lang="ja-JP" altLang="en-US" b="1" dirty="0">
                <a:solidFill>
                  <a:schemeClr val="accent4">
                    <a:lumMod val="75000"/>
                  </a:schemeClr>
                </a:solidFill>
              </a:rPr>
              <a:t>トレーサビリティ（追跡可能性）の確保</a:t>
            </a:r>
            <a:r>
              <a:rPr kumimoji="1" lang="ja-JP" altLang="en-US" dirty="0"/>
              <a:t>により、</a:t>
            </a:r>
            <a:endParaRPr kumimoji="1" lang="en-US" altLang="ja-JP" dirty="0"/>
          </a:p>
          <a:p>
            <a:pPr algn="ctr"/>
            <a:r>
              <a:rPr kumimoji="1" lang="ja-JP" altLang="en-US" b="1" dirty="0">
                <a:solidFill>
                  <a:schemeClr val="accent4">
                    <a:lumMod val="75000"/>
                  </a:schemeClr>
                </a:solidFill>
              </a:rPr>
              <a:t>漏れの早期発見、リスク軽減につながる</a:t>
            </a:r>
          </a:p>
        </p:txBody>
      </p:sp>
      <p:sp>
        <p:nvSpPr>
          <p:cNvPr id="54" name="矢印: 右 53">
            <a:extLst>
              <a:ext uri="{FF2B5EF4-FFF2-40B4-BE49-F238E27FC236}">
                <a16:creationId xmlns:a16="http://schemas.microsoft.com/office/drawing/2014/main" id="{AD6727DC-29A9-4DC5-8AA0-50C36527975E}"/>
              </a:ext>
            </a:extLst>
          </p:cNvPr>
          <p:cNvSpPr/>
          <p:nvPr/>
        </p:nvSpPr>
        <p:spPr>
          <a:xfrm rot="5400000">
            <a:off x="5407726" y="5137640"/>
            <a:ext cx="252732" cy="1106958"/>
          </a:xfrm>
          <a:prstGeom prst="rightArrow">
            <a:avLst>
              <a:gd name="adj1" fmla="val 42558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1971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AD41C4F-C191-439C-8594-0478244E44EA}"/>
              </a:ext>
            </a:extLst>
          </p:cNvPr>
          <p:cNvSpPr txBox="1"/>
          <p:nvPr/>
        </p:nvSpPr>
        <p:spPr>
          <a:xfrm>
            <a:off x="1235676" y="363319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u="sng" dirty="0">
                <a:solidFill>
                  <a:srgbClr val="4472C4"/>
                </a:solidFill>
              </a:rPr>
              <a:t>これまでの対策</a:t>
            </a:r>
          </a:p>
        </p:txBody>
      </p:sp>
      <p:pic>
        <p:nvPicPr>
          <p:cNvPr id="11" name="グラフィックス 10" descr="リース">
            <a:extLst>
              <a:ext uri="{FF2B5EF4-FFF2-40B4-BE49-F238E27FC236}">
                <a16:creationId xmlns:a16="http://schemas.microsoft.com/office/drawing/2014/main" id="{078F2B79-693D-4A0C-BE2A-F9EA03D5E7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9028" y="309891"/>
            <a:ext cx="576648" cy="576648"/>
          </a:xfrm>
          <a:prstGeom prst="rect">
            <a:avLst/>
          </a:prstGeom>
        </p:spPr>
      </p:pic>
      <p:pic>
        <p:nvPicPr>
          <p:cNvPr id="21" name="グラフィックス 20" descr="ユーザー">
            <a:extLst>
              <a:ext uri="{FF2B5EF4-FFF2-40B4-BE49-F238E27FC236}">
                <a16:creationId xmlns:a16="http://schemas.microsoft.com/office/drawing/2014/main" id="{69EA1164-4F9D-48AE-A3D3-1607F272D3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81018" y="2056924"/>
            <a:ext cx="832488" cy="832488"/>
          </a:xfrm>
          <a:prstGeom prst="rect">
            <a:avLst/>
          </a:prstGeom>
        </p:spPr>
      </p:pic>
      <p:pic>
        <p:nvPicPr>
          <p:cNvPr id="23" name="グラフィックス 22" descr="ユーザー">
            <a:extLst>
              <a:ext uri="{FF2B5EF4-FFF2-40B4-BE49-F238E27FC236}">
                <a16:creationId xmlns:a16="http://schemas.microsoft.com/office/drawing/2014/main" id="{A40307C0-031E-46C0-9CC0-397140F0BC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81018" y="2821257"/>
            <a:ext cx="832488" cy="832488"/>
          </a:xfrm>
          <a:prstGeom prst="rect">
            <a:avLst/>
          </a:prstGeom>
        </p:spPr>
      </p:pic>
      <p:pic>
        <p:nvPicPr>
          <p:cNvPr id="24" name="グラフィックス 23" descr="ドキュメント">
            <a:extLst>
              <a:ext uri="{FF2B5EF4-FFF2-40B4-BE49-F238E27FC236}">
                <a16:creationId xmlns:a16="http://schemas.microsoft.com/office/drawing/2014/main" id="{B099AFAE-2FC6-47AD-B4CE-668B889A262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95051" y="2041408"/>
            <a:ext cx="832488" cy="832488"/>
          </a:xfrm>
          <a:prstGeom prst="rect">
            <a:avLst/>
          </a:prstGeom>
        </p:spPr>
      </p:pic>
      <p:pic>
        <p:nvPicPr>
          <p:cNvPr id="25" name="グラフィックス 24" descr="ドキュメント">
            <a:extLst>
              <a:ext uri="{FF2B5EF4-FFF2-40B4-BE49-F238E27FC236}">
                <a16:creationId xmlns:a16="http://schemas.microsoft.com/office/drawing/2014/main" id="{4E0AC16C-3EDC-487A-83A9-0DD2FA403F5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95051" y="2820591"/>
            <a:ext cx="832488" cy="832488"/>
          </a:xfrm>
          <a:prstGeom prst="rect">
            <a:avLst/>
          </a:prstGeom>
        </p:spPr>
      </p:pic>
      <p:sp>
        <p:nvSpPr>
          <p:cNvPr id="26" name="矢印: 右 25">
            <a:extLst>
              <a:ext uri="{FF2B5EF4-FFF2-40B4-BE49-F238E27FC236}">
                <a16:creationId xmlns:a16="http://schemas.microsoft.com/office/drawing/2014/main" id="{AA9CAB5F-9122-458C-9E75-71112449773C}"/>
              </a:ext>
            </a:extLst>
          </p:cNvPr>
          <p:cNvSpPr/>
          <p:nvPr/>
        </p:nvSpPr>
        <p:spPr>
          <a:xfrm rot="19675084">
            <a:off x="2448874" y="2655198"/>
            <a:ext cx="1146783" cy="2999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矢印: 右 26">
            <a:extLst>
              <a:ext uri="{FF2B5EF4-FFF2-40B4-BE49-F238E27FC236}">
                <a16:creationId xmlns:a16="http://schemas.microsoft.com/office/drawing/2014/main" id="{6D946C3D-F9E2-4739-8C22-9A4EB2D43FD5}"/>
              </a:ext>
            </a:extLst>
          </p:cNvPr>
          <p:cNvSpPr/>
          <p:nvPr/>
        </p:nvSpPr>
        <p:spPr>
          <a:xfrm rot="2067723">
            <a:off x="2441018" y="2697581"/>
            <a:ext cx="1146783" cy="2999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8" name="グラフィックス 27" descr="ユーザー">
            <a:extLst>
              <a:ext uri="{FF2B5EF4-FFF2-40B4-BE49-F238E27FC236}">
                <a16:creationId xmlns:a16="http://schemas.microsoft.com/office/drawing/2014/main" id="{35B513DC-EC2F-49D7-AD50-BE9826012B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42046" y="2180140"/>
            <a:ext cx="914400" cy="914400"/>
          </a:xfrm>
          <a:prstGeom prst="rect">
            <a:avLst/>
          </a:prstGeom>
        </p:spPr>
      </p:pic>
      <p:sp>
        <p:nvSpPr>
          <p:cNvPr id="29" name="矢印: 右 28">
            <a:extLst>
              <a:ext uri="{FF2B5EF4-FFF2-40B4-BE49-F238E27FC236}">
                <a16:creationId xmlns:a16="http://schemas.microsoft.com/office/drawing/2014/main" id="{6C6C5669-8B68-406C-9667-59C933CD5F5D}"/>
              </a:ext>
            </a:extLst>
          </p:cNvPr>
          <p:cNvSpPr/>
          <p:nvPr/>
        </p:nvSpPr>
        <p:spPr>
          <a:xfrm>
            <a:off x="6936207" y="2472583"/>
            <a:ext cx="914400" cy="3295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0" name="グラフィックス 29" descr="ユーザー">
            <a:extLst>
              <a:ext uri="{FF2B5EF4-FFF2-40B4-BE49-F238E27FC236}">
                <a16:creationId xmlns:a16="http://schemas.microsoft.com/office/drawing/2014/main" id="{D7B78249-7302-4055-BCEF-22D13E383A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94925" y="2180140"/>
            <a:ext cx="914400" cy="914400"/>
          </a:xfrm>
          <a:prstGeom prst="rect">
            <a:avLst/>
          </a:prstGeom>
        </p:spPr>
      </p:pic>
      <p:sp>
        <p:nvSpPr>
          <p:cNvPr id="31" name="矢印: 右 30">
            <a:extLst>
              <a:ext uri="{FF2B5EF4-FFF2-40B4-BE49-F238E27FC236}">
                <a16:creationId xmlns:a16="http://schemas.microsoft.com/office/drawing/2014/main" id="{BAF1EF2D-F983-4B31-AB5C-BE52ECAF27F7}"/>
              </a:ext>
            </a:extLst>
          </p:cNvPr>
          <p:cNvSpPr/>
          <p:nvPr/>
        </p:nvSpPr>
        <p:spPr>
          <a:xfrm>
            <a:off x="8809325" y="2472583"/>
            <a:ext cx="914400" cy="3295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吹き出し: 円形 3">
            <a:extLst>
              <a:ext uri="{FF2B5EF4-FFF2-40B4-BE49-F238E27FC236}">
                <a16:creationId xmlns:a16="http://schemas.microsoft.com/office/drawing/2014/main" id="{FA8CB370-6CC1-42C1-AA70-00FD3BCF4550}"/>
              </a:ext>
            </a:extLst>
          </p:cNvPr>
          <p:cNvSpPr/>
          <p:nvPr/>
        </p:nvSpPr>
        <p:spPr>
          <a:xfrm>
            <a:off x="8297074" y="1981477"/>
            <a:ext cx="598114" cy="329515"/>
          </a:xfrm>
          <a:prstGeom prst="wedgeEllipseCallo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OK</a:t>
            </a:r>
            <a:endParaRPr kumimoji="1" lang="ja-JP" altLang="en-US" sz="1200" dirty="0"/>
          </a:p>
        </p:txBody>
      </p:sp>
      <p:pic>
        <p:nvPicPr>
          <p:cNvPr id="32" name="グラフィックス 31" descr="ドキュメント">
            <a:extLst>
              <a:ext uri="{FF2B5EF4-FFF2-40B4-BE49-F238E27FC236}">
                <a16:creationId xmlns:a16="http://schemas.microsoft.com/office/drawing/2014/main" id="{4D9229C3-9C07-4D17-AA29-5F04242E3F9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02353" y="2135400"/>
            <a:ext cx="914400" cy="914400"/>
          </a:xfrm>
          <a:prstGeom prst="rect">
            <a:avLst/>
          </a:prstGeom>
        </p:spPr>
      </p:pic>
      <p:pic>
        <p:nvPicPr>
          <p:cNvPr id="33" name="グラフィックス 32" descr="ドキュメント">
            <a:extLst>
              <a:ext uri="{FF2B5EF4-FFF2-40B4-BE49-F238E27FC236}">
                <a16:creationId xmlns:a16="http://schemas.microsoft.com/office/drawing/2014/main" id="{F9D824A6-5900-42A3-BFFE-229D3573C5E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29995" y="2082392"/>
            <a:ext cx="457200" cy="457200"/>
          </a:xfrm>
          <a:prstGeom prst="rect">
            <a:avLst/>
          </a:prstGeom>
        </p:spPr>
      </p:pic>
      <p:pic>
        <p:nvPicPr>
          <p:cNvPr id="34" name="グラフィックス 33" descr="ドキュメント">
            <a:extLst>
              <a:ext uri="{FF2B5EF4-FFF2-40B4-BE49-F238E27FC236}">
                <a16:creationId xmlns:a16="http://schemas.microsoft.com/office/drawing/2014/main" id="{FD49CA9D-F6E7-4CAC-950E-6197CF8926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82874" y="2082392"/>
            <a:ext cx="457200" cy="457200"/>
          </a:xfrm>
          <a:prstGeom prst="rect">
            <a:avLst/>
          </a:prstGeom>
        </p:spPr>
      </p:pic>
      <p:pic>
        <p:nvPicPr>
          <p:cNvPr id="41" name="グラフィックス 40" descr="リスト">
            <a:extLst>
              <a:ext uri="{FF2B5EF4-FFF2-40B4-BE49-F238E27FC236}">
                <a16:creationId xmlns:a16="http://schemas.microsoft.com/office/drawing/2014/main" id="{DD64A962-7B09-489E-A03C-9005D8923F7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471362" y="5013931"/>
            <a:ext cx="1371600" cy="1371600"/>
          </a:xfrm>
          <a:prstGeom prst="rect">
            <a:avLst/>
          </a:prstGeom>
        </p:spPr>
      </p:pic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18FEA37B-A001-4EDC-AC3F-A2F827C76824}"/>
              </a:ext>
            </a:extLst>
          </p:cNvPr>
          <p:cNvSpPr/>
          <p:nvPr/>
        </p:nvSpPr>
        <p:spPr>
          <a:xfrm>
            <a:off x="1833073" y="5282034"/>
            <a:ext cx="623699" cy="16475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95F91A68-45E4-4126-96F1-8E75F296D636}"/>
              </a:ext>
            </a:extLst>
          </p:cNvPr>
          <p:cNvSpPr/>
          <p:nvPr/>
        </p:nvSpPr>
        <p:spPr>
          <a:xfrm>
            <a:off x="1833072" y="5496495"/>
            <a:ext cx="623699" cy="164757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BABD0E83-40EF-462A-8D03-C28EA4F08718}"/>
              </a:ext>
            </a:extLst>
          </p:cNvPr>
          <p:cNvSpPr/>
          <p:nvPr/>
        </p:nvSpPr>
        <p:spPr>
          <a:xfrm>
            <a:off x="1833071" y="5726552"/>
            <a:ext cx="623699" cy="164757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A22489E1-2691-4313-9CCD-86053B0771E5}"/>
              </a:ext>
            </a:extLst>
          </p:cNvPr>
          <p:cNvSpPr txBox="1"/>
          <p:nvPr/>
        </p:nvSpPr>
        <p:spPr>
          <a:xfrm>
            <a:off x="1535107" y="1183963"/>
            <a:ext cx="30067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レビュー実施により、</a:t>
            </a:r>
            <a:endParaRPr lang="en-US" altLang="ja-JP" dirty="0"/>
          </a:p>
          <a:p>
            <a:r>
              <a:rPr lang="ja-JP" altLang="en-US" dirty="0"/>
              <a:t>考慮漏れや記載漏れの防止</a:t>
            </a:r>
            <a:endParaRPr kumimoji="1" lang="ja-JP" altLang="en-US" dirty="0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21F0FB87-F9DB-4C56-BB94-0501B4E57172}"/>
              </a:ext>
            </a:extLst>
          </p:cNvPr>
          <p:cNvSpPr txBox="1"/>
          <p:nvPr/>
        </p:nvSpPr>
        <p:spPr>
          <a:xfrm>
            <a:off x="2223454" y="3667265"/>
            <a:ext cx="1573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レビュー実施</a:t>
            </a: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707736B2-2179-40F1-932B-2141A262FB06}"/>
              </a:ext>
            </a:extLst>
          </p:cNvPr>
          <p:cNvSpPr txBox="1"/>
          <p:nvPr/>
        </p:nvSpPr>
        <p:spPr>
          <a:xfrm>
            <a:off x="6001112" y="1147366"/>
            <a:ext cx="5496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承認プロセスにより、仕様変更の対応漏れ防止</a:t>
            </a:r>
            <a:endParaRPr lang="en-US" altLang="ja-JP" dirty="0"/>
          </a:p>
        </p:txBody>
      </p:sp>
      <p:pic>
        <p:nvPicPr>
          <p:cNvPr id="61" name="グラフィックス 60" descr="リスト">
            <a:extLst>
              <a:ext uri="{FF2B5EF4-FFF2-40B4-BE49-F238E27FC236}">
                <a16:creationId xmlns:a16="http://schemas.microsoft.com/office/drawing/2014/main" id="{2ECDC0B7-DB54-4B47-A479-C27DCB7C3D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538745" y="4838688"/>
            <a:ext cx="914400" cy="914400"/>
          </a:xfrm>
          <a:prstGeom prst="rect">
            <a:avLst/>
          </a:prstGeom>
        </p:spPr>
      </p:pic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4572563D-44FE-463F-9F2E-45B210E68A3A}"/>
              </a:ext>
            </a:extLst>
          </p:cNvPr>
          <p:cNvSpPr txBox="1"/>
          <p:nvPr/>
        </p:nvSpPr>
        <p:spPr>
          <a:xfrm>
            <a:off x="6062581" y="300762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作成者</a:t>
            </a:r>
            <a:endParaRPr kumimoji="1" lang="ja-JP" altLang="en-US" dirty="0"/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4CA85BD3-769B-44A9-AEC8-24C0A6ADDD46}"/>
              </a:ext>
            </a:extLst>
          </p:cNvPr>
          <p:cNvSpPr txBox="1"/>
          <p:nvPr/>
        </p:nvSpPr>
        <p:spPr>
          <a:xfrm>
            <a:off x="7948906" y="300762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承認者</a:t>
            </a:r>
            <a:endParaRPr kumimoji="1" lang="ja-JP" altLang="en-US" dirty="0"/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9D6C71FE-802D-4DCD-9DCD-397A7F1D2E19}"/>
              </a:ext>
            </a:extLst>
          </p:cNvPr>
          <p:cNvSpPr txBox="1"/>
          <p:nvPr/>
        </p:nvSpPr>
        <p:spPr>
          <a:xfrm>
            <a:off x="9708436" y="2971378"/>
            <a:ext cx="1603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成果物</a:t>
            </a:r>
            <a:endParaRPr lang="en-US" altLang="ja-JP" dirty="0"/>
          </a:p>
        </p:txBody>
      </p:sp>
      <p:pic>
        <p:nvPicPr>
          <p:cNvPr id="78" name="グラフィックス 77" descr="チェック マーク">
            <a:extLst>
              <a:ext uri="{FF2B5EF4-FFF2-40B4-BE49-F238E27FC236}">
                <a16:creationId xmlns:a16="http://schemas.microsoft.com/office/drawing/2014/main" id="{B24F6DEB-C360-41AD-B1ED-DFC6F0AE29E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235676" y="1218913"/>
            <a:ext cx="299431" cy="299431"/>
          </a:xfrm>
          <a:prstGeom prst="rect">
            <a:avLst/>
          </a:prstGeom>
        </p:spPr>
      </p:pic>
      <p:pic>
        <p:nvPicPr>
          <p:cNvPr id="79" name="グラフィックス 78" descr="チェック マーク">
            <a:extLst>
              <a:ext uri="{FF2B5EF4-FFF2-40B4-BE49-F238E27FC236}">
                <a16:creationId xmlns:a16="http://schemas.microsoft.com/office/drawing/2014/main" id="{375B0D94-3105-48CB-AC9C-3B16E5C25EC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742615" y="1182229"/>
            <a:ext cx="299431" cy="299431"/>
          </a:xfrm>
          <a:prstGeom prst="rect">
            <a:avLst/>
          </a:prstGeom>
        </p:spPr>
      </p:pic>
      <p:pic>
        <p:nvPicPr>
          <p:cNvPr id="82" name="グラフィックス 81" descr="ブラウザー ウィンドウ">
            <a:extLst>
              <a:ext uri="{FF2B5EF4-FFF2-40B4-BE49-F238E27FC236}">
                <a16:creationId xmlns:a16="http://schemas.microsoft.com/office/drawing/2014/main" id="{A98EAC96-B02F-4972-8085-8572AE6961A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758194" y="4897447"/>
            <a:ext cx="914400" cy="914400"/>
          </a:xfrm>
          <a:prstGeom prst="rect">
            <a:avLst/>
          </a:prstGeom>
        </p:spPr>
      </p:pic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7D4A543E-9AD1-4360-8FC9-4061A3D2F6AA}"/>
              </a:ext>
            </a:extLst>
          </p:cNvPr>
          <p:cNvSpPr txBox="1"/>
          <p:nvPr/>
        </p:nvSpPr>
        <p:spPr>
          <a:xfrm>
            <a:off x="1535107" y="4262653"/>
            <a:ext cx="4000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観点を明確にし、</a:t>
            </a:r>
            <a:endParaRPr lang="en-US" altLang="ja-JP" dirty="0"/>
          </a:p>
          <a:p>
            <a:r>
              <a:rPr lang="ja-JP" altLang="en-US" dirty="0"/>
              <a:t>バリエーション漏れを防止</a:t>
            </a:r>
            <a:endParaRPr kumimoji="1" lang="ja-JP" altLang="en-US" dirty="0"/>
          </a:p>
        </p:txBody>
      </p:sp>
      <p:pic>
        <p:nvPicPr>
          <p:cNvPr id="88" name="グラフィックス 87" descr="チェック マーク">
            <a:extLst>
              <a:ext uri="{FF2B5EF4-FFF2-40B4-BE49-F238E27FC236}">
                <a16:creationId xmlns:a16="http://schemas.microsoft.com/office/drawing/2014/main" id="{4ABC8845-028D-4917-890B-FF671016B2A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235676" y="4297603"/>
            <a:ext cx="299431" cy="299431"/>
          </a:xfrm>
          <a:prstGeom prst="rect">
            <a:avLst/>
          </a:prstGeom>
        </p:spPr>
      </p:pic>
      <p:pic>
        <p:nvPicPr>
          <p:cNvPr id="90" name="グラフィックス 89" descr="チャット (RTL)">
            <a:extLst>
              <a:ext uri="{FF2B5EF4-FFF2-40B4-BE49-F238E27FC236}">
                <a16:creationId xmlns:a16="http://schemas.microsoft.com/office/drawing/2014/main" id="{B5557035-7791-4901-81D7-65A33DCDB63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055659" y="4953932"/>
            <a:ext cx="914400" cy="914400"/>
          </a:xfrm>
          <a:prstGeom prst="rect">
            <a:avLst/>
          </a:prstGeom>
        </p:spPr>
      </p:pic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435E1CDC-E13D-4DB6-8E5D-B2039B2D3638}"/>
              </a:ext>
            </a:extLst>
          </p:cNvPr>
          <p:cNvSpPr txBox="1"/>
          <p:nvPr/>
        </p:nvSpPr>
        <p:spPr>
          <a:xfrm>
            <a:off x="7509548" y="5874765"/>
            <a:ext cx="16199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/>
              <a:t>チケット管理</a:t>
            </a:r>
            <a:endParaRPr kumimoji="1" lang="ja-JP" altLang="en-US" sz="1600" dirty="0"/>
          </a:p>
        </p:txBody>
      </p: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FADBB711-FABB-4257-B291-8CC092A2F0AB}"/>
              </a:ext>
            </a:extLst>
          </p:cNvPr>
          <p:cNvSpPr txBox="1"/>
          <p:nvPr/>
        </p:nvSpPr>
        <p:spPr>
          <a:xfrm>
            <a:off x="1535107" y="6320177"/>
            <a:ext cx="137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/>
              <a:t>試験観点書</a:t>
            </a:r>
            <a:endParaRPr kumimoji="1" lang="ja-JP" altLang="en-US" sz="1600" dirty="0"/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AAEAF981-A45D-480D-B6C9-B6A4CEE9AC28}"/>
              </a:ext>
            </a:extLst>
          </p:cNvPr>
          <p:cNvSpPr txBox="1"/>
          <p:nvPr/>
        </p:nvSpPr>
        <p:spPr>
          <a:xfrm>
            <a:off x="5889197" y="5874617"/>
            <a:ext cx="12473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コメント</a:t>
            </a:r>
            <a:r>
              <a:rPr lang="ja-JP" altLang="en-US" sz="1600" dirty="0"/>
              <a:t>票</a:t>
            </a:r>
            <a:endParaRPr kumimoji="1" lang="ja-JP" altLang="en-US" sz="1600" dirty="0"/>
          </a:p>
        </p:txBody>
      </p: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828FF3D8-F4B5-4B3E-AF68-68A6EF5F1493}"/>
              </a:ext>
            </a:extLst>
          </p:cNvPr>
          <p:cNvSpPr txBox="1"/>
          <p:nvPr/>
        </p:nvSpPr>
        <p:spPr>
          <a:xfrm>
            <a:off x="9185988" y="5867399"/>
            <a:ext cx="161991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1600" dirty="0"/>
              <a:t>仕様変更管理票</a:t>
            </a:r>
            <a:endParaRPr lang="ja-JP" altLang="en-US" sz="1600" dirty="0"/>
          </a:p>
        </p:txBody>
      </p:sp>
      <p:sp>
        <p:nvSpPr>
          <p:cNvPr id="98" name="矢印: 右 97">
            <a:extLst>
              <a:ext uri="{FF2B5EF4-FFF2-40B4-BE49-F238E27FC236}">
                <a16:creationId xmlns:a16="http://schemas.microsoft.com/office/drawing/2014/main" id="{75FA169B-AFD5-474D-A507-9C07D11717F5}"/>
              </a:ext>
            </a:extLst>
          </p:cNvPr>
          <p:cNvSpPr/>
          <p:nvPr/>
        </p:nvSpPr>
        <p:spPr>
          <a:xfrm>
            <a:off x="2672021" y="5509617"/>
            <a:ext cx="914400" cy="3295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9" name="グラフィックス 98" descr="チェックリスト (RTL)">
            <a:extLst>
              <a:ext uri="{FF2B5EF4-FFF2-40B4-BE49-F238E27FC236}">
                <a16:creationId xmlns:a16="http://schemas.microsoft.com/office/drawing/2014/main" id="{7E036F05-BD47-41C8-8DD1-D45169FBFD6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466871" y="5013932"/>
            <a:ext cx="1320210" cy="1320210"/>
          </a:xfrm>
          <a:prstGeom prst="rect">
            <a:avLst/>
          </a:prstGeom>
        </p:spPr>
      </p:pic>
      <p:sp>
        <p:nvSpPr>
          <p:cNvPr id="100" name="正方形/長方形 99">
            <a:extLst>
              <a:ext uri="{FF2B5EF4-FFF2-40B4-BE49-F238E27FC236}">
                <a16:creationId xmlns:a16="http://schemas.microsoft.com/office/drawing/2014/main" id="{FD38DB52-F654-4CE3-8998-9266B79534FA}"/>
              </a:ext>
            </a:extLst>
          </p:cNvPr>
          <p:cNvSpPr/>
          <p:nvPr/>
        </p:nvSpPr>
        <p:spPr>
          <a:xfrm>
            <a:off x="3810401" y="5259057"/>
            <a:ext cx="623699" cy="16475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1" name="正方形/長方形 100">
            <a:extLst>
              <a:ext uri="{FF2B5EF4-FFF2-40B4-BE49-F238E27FC236}">
                <a16:creationId xmlns:a16="http://schemas.microsoft.com/office/drawing/2014/main" id="{8FFBC026-ABE3-41CD-9E2A-0E6BC811F8EB}"/>
              </a:ext>
            </a:extLst>
          </p:cNvPr>
          <p:cNvSpPr/>
          <p:nvPr/>
        </p:nvSpPr>
        <p:spPr>
          <a:xfrm>
            <a:off x="3810400" y="5473518"/>
            <a:ext cx="623699" cy="164757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2" name="正方形/長方形 101">
            <a:extLst>
              <a:ext uri="{FF2B5EF4-FFF2-40B4-BE49-F238E27FC236}">
                <a16:creationId xmlns:a16="http://schemas.microsoft.com/office/drawing/2014/main" id="{51413780-4023-41A8-BAEE-F032CB7A4931}"/>
              </a:ext>
            </a:extLst>
          </p:cNvPr>
          <p:cNvSpPr/>
          <p:nvPr/>
        </p:nvSpPr>
        <p:spPr>
          <a:xfrm>
            <a:off x="3810399" y="5703575"/>
            <a:ext cx="623699" cy="164757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42CABB13-4D57-4EEF-AE06-409FE577F16B}"/>
              </a:ext>
            </a:extLst>
          </p:cNvPr>
          <p:cNvSpPr txBox="1"/>
          <p:nvPr/>
        </p:nvSpPr>
        <p:spPr>
          <a:xfrm>
            <a:off x="6001112" y="4239148"/>
            <a:ext cx="5742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構成管理によりトレーサビリティを高める</a:t>
            </a:r>
            <a:endParaRPr kumimoji="1" lang="ja-JP" altLang="en-US" dirty="0"/>
          </a:p>
        </p:txBody>
      </p:sp>
      <p:pic>
        <p:nvPicPr>
          <p:cNvPr id="105" name="グラフィックス 104" descr="チェック マーク">
            <a:extLst>
              <a:ext uri="{FF2B5EF4-FFF2-40B4-BE49-F238E27FC236}">
                <a16:creationId xmlns:a16="http://schemas.microsoft.com/office/drawing/2014/main" id="{2B1BDD75-182A-4456-8F9D-17BFAD2C9D6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701681" y="4274098"/>
            <a:ext cx="299431" cy="299431"/>
          </a:xfrm>
          <a:prstGeom prst="rect">
            <a:avLst/>
          </a:prstGeom>
        </p:spPr>
      </p:pic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6A2B3007-621E-4EBD-AC8A-193F6C98EA3E}"/>
              </a:ext>
            </a:extLst>
          </p:cNvPr>
          <p:cNvSpPr txBox="1"/>
          <p:nvPr/>
        </p:nvSpPr>
        <p:spPr>
          <a:xfrm>
            <a:off x="3530616" y="6310226"/>
            <a:ext cx="137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/>
              <a:t>試験項目書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849563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AD41C4F-C191-439C-8594-0478244E44EA}"/>
              </a:ext>
            </a:extLst>
          </p:cNvPr>
          <p:cNvSpPr txBox="1"/>
          <p:nvPr/>
        </p:nvSpPr>
        <p:spPr>
          <a:xfrm>
            <a:off x="1235676" y="363319"/>
            <a:ext cx="73661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u="sng" dirty="0">
                <a:solidFill>
                  <a:srgbClr val="4472C4"/>
                </a:solidFill>
              </a:rPr>
              <a:t>『</a:t>
            </a:r>
            <a:r>
              <a:rPr kumimoji="1" lang="ja-JP" altLang="en-US" sz="2800" b="1" u="sng" dirty="0">
                <a:solidFill>
                  <a:srgbClr val="4472C4"/>
                </a:solidFill>
              </a:rPr>
              <a:t>文書</a:t>
            </a:r>
            <a:r>
              <a:rPr lang="ja-JP" altLang="en-US" sz="2800" b="1" u="sng" dirty="0">
                <a:solidFill>
                  <a:srgbClr val="4472C4"/>
                </a:solidFill>
              </a:rPr>
              <a:t>チェック・作成支援サービス</a:t>
            </a:r>
            <a:r>
              <a:rPr kumimoji="1" lang="en-US" altLang="ja-JP" sz="2800" b="1" u="sng" dirty="0">
                <a:solidFill>
                  <a:srgbClr val="4472C4"/>
                </a:solidFill>
              </a:rPr>
              <a:t>』</a:t>
            </a:r>
            <a:r>
              <a:rPr kumimoji="1" lang="ja-JP" altLang="en-US" sz="2800" b="1" u="sng" dirty="0">
                <a:solidFill>
                  <a:srgbClr val="4472C4"/>
                </a:solidFill>
              </a:rPr>
              <a:t>導入後</a:t>
            </a:r>
          </a:p>
        </p:txBody>
      </p:sp>
      <p:pic>
        <p:nvPicPr>
          <p:cNvPr id="11" name="グラフィックス 10" descr="リース">
            <a:extLst>
              <a:ext uri="{FF2B5EF4-FFF2-40B4-BE49-F238E27FC236}">
                <a16:creationId xmlns:a16="http://schemas.microsoft.com/office/drawing/2014/main" id="{078F2B79-693D-4A0C-BE2A-F9EA03D5E7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9028" y="309891"/>
            <a:ext cx="576648" cy="576648"/>
          </a:xfrm>
          <a:prstGeom prst="rect">
            <a:avLst/>
          </a:prstGeom>
        </p:spPr>
      </p:pic>
      <p:sp>
        <p:nvSpPr>
          <p:cNvPr id="29" name="テキスト ボックス 54">
            <a:extLst>
              <a:ext uri="{FF2B5EF4-FFF2-40B4-BE49-F238E27FC236}">
                <a16:creationId xmlns:a16="http://schemas.microsoft.com/office/drawing/2014/main" id="{028E1790-4BFD-4809-B99F-82486B7312AC}"/>
              </a:ext>
            </a:extLst>
          </p:cNvPr>
          <p:cNvSpPr txBox="1"/>
          <p:nvPr/>
        </p:nvSpPr>
        <p:spPr>
          <a:xfrm>
            <a:off x="5120188" y="1452432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変更履歴蓄積機能</a:t>
            </a:r>
            <a:endParaRPr kumimoji="1" lang="ja-JP" altLang="en-US" dirty="0"/>
          </a:p>
        </p:txBody>
      </p:sp>
      <p:sp>
        <p:nvSpPr>
          <p:cNvPr id="27" name="テキスト ボックス 6">
            <a:extLst>
              <a:ext uri="{FF2B5EF4-FFF2-40B4-BE49-F238E27FC236}">
                <a16:creationId xmlns:a16="http://schemas.microsoft.com/office/drawing/2014/main" id="{CF611AC7-C892-449C-9F0D-2E45F06A9EAA}"/>
              </a:ext>
            </a:extLst>
          </p:cNvPr>
          <p:cNvSpPr txBox="1"/>
          <p:nvPr/>
        </p:nvSpPr>
        <p:spPr>
          <a:xfrm>
            <a:off x="1559026" y="143573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関連個所可視化機能</a:t>
            </a:r>
            <a:endParaRPr kumimoji="1" lang="ja-JP" altLang="en-US" dirty="0"/>
          </a:p>
        </p:txBody>
      </p:sp>
      <p:sp>
        <p:nvSpPr>
          <p:cNvPr id="25" name="テキスト ボックス 56">
            <a:extLst>
              <a:ext uri="{FF2B5EF4-FFF2-40B4-BE49-F238E27FC236}">
                <a16:creationId xmlns:a16="http://schemas.microsoft.com/office/drawing/2014/main" id="{A7B94943-6D8E-429C-8BD8-C3419CB26C5A}"/>
              </a:ext>
            </a:extLst>
          </p:cNvPr>
          <p:cNvSpPr txBox="1"/>
          <p:nvPr/>
        </p:nvSpPr>
        <p:spPr>
          <a:xfrm>
            <a:off x="8954119" y="145243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差分比較機能</a:t>
            </a:r>
            <a:endParaRPr kumimoji="1" lang="ja-JP" altLang="en-US" dirty="0"/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DF2985A9-7AB7-4177-A40F-72133F448032}"/>
              </a:ext>
            </a:extLst>
          </p:cNvPr>
          <p:cNvSpPr/>
          <p:nvPr/>
        </p:nvSpPr>
        <p:spPr>
          <a:xfrm>
            <a:off x="854005" y="1328229"/>
            <a:ext cx="3328087" cy="2521024"/>
          </a:xfrm>
          <a:prstGeom prst="round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1339066C-F21A-4490-ABE7-CF7781994B0B}"/>
              </a:ext>
            </a:extLst>
          </p:cNvPr>
          <p:cNvSpPr/>
          <p:nvPr/>
        </p:nvSpPr>
        <p:spPr>
          <a:xfrm>
            <a:off x="4404146" y="1328229"/>
            <a:ext cx="3328087" cy="2521024"/>
          </a:xfrm>
          <a:prstGeom prst="round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54FE7726-0672-4321-92DB-229F22189330}"/>
              </a:ext>
            </a:extLst>
          </p:cNvPr>
          <p:cNvSpPr/>
          <p:nvPr/>
        </p:nvSpPr>
        <p:spPr>
          <a:xfrm>
            <a:off x="7976955" y="1328229"/>
            <a:ext cx="3328087" cy="2521024"/>
          </a:xfrm>
          <a:prstGeom prst="round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32" name="テキスト ボックス 54">
            <a:extLst>
              <a:ext uri="{FF2B5EF4-FFF2-40B4-BE49-F238E27FC236}">
                <a16:creationId xmlns:a16="http://schemas.microsoft.com/office/drawing/2014/main" id="{C2FBD2C1-74CB-4830-B1ED-F740811DE1D1}"/>
              </a:ext>
            </a:extLst>
          </p:cNvPr>
          <p:cNvSpPr txBox="1"/>
          <p:nvPr/>
        </p:nvSpPr>
        <p:spPr>
          <a:xfrm>
            <a:off x="5092745" y="409786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チェックリスト機能</a:t>
            </a:r>
            <a:endParaRPr kumimoji="1" lang="ja-JP" altLang="en-US" dirty="0"/>
          </a:p>
        </p:txBody>
      </p:sp>
      <p:sp>
        <p:nvSpPr>
          <p:cNvPr id="35" name="テキスト ボックス 6">
            <a:extLst>
              <a:ext uri="{FF2B5EF4-FFF2-40B4-BE49-F238E27FC236}">
                <a16:creationId xmlns:a16="http://schemas.microsoft.com/office/drawing/2014/main" id="{53A1A7DC-979F-43DB-AC74-F5B3E081B68D}"/>
              </a:ext>
            </a:extLst>
          </p:cNvPr>
          <p:cNvSpPr txBox="1"/>
          <p:nvPr/>
        </p:nvSpPr>
        <p:spPr>
          <a:xfrm>
            <a:off x="1531583" y="408115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dirty="0"/>
              <a:t>網羅性確認機能</a:t>
            </a:r>
          </a:p>
        </p:txBody>
      </p:sp>
      <p:sp>
        <p:nvSpPr>
          <p:cNvPr id="38" name="テキスト ボックス 56">
            <a:extLst>
              <a:ext uri="{FF2B5EF4-FFF2-40B4-BE49-F238E27FC236}">
                <a16:creationId xmlns:a16="http://schemas.microsoft.com/office/drawing/2014/main" id="{0883DF84-241D-4534-9EC8-8B3383F365B3}"/>
              </a:ext>
            </a:extLst>
          </p:cNvPr>
          <p:cNvSpPr txBox="1"/>
          <p:nvPr/>
        </p:nvSpPr>
        <p:spPr>
          <a:xfrm>
            <a:off x="8251643" y="4081158"/>
            <a:ext cx="27238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b="0" i="0" dirty="0">
                <a:solidFill>
                  <a:srgbClr val="000000"/>
                </a:solidFill>
                <a:effectLst/>
                <a:latin typeface="Noto Sans JP"/>
              </a:rPr>
              <a:t>プロジェクト管理ツール</a:t>
            </a:r>
            <a:endParaRPr lang="en-US" altLang="ja-JP" dirty="0">
              <a:solidFill>
                <a:srgbClr val="000000"/>
              </a:solidFill>
              <a:latin typeface="Noto Sans JP"/>
            </a:endParaRPr>
          </a:p>
          <a:p>
            <a:r>
              <a:rPr kumimoji="1" lang="ja-JP" altLang="en-US" dirty="0">
                <a:solidFill>
                  <a:srgbClr val="000000"/>
                </a:solidFill>
                <a:latin typeface="Noto Sans JP"/>
              </a:rPr>
              <a:t>リビジョン管理ツール</a:t>
            </a:r>
            <a:endParaRPr kumimoji="1" lang="en-US" altLang="ja-JP" dirty="0">
              <a:solidFill>
                <a:srgbClr val="000000"/>
              </a:solidFill>
              <a:latin typeface="Noto Sans JP"/>
            </a:endParaRPr>
          </a:p>
          <a:p>
            <a:r>
              <a:rPr lang="ja-JP" altLang="en-US" dirty="0">
                <a:solidFill>
                  <a:srgbClr val="000000"/>
                </a:solidFill>
                <a:latin typeface="Noto Sans JP"/>
              </a:rPr>
              <a:t>との連携</a:t>
            </a:r>
            <a:endParaRPr kumimoji="1" lang="ja-JP" altLang="en-US" dirty="0"/>
          </a:p>
        </p:txBody>
      </p:sp>
      <p:sp>
        <p:nvSpPr>
          <p:cNvPr id="40" name="四角形: 角を丸くする 39">
            <a:extLst>
              <a:ext uri="{FF2B5EF4-FFF2-40B4-BE49-F238E27FC236}">
                <a16:creationId xmlns:a16="http://schemas.microsoft.com/office/drawing/2014/main" id="{60A05280-1D84-44AC-87BF-15CAAFAC4279}"/>
              </a:ext>
            </a:extLst>
          </p:cNvPr>
          <p:cNvSpPr/>
          <p:nvPr/>
        </p:nvSpPr>
        <p:spPr>
          <a:xfrm>
            <a:off x="826562" y="3973657"/>
            <a:ext cx="3328087" cy="2521024"/>
          </a:xfrm>
          <a:prstGeom prst="round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41" name="四角形: 角を丸くする 40">
            <a:extLst>
              <a:ext uri="{FF2B5EF4-FFF2-40B4-BE49-F238E27FC236}">
                <a16:creationId xmlns:a16="http://schemas.microsoft.com/office/drawing/2014/main" id="{C3A8023C-32A1-4D5B-8002-89084C3D817F}"/>
              </a:ext>
            </a:extLst>
          </p:cNvPr>
          <p:cNvSpPr/>
          <p:nvPr/>
        </p:nvSpPr>
        <p:spPr>
          <a:xfrm>
            <a:off x="4376703" y="3973657"/>
            <a:ext cx="3328087" cy="2521024"/>
          </a:xfrm>
          <a:prstGeom prst="round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42" name="四角形: 角を丸くする 41">
            <a:extLst>
              <a:ext uri="{FF2B5EF4-FFF2-40B4-BE49-F238E27FC236}">
                <a16:creationId xmlns:a16="http://schemas.microsoft.com/office/drawing/2014/main" id="{5FE841E2-3BEA-4FDA-991D-49113E283D44}"/>
              </a:ext>
            </a:extLst>
          </p:cNvPr>
          <p:cNvSpPr/>
          <p:nvPr/>
        </p:nvSpPr>
        <p:spPr>
          <a:xfrm>
            <a:off x="7949512" y="3973657"/>
            <a:ext cx="3328087" cy="2521024"/>
          </a:xfrm>
          <a:prstGeom prst="round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7936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</TotalTime>
  <Words>258</Words>
  <Application>Microsoft Office PowerPoint</Application>
  <PresentationFormat>ワイド画面</PresentationFormat>
  <Paragraphs>50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Noto Sans JP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谷口 翔太</dc:creator>
  <cp:lastModifiedBy>谷口 翔太</cp:lastModifiedBy>
  <cp:revision>39</cp:revision>
  <dcterms:created xsi:type="dcterms:W3CDTF">2020-11-23T11:46:14Z</dcterms:created>
  <dcterms:modified xsi:type="dcterms:W3CDTF">2020-11-23T18:27:20Z</dcterms:modified>
</cp:coreProperties>
</file>