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谷口 翔太" initials="谷口" lastIdx="2" clrIdx="0">
    <p:extLst>
      <p:ext uri="{19B8F6BF-5375-455C-9EA6-DF929625EA0E}">
        <p15:presenceInfo xmlns:p15="http://schemas.microsoft.com/office/powerpoint/2012/main" userId="4bec1fbb0ea9df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2E2CE2-A5BD-4522-8979-2EE85FE3F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BF2E2D-B850-4925-8009-176E50B03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4CF3EF-3BE5-4EF4-9D11-B94DD89B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F78C-4955-467A-8CFF-D2676FC73F25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62EDD5-C51F-4CF1-A4B0-4CCDC34C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383DF9-2703-45E0-8EDA-C51FAF17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65FF-C5DD-4DB9-83E8-56C50DE58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19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84EF6-737E-4C9A-9F75-8F6639E1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E5DD32-E478-4D80-8611-D15C454F8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6C19EE-1B61-4102-AE7F-D4F81FDF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F78C-4955-467A-8CFF-D2676FC73F25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EFFDCD-0DB4-4C26-A2AF-FF9F7715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3CF32E-1187-48C1-BB75-32325103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65FF-C5DD-4DB9-83E8-56C50DE58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64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83ED00C-7F42-4ED6-8639-E7639028C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1A2962-48E4-4359-BCC2-90A6EAD59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DBB1D-B899-4F1C-A639-40C9B248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F78C-4955-467A-8CFF-D2676FC73F25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CC0AEE-5377-4C3C-9862-F89EE913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8CF62A-85C8-452C-9187-89D0C3D4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65FF-C5DD-4DB9-83E8-56C50DE58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40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78249-EFED-435D-86CC-9E4B886A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6B1A8D-F536-48AA-AA8B-3C2D1653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677EE8-A453-4AD2-95BF-8DB07191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F78C-4955-467A-8CFF-D2676FC73F25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937EB8-B811-4B9A-B450-D133240C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1AD6E4-21B6-471C-8A10-95AA6217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65FF-C5DD-4DB9-83E8-56C50DE58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98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F0E29-2A6B-4874-85B0-D1B3BD2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D30038-4704-4EF1-9C86-07D8CD65B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14B7D1-B743-40EB-9323-FEFD2F09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F78C-4955-467A-8CFF-D2676FC73F25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0908E-9E73-4515-BD1D-D99821BA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C56FD6-D6CE-402C-9DA3-FBC20809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65FF-C5DD-4DB9-83E8-56C50DE58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9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BA265-0545-4C6A-B7A4-6BE20144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37A085-2FA3-4FA5-9AF9-E65981843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1A5D92-6D32-4D56-BED9-3AE19374E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A4ACDD-99E9-4880-95FC-0D1266B0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F78C-4955-467A-8CFF-D2676FC73F25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2A0B28-6CAC-4AFA-B0F3-B1AE8DA8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B0F92-A9C1-412A-9EE6-1FCF5CFC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65FF-C5DD-4DB9-83E8-56C50DE58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41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91F515-F0A2-4141-9F97-012E0977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505AA5-5246-4FDB-95F2-AEECF9445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04BFDE-C47B-4D49-B8BF-6F025279F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CDDDFD-61C5-4D09-9E41-B2E042C54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9A673C-DD69-4289-90D0-071699CE6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703E34-99AC-498D-A5FC-E85DF0D6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F78C-4955-467A-8CFF-D2676FC73F25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0C302E-2063-458B-8149-B6B45C19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0FBE95-1D37-409A-B7B6-8E5E0408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65FF-C5DD-4DB9-83E8-56C50DE58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38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8504F-D7E5-4CE3-B341-0C4DBFE3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5F617B-4761-4C24-A04A-BCAC6877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F78C-4955-467A-8CFF-D2676FC73F25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356DD0-C95D-40BD-9A25-6F49509A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B44451-FF9F-4183-89BF-25253754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65FF-C5DD-4DB9-83E8-56C50DE58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A61821-6A46-4665-B57A-A09103BC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F78C-4955-467A-8CFF-D2676FC73F25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9D1B8D-3D84-4B4D-8940-FEC4AFDA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EFE7B2-855F-480B-8341-1752E55F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65FF-C5DD-4DB9-83E8-56C50DE58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26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1A0AC-F139-46E4-AD63-9798FF4E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70E472-53C7-465A-BC37-CCF1D963E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098244-8E12-4DF9-A73D-A2BE57F1E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5B1D1F-95D9-432F-A102-5DB2F09E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F78C-4955-467A-8CFF-D2676FC73F25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D1A44A-D93C-472E-A4B5-0A2CB85C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46BD78-28D1-48C5-8937-1350B1FA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65FF-C5DD-4DB9-83E8-56C50DE58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45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C08D2E-8A33-48BA-96F5-D9CD796B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AA062D-BC47-4FF2-85FD-9AA400FD9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AE383F-1E33-472E-A549-8912574D8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CAE78C-231A-437F-89CC-48EDA3D0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F78C-4955-467A-8CFF-D2676FC73F25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6C69E8-FA66-413E-B7D1-AE9F2725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2051E-B928-452F-825F-B7F341CB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65FF-C5DD-4DB9-83E8-56C50DE58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64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579062-21E7-41DC-8998-9EA7A752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36CC34-302E-4DDA-BFFC-2638AC7B5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C2449-647F-4621-B91A-CE40C8BF0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5F78C-4955-467A-8CFF-D2676FC73F25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B057B2-E728-49B5-A2B8-0B306746D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9F18F-4F63-4020-89FD-2EAA08828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65FF-C5DD-4DB9-83E8-56C50DE58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47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2.svg"/><Relationship Id="rId21" Type="http://schemas.openxmlformats.org/officeDocument/2006/relationships/image" Target="../media/image2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7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10" Type="http://schemas.openxmlformats.org/officeDocument/2006/relationships/image" Target="../media/image9.png"/><Relationship Id="rId19" Type="http://schemas.openxmlformats.org/officeDocument/2006/relationships/image" Target="../media/image22.svg"/><Relationship Id="rId31" Type="http://schemas.openxmlformats.org/officeDocument/2006/relationships/image" Target="../media/image3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5.png"/><Relationship Id="rId27" Type="http://schemas.openxmlformats.org/officeDocument/2006/relationships/image" Target="../media/image30.svg"/><Relationship Id="rId30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788676B-C1B7-4F27-B56B-349134993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kumimoji="1" lang="ja-JP" altLang="en-US" sz="5200" dirty="0">
                <a:solidFill>
                  <a:schemeClr val="tx2"/>
                </a:solidFill>
              </a:rPr>
              <a:t>ことぶき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1E5A24-7DD7-4327-846A-1B155AC4F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tx2"/>
                </a:solidFill>
              </a:rPr>
              <a:t>ドキュメントチェック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911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396912-E563-4E13-B47B-AEE6A26801EC}"/>
              </a:ext>
            </a:extLst>
          </p:cNvPr>
          <p:cNvSpPr txBox="1"/>
          <p:nvPr/>
        </p:nvSpPr>
        <p:spPr>
          <a:xfrm>
            <a:off x="269549" y="314661"/>
            <a:ext cx="776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開発現場でこんな経験はありませんか？</a:t>
            </a:r>
            <a:endParaRPr kumimoji="1" lang="ja-JP" altLang="en-US" sz="3200" dirty="0"/>
          </a:p>
        </p:txBody>
      </p:sp>
      <p:pic>
        <p:nvPicPr>
          <p:cNvPr id="6" name="グラフィックス 5" descr="ドキュメント">
            <a:extLst>
              <a:ext uri="{FF2B5EF4-FFF2-40B4-BE49-F238E27FC236}">
                <a16:creationId xmlns:a16="http://schemas.microsoft.com/office/drawing/2014/main" id="{3CE8DDFF-F69A-4C20-B7F5-658246526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4152" y="1378432"/>
            <a:ext cx="1217735" cy="1217735"/>
          </a:xfrm>
          <a:prstGeom prst="rect">
            <a:avLst/>
          </a:prstGeom>
        </p:spPr>
      </p:pic>
      <p:pic>
        <p:nvPicPr>
          <p:cNvPr id="15" name="グラフィックス 14" descr="ユーザー">
            <a:extLst>
              <a:ext uri="{FF2B5EF4-FFF2-40B4-BE49-F238E27FC236}">
                <a16:creationId xmlns:a16="http://schemas.microsoft.com/office/drawing/2014/main" id="{96EB4F7F-A89D-4DBA-8A54-7FD0B1691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23" y="1555373"/>
            <a:ext cx="1040794" cy="1040794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A86A78-1BBF-43C9-B2E9-EB971E50287B}"/>
              </a:ext>
            </a:extLst>
          </p:cNvPr>
          <p:cNvSpPr/>
          <p:nvPr/>
        </p:nvSpPr>
        <p:spPr>
          <a:xfrm>
            <a:off x="2125822" y="1861798"/>
            <a:ext cx="1025740" cy="424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EE88E0E-9A56-40A7-B040-D625899340BB}"/>
              </a:ext>
            </a:extLst>
          </p:cNvPr>
          <p:cNvSpPr/>
          <p:nvPr/>
        </p:nvSpPr>
        <p:spPr>
          <a:xfrm>
            <a:off x="2123539" y="3627317"/>
            <a:ext cx="1025740" cy="424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CF76E460-D415-4120-A29B-CC58B9D62CFF}"/>
              </a:ext>
            </a:extLst>
          </p:cNvPr>
          <p:cNvSpPr/>
          <p:nvPr/>
        </p:nvSpPr>
        <p:spPr>
          <a:xfrm>
            <a:off x="2116298" y="5398486"/>
            <a:ext cx="1025740" cy="424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BAD60004-D985-40FC-A751-55454CF44AD0}"/>
              </a:ext>
            </a:extLst>
          </p:cNvPr>
          <p:cNvSpPr/>
          <p:nvPr/>
        </p:nvSpPr>
        <p:spPr>
          <a:xfrm>
            <a:off x="7143686" y="1046416"/>
            <a:ext cx="2122595" cy="652665"/>
          </a:xfrm>
          <a:prstGeom prst="wedgeRoundRectCallout">
            <a:avLst>
              <a:gd name="adj1" fmla="val -59351"/>
              <a:gd name="adj2" fmla="val 9087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良くできてる。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CD59C91-3099-4265-B479-60D9BA937445}"/>
              </a:ext>
            </a:extLst>
          </p:cNvPr>
          <p:cNvSpPr txBox="1"/>
          <p:nvPr/>
        </p:nvSpPr>
        <p:spPr>
          <a:xfrm>
            <a:off x="846883" y="259616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担当者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A003462-50D1-40F7-AED7-9BCA681629B7}"/>
              </a:ext>
            </a:extLst>
          </p:cNvPr>
          <p:cNvSpPr txBox="1"/>
          <p:nvPr/>
        </p:nvSpPr>
        <p:spPr>
          <a:xfrm>
            <a:off x="3353072" y="256578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成果物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pic>
        <p:nvPicPr>
          <p:cNvPr id="38" name="グラフィックス 37" descr="ユーザー">
            <a:extLst>
              <a:ext uri="{FF2B5EF4-FFF2-40B4-BE49-F238E27FC236}">
                <a16:creationId xmlns:a16="http://schemas.microsoft.com/office/drawing/2014/main" id="{4ED9B827-5AA6-41E0-8B47-4A0DFA874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840" y="3249297"/>
            <a:ext cx="1040794" cy="1040794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4945A7D-D192-4996-A36E-AA95F2D4ACA0}"/>
              </a:ext>
            </a:extLst>
          </p:cNvPr>
          <p:cNvSpPr txBox="1"/>
          <p:nvPr/>
        </p:nvSpPr>
        <p:spPr>
          <a:xfrm>
            <a:off x="844600" y="429009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担当者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pic>
        <p:nvPicPr>
          <p:cNvPr id="40" name="グラフィックス 39" descr="ユーザー">
            <a:extLst>
              <a:ext uri="{FF2B5EF4-FFF2-40B4-BE49-F238E27FC236}">
                <a16:creationId xmlns:a16="http://schemas.microsoft.com/office/drawing/2014/main" id="{21B01592-C162-4885-8FC9-FDF7795707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840" y="4972246"/>
            <a:ext cx="1040794" cy="1040794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F671B0E-C7E5-409F-922C-7F77B073FF84}"/>
              </a:ext>
            </a:extLst>
          </p:cNvPr>
          <p:cNvSpPr txBox="1"/>
          <p:nvPr/>
        </p:nvSpPr>
        <p:spPr>
          <a:xfrm>
            <a:off x="844600" y="601304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担当者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pic>
        <p:nvPicPr>
          <p:cNvPr id="42" name="グラフィックス 41" descr="ドキュメント">
            <a:extLst>
              <a:ext uri="{FF2B5EF4-FFF2-40B4-BE49-F238E27FC236}">
                <a16:creationId xmlns:a16="http://schemas.microsoft.com/office/drawing/2014/main" id="{9260A326-50C0-451C-9AF1-9CD5583D84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4152" y="3353015"/>
            <a:ext cx="1217735" cy="1217735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6F6E9B-755C-4893-81CD-041DC82B5B62}"/>
              </a:ext>
            </a:extLst>
          </p:cNvPr>
          <p:cNvSpPr txBox="1"/>
          <p:nvPr/>
        </p:nvSpPr>
        <p:spPr>
          <a:xfrm>
            <a:off x="3353072" y="454037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成果物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pic>
        <p:nvPicPr>
          <p:cNvPr id="44" name="グラフィックス 43" descr="ドキュメント">
            <a:extLst>
              <a:ext uri="{FF2B5EF4-FFF2-40B4-BE49-F238E27FC236}">
                <a16:creationId xmlns:a16="http://schemas.microsoft.com/office/drawing/2014/main" id="{43D15881-B8D3-4972-BBB8-9E8D3F0A45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50081" y="5107480"/>
            <a:ext cx="1217735" cy="1217735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238C18C-122C-40A1-930C-70CEB9D18648}"/>
              </a:ext>
            </a:extLst>
          </p:cNvPr>
          <p:cNvSpPr txBox="1"/>
          <p:nvPr/>
        </p:nvSpPr>
        <p:spPr>
          <a:xfrm>
            <a:off x="3339001" y="629483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成果物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A68CDE90-4CD0-41B7-964A-26E9ADB93261}"/>
              </a:ext>
            </a:extLst>
          </p:cNvPr>
          <p:cNvSpPr/>
          <p:nvPr/>
        </p:nvSpPr>
        <p:spPr>
          <a:xfrm>
            <a:off x="4594477" y="1876632"/>
            <a:ext cx="1025740" cy="424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C715168C-D77A-43A8-841C-CD06BF25FF99}"/>
              </a:ext>
            </a:extLst>
          </p:cNvPr>
          <p:cNvSpPr/>
          <p:nvPr/>
        </p:nvSpPr>
        <p:spPr>
          <a:xfrm>
            <a:off x="4596760" y="3749882"/>
            <a:ext cx="1025740" cy="424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4F4F8D30-350E-4004-B915-42CA3DE0A90E}"/>
              </a:ext>
            </a:extLst>
          </p:cNvPr>
          <p:cNvSpPr/>
          <p:nvPr/>
        </p:nvSpPr>
        <p:spPr>
          <a:xfrm>
            <a:off x="4575859" y="5474106"/>
            <a:ext cx="1025740" cy="424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吹き出し: 角を丸めた四角形 49">
            <a:extLst>
              <a:ext uri="{FF2B5EF4-FFF2-40B4-BE49-F238E27FC236}">
                <a16:creationId xmlns:a16="http://schemas.microsoft.com/office/drawing/2014/main" id="{04B0ED86-4FB8-463B-8FDC-DAB6736E6CF5}"/>
              </a:ext>
            </a:extLst>
          </p:cNvPr>
          <p:cNvSpPr/>
          <p:nvPr/>
        </p:nvSpPr>
        <p:spPr>
          <a:xfrm>
            <a:off x="7143686" y="2540917"/>
            <a:ext cx="2122595" cy="1081416"/>
          </a:xfrm>
          <a:prstGeom prst="wedgeRoundRectCallout">
            <a:avLst>
              <a:gd name="adj1" fmla="val -57402"/>
              <a:gd name="adj2" fmla="val 7074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誤記が多い。</a:t>
            </a:r>
            <a:endParaRPr kumimoji="1" lang="en-US" altLang="ja-JP" dirty="0"/>
          </a:p>
          <a:p>
            <a:r>
              <a:rPr lang="ja-JP" altLang="en-US" dirty="0"/>
              <a:t>用語がバラバラ。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327F8EF2-14CA-45DB-93A1-434B6319241C}"/>
              </a:ext>
            </a:extLst>
          </p:cNvPr>
          <p:cNvSpPr/>
          <p:nvPr/>
        </p:nvSpPr>
        <p:spPr>
          <a:xfrm>
            <a:off x="7129615" y="4173882"/>
            <a:ext cx="3067684" cy="1008326"/>
          </a:xfrm>
          <a:prstGeom prst="wedgeRoundRectCallout">
            <a:avLst>
              <a:gd name="adj1" fmla="val -55591"/>
              <a:gd name="adj2" fmla="val 8355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記載が足りてない。</a:t>
            </a:r>
            <a:endParaRPr kumimoji="1" lang="en-US" altLang="ja-JP" dirty="0"/>
          </a:p>
          <a:p>
            <a:r>
              <a:rPr lang="ja-JP" altLang="en-US" dirty="0"/>
              <a:t>日本語が変。</a:t>
            </a:r>
            <a:endParaRPr lang="en-US" altLang="ja-JP" dirty="0"/>
          </a:p>
          <a:p>
            <a:r>
              <a:rPr kumimoji="1" lang="ja-JP" altLang="en-US" dirty="0"/>
              <a:t>他</a:t>
            </a:r>
            <a:r>
              <a:rPr lang="ja-JP" altLang="en-US" dirty="0"/>
              <a:t>と書きっぷりが合わない。</a:t>
            </a:r>
            <a:endParaRPr kumimoji="1" lang="en-US" altLang="ja-JP" dirty="0"/>
          </a:p>
        </p:txBody>
      </p:sp>
      <p:pic>
        <p:nvPicPr>
          <p:cNvPr id="52" name="グラフィックス 51" descr="笑顔 (塗りつぶしなし)">
            <a:extLst>
              <a:ext uri="{FF2B5EF4-FFF2-40B4-BE49-F238E27FC236}">
                <a16:creationId xmlns:a16="http://schemas.microsoft.com/office/drawing/2014/main" id="{0FA9D5F0-9232-4FF8-9253-641AEFB7C1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32416" y="1547924"/>
            <a:ext cx="1081416" cy="1081416"/>
          </a:xfrm>
          <a:prstGeom prst="rect">
            <a:avLst/>
          </a:prstGeom>
        </p:spPr>
      </p:pic>
      <p:pic>
        <p:nvPicPr>
          <p:cNvPr id="54" name="グラフィックス 53" descr="悲しそうな顔 (塗りつぶしなし)">
            <a:extLst>
              <a:ext uri="{FF2B5EF4-FFF2-40B4-BE49-F238E27FC236}">
                <a16:creationId xmlns:a16="http://schemas.microsoft.com/office/drawing/2014/main" id="{0B6C33FF-86BA-428C-949F-11BBE21D8B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37371" y="3450479"/>
            <a:ext cx="1081415" cy="1081415"/>
          </a:xfrm>
          <a:prstGeom prst="rect">
            <a:avLst/>
          </a:prstGeom>
        </p:spPr>
      </p:pic>
      <p:pic>
        <p:nvPicPr>
          <p:cNvPr id="56" name="グラフィックス 55" descr="心配そうな顔 (塗りつぶしなし)">
            <a:extLst>
              <a:ext uri="{FF2B5EF4-FFF2-40B4-BE49-F238E27FC236}">
                <a16:creationId xmlns:a16="http://schemas.microsoft.com/office/drawing/2014/main" id="{B0BD2CCA-A62D-4B7D-A604-CB3EC90549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30132" y="5228905"/>
            <a:ext cx="1081415" cy="1081415"/>
          </a:xfrm>
          <a:prstGeom prst="rect">
            <a:avLst/>
          </a:prstGeom>
        </p:spPr>
      </p:pic>
      <p:sp>
        <p:nvSpPr>
          <p:cNvPr id="57" name="思考の吹き出し: 雲形 56">
            <a:extLst>
              <a:ext uri="{FF2B5EF4-FFF2-40B4-BE49-F238E27FC236}">
                <a16:creationId xmlns:a16="http://schemas.microsoft.com/office/drawing/2014/main" id="{444CA64B-4B3A-4405-AA2D-7230A9E7B802}"/>
              </a:ext>
            </a:extLst>
          </p:cNvPr>
          <p:cNvSpPr/>
          <p:nvPr/>
        </p:nvSpPr>
        <p:spPr>
          <a:xfrm>
            <a:off x="9347561" y="234145"/>
            <a:ext cx="2574890" cy="1023439"/>
          </a:xfrm>
          <a:prstGeom prst="cloudCallout">
            <a:avLst>
              <a:gd name="adj1" fmla="val -50410"/>
              <a:gd name="adj2" fmla="val 6252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内容も問題ないな。</a:t>
            </a:r>
          </a:p>
        </p:txBody>
      </p:sp>
      <p:sp>
        <p:nvSpPr>
          <p:cNvPr id="83" name="思考の吹き出し: 雲形 82">
            <a:extLst>
              <a:ext uri="{FF2B5EF4-FFF2-40B4-BE49-F238E27FC236}">
                <a16:creationId xmlns:a16="http://schemas.microsoft.com/office/drawing/2014/main" id="{B5D91CE6-7F06-4B1C-A22D-7D2083C418D5}"/>
              </a:ext>
            </a:extLst>
          </p:cNvPr>
          <p:cNvSpPr/>
          <p:nvPr/>
        </p:nvSpPr>
        <p:spPr>
          <a:xfrm>
            <a:off x="9259330" y="1547925"/>
            <a:ext cx="2803265" cy="1533026"/>
          </a:xfrm>
          <a:prstGeom prst="cloudCallout">
            <a:avLst>
              <a:gd name="adj1" fmla="val -49323"/>
              <a:gd name="adj2" fmla="val 583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内容より</a:t>
            </a:r>
            <a:r>
              <a:rPr kumimoji="1" lang="ja-JP" altLang="en-US" dirty="0"/>
              <a:t>体裁チェックに時間がかかった。</a:t>
            </a:r>
          </a:p>
        </p:txBody>
      </p:sp>
      <p:sp>
        <p:nvSpPr>
          <p:cNvPr id="84" name="思考の吹き出し: 雲形 83">
            <a:extLst>
              <a:ext uri="{FF2B5EF4-FFF2-40B4-BE49-F238E27FC236}">
                <a16:creationId xmlns:a16="http://schemas.microsoft.com/office/drawing/2014/main" id="{4CFEE343-CB5E-4A21-B516-8B31B91A9AC3}"/>
              </a:ext>
            </a:extLst>
          </p:cNvPr>
          <p:cNvSpPr/>
          <p:nvPr/>
        </p:nvSpPr>
        <p:spPr>
          <a:xfrm>
            <a:off x="9259329" y="5358920"/>
            <a:ext cx="2803265" cy="1197427"/>
          </a:xfrm>
          <a:prstGeom prst="cloudCallout">
            <a:avLst>
              <a:gd name="adj1" fmla="val -52261"/>
              <a:gd name="adj2" fmla="val -566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再レビューしないが必要だ。</a:t>
            </a:r>
            <a:endParaRPr kumimoji="1" lang="ja-JP" altLang="en-US" dirty="0"/>
          </a:p>
        </p:txBody>
      </p:sp>
      <p:pic>
        <p:nvPicPr>
          <p:cNvPr id="85" name="グラフィックス 84" descr="時計">
            <a:extLst>
              <a:ext uri="{FF2B5EF4-FFF2-40B4-BE49-F238E27FC236}">
                <a16:creationId xmlns:a16="http://schemas.microsoft.com/office/drawing/2014/main" id="{25563BC8-8168-4654-B181-40B87C24672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99123" y="2602818"/>
            <a:ext cx="377266" cy="377266"/>
          </a:xfrm>
          <a:prstGeom prst="rect">
            <a:avLst/>
          </a:prstGeom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E011D49-878A-41CD-BF93-E056738EDF5A}"/>
              </a:ext>
            </a:extLst>
          </p:cNvPr>
          <p:cNvSpPr txBox="1"/>
          <p:nvPr/>
        </p:nvSpPr>
        <p:spPr>
          <a:xfrm>
            <a:off x="6096000" y="261075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8</a:t>
            </a:r>
            <a:r>
              <a:rPr kumimoji="1" lang="ja-JP" altLang="en-US" dirty="0"/>
              <a:t>時間</a:t>
            </a:r>
          </a:p>
        </p:txBody>
      </p:sp>
      <p:pic>
        <p:nvPicPr>
          <p:cNvPr id="91" name="グラフィックス 90" descr="時計">
            <a:extLst>
              <a:ext uri="{FF2B5EF4-FFF2-40B4-BE49-F238E27FC236}">
                <a16:creationId xmlns:a16="http://schemas.microsoft.com/office/drawing/2014/main" id="{ECFC2C8B-ABEA-4657-8688-DAAB1BB1286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53405" y="4460213"/>
            <a:ext cx="377266" cy="377266"/>
          </a:xfrm>
          <a:prstGeom prst="rect">
            <a:avLst/>
          </a:prstGeom>
        </p:spPr>
      </p:pic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DC305F2-19B8-4B3E-B859-5B35347C057E}"/>
              </a:ext>
            </a:extLst>
          </p:cNvPr>
          <p:cNvSpPr txBox="1"/>
          <p:nvPr/>
        </p:nvSpPr>
        <p:spPr>
          <a:xfrm>
            <a:off x="6150282" y="446814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16</a:t>
            </a:r>
            <a:r>
              <a:rPr kumimoji="1" lang="ja-JP" altLang="en-US" dirty="0"/>
              <a:t>時間</a:t>
            </a:r>
          </a:p>
        </p:txBody>
      </p:sp>
      <p:pic>
        <p:nvPicPr>
          <p:cNvPr id="93" name="グラフィックス 92" descr="時計">
            <a:extLst>
              <a:ext uri="{FF2B5EF4-FFF2-40B4-BE49-F238E27FC236}">
                <a16:creationId xmlns:a16="http://schemas.microsoft.com/office/drawing/2014/main" id="{BE994B0D-A67D-4045-A4BD-61AC4256B45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853405" y="6248207"/>
            <a:ext cx="377266" cy="377266"/>
          </a:xfrm>
          <a:prstGeom prst="rect">
            <a:avLst/>
          </a:prstGeom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3D3A50B-26A8-4C22-9697-505E66D4D7E4}"/>
              </a:ext>
            </a:extLst>
          </p:cNvPr>
          <p:cNvSpPr txBox="1"/>
          <p:nvPr/>
        </p:nvSpPr>
        <p:spPr>
          <a:xfrm>
            <a:off x="6150282" y="625614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36</a:t>
            </a:r>
            <a:r>
              <a:rPr kumimoji="1" lang="ja-JP" altLang="en-US" dirty="0"/>
              <a:t>時間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404848FD-0717-4426-AEDF-37045B9AC92E}"/>
              </a:ext>
            </a:extLst>
          </p:cNvPr>
          <p:cNvSpPr txBox="1"/>
          <p:nvPr/>
        </p:nvSpPr>
        <p:spPr>
          <a:xfrm>
            <a:off x="5483433" y="11489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レビュー実施</a:t>
            </a:r>
          </a:p>
        </p:txBody>
      </p:sp>
    </p:spTree>
    <p:extLst>
      <p:ext uri="{BB962C8B-B14F-4D97-AF65-F5344CB8AC3E}">
        <p14:creationId xmlns:p14="http://schemas.microsoft.com/office/powerpoint/2010/main" val="10674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014251B-504B-4CD3-9262-F5F6E3EAAA06}"/>
              </a:ext>
            </a:extLst>
          </p:cNvPr>
          <p:cNvSpPr/>
          <p:nvPr/>
        </p:nvSpPr>
        <p:spPr>
          <a:xfrm>
            <a:off x="3111481" y="1404288"/>
            <a:ext cx="1175042" cy="5107242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396912-E563-4E13-B47B-AEE6A26801EC}"/>
              </a:ext>
            </a:extLst>
          </p:cNvPr>
          <p:cNvSpPr txBox="1"/>
          <p:nvPr/>
        </p:nvSpPr>
        <p:spPr>
          <a:xfrm>
            <a:off x="269548" y="314661"/>
            <a:ext cx="1057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自然言語解析によるチェック・評価を行い効率化する</a:t>
            </a:r>
            <a:endParaRPr kumimoji="1" lang="ja-JP" altLang="en-US" sz="3200" dirty="0"/>
          </a:p>
        </p:txBody>
      </p:sp>
      <p:pic>
        <p:nvPicPr>
          <p:cNvPr id="6" name="グラフィックス 5" descr="ドキュメント">
            <a:extLst>
              <a:ext uri="{FF2B5EF4-FFF2-40B4-BE49-F238E27FC236}">
                <a16:creationId xmlns:a16="http://schemas.microsoft.com/office/drawing/2014/main" id="{3CE8DDFF-F69A-4C20-B7F5-658246526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709" y="1436097"/>
            <a:ext cx="1217735" cy="1217735"/>
          </a:xfrm>
          <a:prstGeom prst="rect">
            <a:avLst/>
          </a:prstGeom>
        </p:spPr>
      </p:pic>
      <p:pic>
        <p:nvPicPr>
          <p:cNvPr id="15" name="グラフィックス 14" descr="ユーザー">
            <a:extLst>
              <a:ext uri="{FF2B5EF4-FFF2-40B4-BE49-F238E27FC236}">
                <a16:creationId xmlns:a16="http://schemas.microsoft.com/office/drawing/2014/main" id="{96EB4F7F-A89D-4DBA-8A54-7FD0B1691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23" y="1555373"/>
            <a:ext cx="1040794" cy="104079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3EE88E0E-9A56-40A7-B040-D625899340BB}"/>
              </a:ext>
            </a:extLst>
          </p:cNvPr>
          <p:cNvSpPr/>
          <p:nvPr/>
        </p:nvSpPr>
        <p:spPr>
          <a:xfrm>
            <a:off x="2133534" y="3627317"/>
            <a:ext cx="925055" cy="25417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CF76E460-D415-4120-A29B-CC58B9D62CFF}"/>
              </a:ext>
            </a:extLst>
          </p:cNvPr>
          <p:cNvSpPr/>
          <p:nvPr/>
        </p:nvSpPr>
        <p:spPr>
          <a:xfrm>
            <a:off x="2116297" y="5298325"/>
            <a:ext cx="925055" cy="29071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CD59C91-3099-4265-B479-60D9BA937445}"/>
              </a:ext>
            </a:extLst>
          </p:cNvPr>
          <p:cNvSpPr txBox="1"/>
          <p:nvPr/>
        </p:nvSpPr>
        <p:spPr>
          <a:xfrm>
            <a:off x="846883" y="259616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担当者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A003462-50D1-40F7-AED7-9BCA681629B7}"/>
              </a:ext>
            </a:extLst>
          </p:cNvPr>
          <p:cNvSpPr txBox="1"/>
          <p:nvPr/>
        </p:nvSpPr>
        <p:spPr>
          <a:xfrm>
            <a:off x="5430629" y="2623453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成果物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pic>
        <p:nvPicPr>
          <p:cNvPr id="38" name="グラフィックス 37" descr="ユーザー">
            <a:extLst>
              <a:ext uri="{FF2B5EF4-FFF2-40B4-BE49-F238E27FC236}">
                <a16:creationId xmlns:a16="http://schemas.microsoft.com/office/drawing/2014/main" id="{4ED9B827-5AA6-41E0-8B47-4A0DFA874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840" y="3249297"/>
            <a:ext cx="1040794" cy="1040794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4945A7D-D192-4996-A36E-AA95F2D4ACA0}"/>
              </a:ext>
            </a:extLst>
          </p:cNvPr>
          <p:cNvSpPr txBox="1"/>
          <p:nvPr/>
        </p:nvSpPr>
        <p:spPr>
          <a:xfrm>
            <a:off x="844600" y="429009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担当者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pic>
        <p:nvPicPr>
          <p:cNvPr id="40" name="グラフィックス 39" descr="ユーザー">
            <a:extLst>
              <a:ext uri="{FF2B5EF4-FFF2-40B4-BE49-F238E27FC236}">
                <a16:creationId xmlns:a16="http://schemas.microsoft.com/office/drawing/2014/main" id="{21B01592-C162-4885-8FC9-FDF7795707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840" y="4972246"/>
            <a:ext cx="1040794" cy="1040794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F671B0E-C7E5-409F-922C-7F77B073FF84}"/>
              </a:ext>
            </a:extLst>
          </p:cNvPr>
          <p:cNvSpPr txBox="1"/>
          <p:nvPr/>
        </p:nvSpPr>
        <p:spPr>
          <a:xfrm>
            <a:off x="844600" y="601304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担当者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pic>
        <p:nvPicPr>
          <p:cNvPr id="42" name="グラフィックス 41" descr="ドキュメント">
            <a:extLst>
              <a:ext uri="{FF2B5EF4-FFF2-40B4-BE49-F238E27FC236}">
                <a16:creationId xmlns:a16="http://schemas.microsoft.com/office/drawing/2014/main" id="{9260A326-50C0-451C-9AF1-9CD5583D84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41709" y="3410680"/>
            <a:ext cx="1217735" cy="1217735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6F6E9B-755C-4893-81CD-041DC82B5B62}"/>
              </a:ext>
            </a:extLst>
          </p:cNvPr>
          <p:cNvSpPr txBox="1"/>
          <p:nvPr/>
        </p:nvSpPr>
        <p:spPr>
          <a:xfrm>
            <a:off x="5430629" y="459803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成果物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pic>
        <p:nvPicPr>
          <p:cNvPr id="44" name="グラフィックス 43" descr="ドキュメント">
            <a:extLst>
              <a:ext uri="{FF2B5EF4-FFF2-40B4-BE49-F238E27FC236}">
                <a16:creationId xmlns:a16="http://schemas.microsoft.com/office/drawing/2014/main" id="{43D15881-B8D3-4972-BBB8-9E8D3F0A45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7638" y="5165145"/>
            <a:ext cx="1217735" cy="1217735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238C18C-122C-40A1-930C-70CEB9D18648}"/>
              </a:ext>
            </a:extLst>
          </p:cNvPr>
          <p:cNvSpPr txBox="1"/>
          <p:nvPr/>
        </p:nvSpPr>
        <p:spPr>
          <a:xfrm>
            <a:off x="5416558" y="635250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成果物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A68CDE90-4CD0-41B7-964A-26E9ADB93261}"/>
              </a:ext>
            </a:extLst>
          </p:cNvPr>
          <p:cNvSpPr/>
          <p:nvPr/>
        </p:nvSpPr>
        <p:spPr>
          <a:xfrm>
            <a:off x="6672034" y="1934297"/>
            <a:ext cx="1025740" cy="424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C715168C-D77A-43A8-841C-CD06BF25FF99}"/>
              </a:ext>
            </a:extLst>
          </p:cNvPr>
          <p:cNvSpPr/>
          <p:nvPr/>
        </p:nvSpPr>
        <p:spPr>
          <a:xfrm>
            <a:off x="6674317" y="3807547"/>
            <a:ext cx="1025740" cy="424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4F4F8D30-350E-4004-B915-42CA3DE0A90E}"/>
              </a:ext>
            </a:extLst>
          </p:cNvPr>
          <p:cNvSpPr/>
          <p:nvPr/>
        </p:nvSpPr>
        <p:spPr>
          <a:xfrm>
            <a:off x="6653416" y="5531771"/>
            <a:ext cx="1025740" cy="424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グラフィックス 51" descr="笑顔 (塗りつぶしなし)">
            <a:extLst>
              <a:ext uri="{FF2B5EF4-FFF2-40B4-BE49-F238E27FC236}">
                <a16:creationId xmlns:a16="http://schemas.microsoft.com/office/drawing/2014/main" id="{0FA9D5F0-9232-4FF8-9253-641AEFB7C1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81980" y="1514751"/>
            <a:ext cx="1081416" cy="1081416"/>
          </a:xfrm>
          <a:prstGeom prst="rect">
            <a:avLst/>
          </a:pr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CB7A1C7-DBBF-4F2C-B081-853E2D5B4585}"/>
              </a:ext>
            </a:extLst>
          </p:cNvPr>
          <p:cNvGrpSpPr/>
          <p:nvPr/>
        </p:nvGrpSpPr>
        <p:grpSpPr>
          <a:xfrm>
            <a:off x="7786964" y="2569645"/>
            <a:ext cx="1071448" cy="377266"/>
            <a:chOff x="7793177" y="2569645"/>
            <a:chExt cx="1071448" cy="377266"/>
          </a:xfrm>
        </p:grpSpPr>
        <p:pic>
          <p:nvPicPr>
            <p:cNvPr id="85" name="グラフィックス 84" descr="時計">
              <a:extLst>
                <a:ext uri="{FF2B5EF4-FFF2-40B4-BE49-F238E27FC236}">
                  <a16:creationId xmlns:a16="http://schemas.microsoft.com/office/drawing/2014/main" id="{25563BC8-8168-4654-B181-40B87C246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793177" y="2569645"/>
              <a:ext cx="377266" cy="377266"/>
            </a:xfrm>
            <a:prstGeom prst="rect">
              <a:avLst/>
            </a:prstGeom>
          </p:spPr>
        </p:pic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2E011D49-878A-41CD-BF93-E056738EDF5A}"/>
                </a:ext>
              </a:extLst>
            </p:cNvPr>
            <p:cNvSpPr txBox="1"/>
            <p:nvPr/>
          </p:nvSpPr>
          <p:spPr>
            <a:xfrm>
              <a:off x="8090054" y="2577579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8</a:t>
              </a:r>
              <a:r>
                <a:rPr kumimoji="1" lang="ja-JP" altLang="en-US" dirty="0"/>
                <a:t>時間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E3A06F5-B9F1-4245-ADE2-A6535CBF1F8A}"/>
              </a:ext>
            </a:extLst>
          </p:cNvPr>
          <p:cNvGrpSpPr/>
          <p:nvPr/>
        </p:nvGrpSpPr>
        <p:grpSpPr>
          <a:xfrm>
            <a:off x="7786964" y="4427040"/>
            <a:ext cx="1071448" cy="377266"/>
            <a:chOff x="7847459" y="4427040"/>
            <a:chExt cx="1071448" cy="377266"/>
          </a:xfrm>
        </p:grpSpPr>
        <p:pic>
          <p:nvPicPr>
            <p:cNvPr id="91" name="グラフィックス 90" descr="時計">
              <a:extLst>
                <a:ext uri="{FF2B5EF4-FFF2-40B4-BE49-F238E27FC236}">
                  <a16:creationId xmlns:a16="http://schemas.microsoft.com/office/drawing/2014/main" id="{ECFC2C8B-ABEA-4657-8688-DAAB1BB12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847459" y="4427040"/>
              <a:ext cx="377266" cy="377266"/>
            </a:xfrm>
            <a:prstGeom prst="rect">
              <a:avLst/>
            </a:prstGeom>
          </p:spPr>
        </p:pic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8DC305F2-19B8-4B3E-B859-5B35347C057E}"/>
                </a:ext>
              </a:extLst>
            </p:cNvPr>
            <p:cNvSpPr txBox="1"/>
            <p:nvPr/>
          </p:nvSpPr>
          <p:spPr>
            <a:xfrm>
              <a:off x="8144336" y="443497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8</a:t>
              </a:r>
              <a:r>
                <a:rPr kumimoji="1" lang="ja-JP" altLang="en-US" dirty="0"/>
                <a:t>時間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39A6611-B3F4-423E-BA7E-29F9A62D1FAE}"/>
              </a:ext>
            </a:extLst>
          </p:cNvPr>
          <p:cNvGrpSpPr/>
          <p:nvPr/>
        </p:nvGrpSpPr>
        <p:grpSpPr>
          <a:xfrm>
            <a:off x="7786964" y="6189772"/>
            <a:ext cx="1071448" cy="377266"/>
            <a:chOff x="7847459" y="6189772"/>
            <a:chExt cx="1071448" cy="377266"/>
          </a:xfrm>
        </p:grpSpPr>
        <p:pic>
          <p:nvPicPr>
            <p:cNvPr id="93" name="グラフィックス 92" descr="時計">
              <a:extLst>
                <a:ext uri="{FF2B5EF4-FFF2-40B4-BE49-F238E27FC236}">
                  <a16:creationId xmlns:a16="http://schemas.microsoft.com/office/drawing/2014/main" id="{BE994B0D-A67D-4045-A4BD-61AC4256B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847459" y="6189772"/>
              <a:ext cx="377266" cy="377266"/>
            </a:xfrm>
            <a:prstGeom prst="rect">
              <a:avLst/>
            </a:prstGeom>
          </p:spPr>
        </p:pic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D3D3A50B-26A8-4C22-9697-505E66D4D7E4}"/>
                </a:ext>
              </a:extLst>
            </p:cNvPr>
            <p:cNvSpPr txBox="1"/>
            <p:nvPr/>
          </p:nvSpPr>
          <p:spPr>
            <a:xfrm>
              <a:off x="8144336" y="619770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8</a:t>
              </a:r>
              <a:r>
                <a:rPr kumimoji="1" lang="ja-JP" altLang="en-US" dirty="0"/>
                <a:t>時間</a:t>
              </a:r>
            </a:p>
          </p:txBody>
        </p:sp>
      </p:grpSp>
      <p:pic>
        <p:nvPicPr>
          <p:cNvPr id="13" name="グラフィックス 12" descr="チェックリスト (RTL)">
            <a:extLst>
              <a:ext uri="{FF2B5EF4-FFF2-40B4-BE49-F238E27FC236}">
                <a16:creationId xmlns:a16="http://schemas.microsoft.com/office/drawing/2014/main" id="{F95E8380-85F7-40BE-8F70-8134D2C5E0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091719" y="1555373"/>
            <a:ext cx="1217735" cy="1217735"/>
          </a:xfrm>
          <a:prstGeom prst="rect">
            <a:avLst/>
          </a:prstGeom>
        </p:spPr>
      </p:pic>
      <p:pic>
        <p:nvPicPr>
          <p:cNvPr id="14" name="グラフィックス 13" descr="契約">
            <a:extLst>
              <a:ext uri="{FF2B5EF4-FFF2-40B4-BE49-F238E27FC236}">
                <a16:creationId xmlns:a16="http://schemas.microsoft.com/office/drawing/2014/main" id="{54145F35-3DC7-4B8C-B521-29D2DC6C664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091719" y="3380301"/>
            <a:ext cx="1217735" cy="1217735"/>
          </a:xfrm>
          <a:prstGeom prst="rect">
            <a:avLst/>
          </a:prstGeom>
        </p:spPr>
      </p:pic>
      <p:pic>
        <p:nvPicPr>
          <p:cNvPr id="16" name="グラフィックス 15" descr="契約 (RTL)">
            <a:extLst>
              <a:ext uri="{FF2B5EF4-FFF2-40B4-BE49-F238E27FC236}">
                <a16:creationId xmlns:a16="http://schemas.microsoft.com/office/drawing/2014/main" id="{8E0BD643-B0B1-45A2-A39E-F1CB7EA0D80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073947" y="5134766"/>
            <a:ext cx="1217735" cy="1217735"/>
          </a:xfrm>
          <a:prstGeom prst="rect">
            <a:avLst/>
          </a:prstGeom>
        </p:spPr>
      </p:pic>
      <p:sp>
        <p:nvSpPr>
          <p:cNvPr id="58" name="矢印: 右 57">
            <a:extLst>
              <a:ext uri="{FF2B5EF4-FFF2-40B4-BE49-F238E27FC236}">
                <a16:creationId xmlns:a16="http://schemas.microsoft.com/office/drawing/2014/main" id="{56142556-7DA3-47D1-83A3-2C961D1F2608}"/>
              </a:ext>
            </a:extLst>
          </p:cNvPr>
          <p:cNvSpPr/>
          <p:nvPr/>
        </p:nvSpPr>
        <p:spPr>
          <a:xfrm>
            <a:off x="4368442" y="1861798"/>
            <a:ext cx="951476" cy="424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98657926-1778-4306-8B50-0FFE3832D37A}"/>
              </a:ext>
            </a:extLst>
          </p:cNvPr>
          <p:cNvSpPr/>
          <p:nvPr/>
        </p:nvSpPr>
        <p:spPr>
          <a:xfrm>
            <a:off x="4366159" y="3627317"/>
            <a:ext cx="951476" cy="424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C36D5DA8-D739-462F-9F0C-DB8C83C4CF0C}"/>
              </a:ext>
            </a:extLst>
          </p:cNvPr>
          <p:cNvSpPr/>
          <p:nvPr/>
        </p:nvSpPr>
        <p:spPr>
          <a:xfrm>
            <a:off x="4358918" y="5398486"/>
            <a:ext cx="951476" cy="424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グラフィックス 60" descr="笑顔 (塗りつぶしなし)">
            <a:extLst>
              <a:ext uri="{FF2B5EF4-FFF2-40B4-BE49-F238E27FC236}">
                <a16:creationId xmlns:a16="http://schemas.microsoft.com/office/drawing/2014/main" id="{023B3885-4418-4788-86AC-56445F9FC1E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781980" y="3380325"/>
            <a:ext cx="1081416" cy="1081416"/>
          </a:xfrm>
          <a:prstGeom prst="rect">
            <a:avLst/>
          </a:prstGeom>
        </p:spPr>
      </p:pic>
      <p:pic>
        <p:nvPicPr>
          <p:cNvPr id="62" name="グラフィックス 61" descr="笑顔 (塗りつぶしなし)">
            <a:extLst>
              <a:ext uri="{FF2B5EF4-FFF2-40B4-BE49-F238E27FC236}">
                <a16:creationId xmlns:a16="http://schemas.microsoft.com/office/drawing/2014/main" id="{41EBD219-0BA2-4972-A139-5D24FA31086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781980" y="5146099"/>
            <a:ext cx="1081416" cy="1081416"/>
          </a:xfrm>
          <a:prstGeom prst="rect">
            <a:avLst/>
          </a:prstGeom>
        </p:spPr>
      </p:pic>
      <p:sp>
        <p:nvSpPr>
          <p:cNvPr id="63" name="矢印: 右 62">
            <a:extLst>
              <a:ext uri="{FF2B5EF4-FFF2-40B4-BE49-F238E27FC236}">
                <a16:creationId xmlns:a16="http://schemas.microsoft.com/office/drawing/2014/main" id="{1AA417B6-1AFE-445D-B611-5AB4830A41BE}"/>
              </a:ext>
            </a:extLst>
          </p:cNvPr>
          <p:cNvSpPr/>
          <p:nvPr/>
        </p:nvSpPr>
        <p:spPr>
          <a:xfrm rot="10800000">
            <a:off x="2094130" y="4051317"/>
            <a:ext cx="925055" cy="25417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E00F52FF-F837-49CB-B852-A79AF3924D8A}"/>
              </a:ext>
            </a:extLst>
          </p:cNvPr>
          <p:cNvSpPr/>
          <p:nvPr/>
        </p:nvSpPr>
        <p:spPr>
          <a:xfrm rot="10800000">
            <a:off x="2107342" y="5722325"/>
            <a:ext cx="925055" cy="29071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矢印: 右 65">
            <a:extLst>
              <a:ext uri="{FF2B5EF4-FFF2-40B4-BE49-F238E27FC236}">
                <a16:creationId xmlns:a16="http://schemas.microsoft.com/office/drawing/2014/main" id="{53B45108-8E11-4F7D-A485-8DFB9847BEDB}"/>
              </a:ext>
            </a:extLst>
          </p:cNvPr>
          <p:cNvSpPr/>
          <p:nvPr/>
        </p:nvSpPr>
        <p:spPr>
          <a:xfrm>
            <a:off x="2116297" y="1916466"/>
            <a:ext cx="925055" cy="36933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58797B9-0BF3-4B95-AF8D-9A586BE0A1F0}"/>
              </a:ext>
            </a:extLst>
          </p:cNvPr>
          <p:cNvSpPr txBox="1"/>
          <p:nvPr/>
        </p:nvSpPr>
        <p:spPr>
          <a:xfrm>
            <a:off x="4339303" y="235829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評価</a:t>
            </a:r>
            <a:r>
              <a:rPr kumimoji="1" lang="en-US" altLang="ja-JP" dirty="0"/>
              <a:t>:</a:t>
            </a:r>
            <a:r>
              <a:rPr lang="ja-JP" altLang="en-US" dirty="0"/>
              <a:t>高</a:t>
            </a:r>
            <a:endParaRPr kumimoji="1" lang="en-US" altLang="ja-JP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78AD3CB-1BB8-47BD-AB8D-3F68B4AB2126}"/>
              </a:ext>
            </a:extLst>
          </p:cNvPr>
          <p:cNvSpPr txBox="1"/>
          <p:nvPr/>
        </p:nvSpPr>
        <p:spPr>
          <a:xfrm>
            <a:off x="2085799" y="438757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評価</a:t>
            </a:r>
            <a:r>
              <a:rPr kumimoji="1" lang="en-US" altLang="ja-JP" dirty="0"/>
              <a:t>:</a:t>
            </a:r>
            <a:r>
              <a:rPr kumimoji="1" lang="ja-JP" altLang="en-US" dirty="0"/>
              <a:t>中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0C02960-BD4E-4C60-B5C6-7CBA675AB60E}"/>
              </a:ext>
            </a:extLst>
          </p:cNvPr>
          <p:cNvSpPr txBox="1"/>
          <p:nvPr/>
        </p:nvSpPr>
        <p:spPr>
          <a:xfrm>
            <a:off x="2085799" y="604284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評価</a:t>
            </a:r>
            <a:r>
              <a:rPr kumimoji="1" lang="en-US" altLang="ja-JP" dirty="0"/>
              <a:t>:</a:t>
            </a:r>
            <a:r>
              <a:rPr lang="ja-JP" altLang="en-US" dirty="0"/>
              <a:t>低</a:t>
            </a:r>
            <a:endParaRPr kumimoji="1" lang="ja-JP" altLang="en-US" dirty="0"/>
          </a:p>
        </p:txBody>
      </p:sp>
      <p:sp>
        <p:nvSpPr>
          <p:cNvPr id="23" name="思考の吹き出し: 雲形 22">
            <a:extLst>
              <a:ext uri="{FF2B5EF4-FFF2-40B4-BE49-F238E27FC236}">
                <a16:creationId xmlns:a16="http://schemas.microsoft.com/office/drawing/2014/main" id="{CA6D3A9F-A250-4934-914F-1DC5F553B162}"/>
              </a:ext>
            </a:extLst>
          </p:cNvPr>
          <p:cNvSpPr/>
          <p:nvPr/>
        </p:nvSpPr>
        <p:spPr>
          <a:xfrm>
            <a:off x="9494322" y="3406736"/>
            <a:ext cx="2574890" cy="1023439"/>
          </a:xfrm>
          <a:prstGeom prst="cloudCallout">
            <a:avLst>
              <a:gd name="adj1" fmla="val -70566"/>
              <a:gd name="adj2" fmla="val 376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内容の確認に集中できる。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41D69F8-4A24-4CAB-A945-3EFBB81BB76B}"/>
              </a:ext>
            </a:extLst>
          </p:cNvPr>
          <p:cNvSpPr txBox="1"/>
          <p:nvPr/>
        </p:nvSpPr>
        <p:spPr>
          <a:xfrm>
            <a:off x="7537858" y="10720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レビュー実施</a:t>
            </a:r>
          </a:p>
        </p:txBody>
      </p:sp>
      <p:sp>
        <p:nvSpPr>
          <p:cNvPr id="75" name="思考の吹き出し: 雲形 74">
            <a:extLst>
              <a:ext uri="{FF2B5EF4-FFF2-40B4-BE49-F238E27FC236}">
                <a16:creationId xmlns:a16="http://schemas.microsoft.com/office/drawing/2014/main" id="{F74FAD4C-6B94-4618-91CA-C0E102F5F080}"/>
              </a:ext>
            </a:extLst>
          </p:cNvPr>
          <p:cNvSpPr/>
          <p:nvPr/>
        </p:nvSpPr>
        <p:spPr>
          <a:xfrm>
            <a:off x="9494322" y="3400012"/>
            <a:ext cx="2574890" cy="1023439"/>
          </a:xfrm>
          <a:prstGeom prst="cloudCallout">
            <a:avLst>
              <a:gd name="adj1" fmla="val -70246"/>
              <a:gd name="adj2" fmla="val 14945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内容の確認に集中できる。</a:t>
            </a:r>
          </a:p>
        </p:txBody>
      </p:sp>
      <p:sp>
        <p:nvSpPr>
          <p:cNvPr id="76" name="思考の吹き出し: 雲形 75">
            <a:extLst>
              <a:ext uri="{FF2B5EF4-FFF2-40B4-BE49-F238E27FC236}">
                <a16:creationId xmlns:a16="http://schemas.microsoft.com/office/drawing/2014/main" id="{39F35AFC-C28B-4102-8F49-70D5B9E1EE55}"/>
              </a:ext>
            </a:extLst>
          </p:cNvPr>
          <p:cNvSpPr/>
          <p:nvPr/>
        </p:nvSpPr>
        <p:spPr>
          <a:xfrm>
            <a:off x="9494322" y="3403601"/>
            <a:ext cx="2574890" cy="1023439"/>
          </a:xfrm>
          <a:prstGeom prst="cloudCallout">
            <a:avLst>
              <a:gd name="adj1" fmla="val -73125"/>
              <a:gd name="adj2" fmla="val -14031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内容の確認に集中できる。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72AA382-2A53-4190-BA55-B5263B7F1128}"/>
              </a:ext>
            </a:extLst>
          </p:cNvPr>
          <p:cNvSpPr txBox="1"/>
          <p:nvPr/>
        </p:nvSpPr>
        <p:spPr>
          <a:xfrm>
            <a:off x="4371319" y="411413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評価</a:t>
            </a:r>
            <a:r>
              <a:rPr kumimoji="1" lang="en-US" altLang="ja-JP" dirty="0"/>
              <a:t>:</a:t>
            </a:r>
            <a:r>
              <a:rPr lang="ja-JP" altLang="en-US" dirty="0"/>
              <a:t>高</a:t>
            </a:r>
            <a:endParaRPr kumimoji="1" lang="en-US" altLang="ja-JP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453FF00-B6FD-4A10-925C-3C92C943A5C9}"/>
              </a:ext>
            </a:extLst>
          </p:cNvPr>
          <p:cNvSpPr txBox="1"/>
          <p:nvPr/>
        </p:nvSpPr>
        <p:spPr>
          <a:xfrm>
            <a:off x="4398822" y="584800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評価</a:t>
            </a:r>
            <a:r>
              <a:rPr kumimoji="1" lang="en-US" altLang="ja-JP" dirty="0"/>
              <a:t>:</a:t>
            </a:r>
            <a:r>
              <a:rPr lang="ja-JP" altLang="en-US" dirty="0"/>
              <a:t>高</a:t>
            </a:r>
            <a:endParaRPr kumimoji="1" lang="en-US" altLang="ja-JP" dirty="0"/>
          </a:p>
        </p:txBody>
      </p:sp>
      <p:sp>
        <p:nvSpPr>
          <p:cNvPr id="28" name="スクロール: 横 27">
            <a:extLst>
              <a:ext uri="{FF2B5EF4-FFF2-40B4-BE49-F238E27FC236}">
                <a16:creationId xmlns:a16="http://schemas.microsoft.com/office/drawing/2014/main" id="{D4A127E9-6C34-43FF-9029-011F05A483C2}"/>
              </a:ext>
            </a:extLst>
          </p:cNvPr>
          <p:cNvSpPr/>
          <p:nvPr/>
        </p:nvSpPr>
        <p:spPr>
          <a:xfrm>
            <a:off x="2372977" y="1027889"/>
            <a:ext cx="2686129" cy="535001"/>
          </a:xfrm>
          <a:prstGeom prst="horizont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文書</a:t>
            </a:r>
            <a:r>
              <a:rPr lang="ja-JP" altLang="en-US" dirty="0"/>
              <a:t>を</a:t>
            </a:r>
            <a:r>
              <a:rPr kumimoji="1" lang="ja-JP" altLang="en-US" dirty="0"/>
              <a:t>チェック</a:t>
            </a:r>
          </a:p>
        </p:txBody>
      </p:sp>
    </p:spTree>
    <p:extLst>
      <p:ext uri="{BB962C8B-B14F-4D97-AF65-F5344CB8AC3E}">
        <p14:creationId xmlns:p14="http://schemas.microsoft.com/office/powerpoint/2010/main" val="237453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881D84-EA11-48C4-ADBF-7C86AC94D0D5}"/>
              </a:ext>
            </a:extLst>
          </p:cNvPr>
          <p:cNvSpPr txBox="1"/>
          <p:nvPr/>
        </p:nvSpPr>
        <p:spPr>
          <a:xfrm>
            <a:off x="269548" y="314661"/>
            <a:ext cx="1057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どんな機能があったらいいか</a:t>
            </a:r>
            <a:endParaRPr kumimoji="1" lang="ja-JP" altLang="en-US" sz="3200"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D6DAF21-FEE7-47AA-AB3F-D24BADD7793C}"/>
              </a:ext>
            </a:extLst>
          </p:cNvPr>
          <p:cNvGrpSpPr/>
          <p:nvPr/>
        </p:nvGrpSpPr>
        <p:grpSpPr>
          <a:xfrm>
            <a:off x="4647430" y="1297533"/>
            <a:ext cx="2447752" cy="444107"/>
            <a:chOff x="4268489" y="1190441"/>
            <a:chExt cx="2447752" cy="444107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028E1790-4BFD-4809-B99F-82486B7312AC}"/>
                </a:ext>
              </a:extLst>
            </p:cNvPr>
            <p:cNvSpPr txBox="1"/>
            <p:nvPr/>
          </p:nvSpPr>
          <p:spPr>
            <a:xfrm>
              <a:off x="4684916" y="122782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文書</a:t>
              </a:r>
              <a:r>
                <a:rPr lang="ja-JP" altLang="en-US" b="1" dirty="0">
                  <a:solidFill>
                    <a:srgbClr val="0070C0"/>
                  </a:solidFill>
                </a:rPr>
                <a:t>作成支援</a:t>
              </a:r>
              <a:r>
                <a:rPr kumimoji="1" lang="ja-JP" altLang="en-US" dirty="0"/>
                <a:t>機能</a:t>
              </a:r>
            </a:p>
          </p:txBody>
        </p:sp>
        <p:pic>
          <p:nvPicPr>
            <p:cNvPr id="23" name="グラフィックス 22" descr="電球">
              <a:extLst>
                <a:ext uri="{FF2B5EF4-FFF2-40B4-BE49-F238E27FC236}">
                  <a16:creationId xmlns:a16="http://schemas.microsoft.com/office/drawing/2014/main" id="{1928DD3A-C97D-407A-BE0B-740023686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8489" y="1190441"/>
              <a:ext cx="444107" cy="444107"/>
            </a:xfrm>
            <a:prstGeom prst="rect">
              <a:avLst/>
            </a:prstGeom>
          </p:spPr>
        </p:pic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5258680-B382-4F40-BD2F-40335D13C9A6}"/>
              </a:ext>
            </a:extLst>
          </p:cNvPr>
          <p:cNvGrpSpPr/>
          <p:nvPr/>
        </p:nvGrpSpPr>
        <p:grpSpPr>
          <a:xfrm>
            <a:off x="1109483" y="1297533"/>
            <a:ext cx="2424537" cy="444107"/>
            <a:chOff x="904933" y="1190441"/>
            <a:chExt cx="2424537" cy="444107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F611AC7-C892-449C-9F0D-2E45F06A9EAA}"/>
                </a:ext>
              </a:extLst>
            </p:cNvPr>
            <p:cNvSpPr txBox="1"/>
            <p:nvPr/>
          </p:nvSpPr>
          <p:spPr>
            <a:xfrm>
              <a:off x="1298145" y="1211127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文書</a:t>
              </a:r>
              <a:r>
                <a:rPr kumimoji="1" lang="ja-JP" altLang="en-US" b="1" dirty="0">
                  <a:solidFill>
                    <a:srgbClr val="0070C0"/>
                  </a:solidFill>
                </a:rPr>
                <a:t>チェック</a:t>
              </a:r>
              <a:r>
                <a:rPr kumimoji="1" lang="ja-JP" altLang="en-US" dirty="0"/>
                <a:t>機能</a:t>
              </a:r>
            </a:p>
          </p:txBody>
        </p:sp>
        <p:pic>
          <p:nvPicPr>
            <p:cNvPr id="25" name="グラフィックス 24" descr="拡大鏡">
              <a:extLst>
                <a:ext uri="{FF2B5EF4-FFF2-40B4-BE49-F238E27FC236}">
                  <a16:creationId xmlns:a16="http://schemas.microsoft.com/office/drawing/2014/main" id="{6352CCC6-9B57-426A-B17E-D36E7C08E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933" y="1190441"/>
              <a:ext cx="444107" cy="444107"/>
            </a:xfrm>
            <a:prstGeom prst="rect">
              <a:avLst/>
            </a:prstGeom>
          </p:spPr>
        </p:pic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6E1D9E1-5CBF-41C7-B67A-E20C34C5F048}"/>
              </a:ext>
            </a:extLst>
          </p:cNvPr>
          <p:cNvGrpSpPr/>
          <p:nvPr/>
        </p:nvGrpSpPr>
        <p:grpSpPr>
          <a:xfrm>
            <a:off x="8453681" y="1260146"/>
            <a:ext cx="2013767" cy="444107"/>
            <a:chOff x="7877681" y="1153054"/>
            <a:chExt cx="2013767" cy="444107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A7B94943-6D8E-429C-8BD8-C3419CB26C5A}"/>
                </a:ext>
              </a:extLst>
            </p:cNvPr>
            <p:cNvSpPr txBox="1"/>
            <p:nvPr/>
          </p:nvSpPr>
          <p:spPr>
            <a:xfrm>
              <a:off x="8321788" y="122782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文書</a:t>
              </a:r>
              <a:r>
                <a:rPr kumimoji="1" lang="ja-JP" altLang="en-US" b="1" dirty="0">
                  <a:solidFill>
                    <a:srgbClr val="0070C0"/>
                  </a:solidFill>
                </a:rPr>
                <a:t>評価</a:t>
              </a:r>
              <a:r>
                <a:rPr kumimoji="1" lang="ja-JP" altLang="en-US" dirty="0"/>
                <a:t>機能</a:t>
              </a:r>
            </a:p>
          </p:txBody>
        </p:sp>
        <p:pic>
          <p:nvPicPr>
            <p:cNvPr id="27" name="グラフィックス 26" descr="親指を立てるしぐさ">
              <a:extLst>
                <a:ext uri="{FF2B5EF4-FFF2-40B4-BE49-F238E27FC236}">
                  <a16:creationId xmlns:a16="http://schemas.microsoft.com/office/drawing/2014/main" id="{38684701-CA56-475B-9786-B2E436F8E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77681" y="1153054"/>
              <a:ext cx="444107" cy="444107"/>
            </a:xfrm>
            <a:prstGeom prst="rect">
              <a:avLst/>
            </a:prstGeom>
          </p:spPr>
        </p:pic>
      </p:grp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DF2985A9-7AB7-4177-A40F-72133F448032}"/>
              </a:ext>
            </a:extLst>
          </p:cNvPr>
          <p:cNvSpPr/>
          <p:nvPr/>
        </p:nvSpPr>
        <p:spPr>
          <a:xfrm>
            <a:off x="797674" y="1210718"/>
            <a:ext cx="3328087" cy="2521024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1339066C-F21A-4490-ABE7-CF7781994B0B}"/>
              </a:ext>
            </a:extLst>
          </p:cNvPr>
          <p:cNvSpPr/>
          <p:nvPr/>
        </p:nvSpPr>
        <p:spPr>
          <a:xfrm>
            <a:off x="4347815" y="1210718"/>
            <a:ext cx="3328087" cy="2521024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54FE7726-0672-4321-92DB-229F22189330}"/>
              </a:ext>
            </a:extLst>
          </p:cNvPr>
          <p:cNvSpPr/>
          <p:nvPr/>
        </p:nvSpPr>
        <p:spPr>
          <a:xfrm>
            <a:off x="7920624" y="1210718"/>
            <a:ext cx="3328087" cy="2521024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14866A9-9252-4F26-A237-2A7609B6AD42}"/>
              </a:ext>
            </a:extLst>
          </p:cNvPr>
          <p:cNvSpPr txBox="1"/>
          <p:nvPr/>
        </p:nvSpPr>
        <p:spPr>
          <a:xfrm>
            <a:off x="943289" y="1810590"/>
            <a:ext cx="3027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誤字・脱字チェック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表記ゆれチェック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文体チェック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重複</a:t>
            </a:r>
            <a:r>
              <a:rPr kumimoji="1" lang="ja-JP" altLang="en-US" dirty="0"/>
              <a:t>表現の検出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未知語の検出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同一接続詞の連続を検出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AEE917E-1305-46D2-9643-EC0BB72B1611}"/>
              </a:ext>
            </a:extLst>
          </p:cNvPr>
          <p:cNvSpPr txBox="1"/>
          <p:nvPr/>
        </p:nvSpPr>
        <p:spPr>
          <a:xfrm>
            <a:off x="4498183" y="1779028"/>
            <a:ext cx="302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固有表現のハイライト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文章の品詞を可視化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4718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197</Words>
  <Application>Microsoft Office PowerPoint</Application>
  <PresentationFormat>ワイド画面</PresentationFormat>
  <Paragraphs>54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Wingdings</vt:lpstr>
      <vt:lpstr>Office テーマ</vt:lpstr>
      <vt:lpstr>ことぶき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ことぶき</dc:title>
  <dc:creator>谷口 翔太</dc:creator>
  <cp:lastModifiedBy>谷口 翔太</cp:lastModifiedBy>
  <cp:revision>40</cp:revision>
  <dcterms:created xsi:type="dcterms:W3CDTF">2020-11-05T15:20:59Z</dcterms:created>
  <dcterms:modified xsi:type="dcterms:W3CDTF">2020-11-05T18:06:22Z</dcterms:modified>
</cp:coreProperties>
</file>