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6" r:id="rId2"/>
    <p:sldId id="257" r:id="rId3"/>
    <p:sldId id="262" r:id="rId4"/>
    <p:sldId id="268" r:id="rId5"/>
    <p:sldId id="278" r:id="rId6"/>
    <p:sldId id="280" r:id="rId7"/>
    <p:sldId id="281" r:id="rId8"/>
    <p:sldId id="285" r:id="rId9"/>
    <p:sldId id="282" r:id="rId10"/>
    <p:sldId id="283" r:id="rId11"/>
    <p:sldId id="284" r:id="rId12"/>
    <p:sldId id="286" r:id="rId13"/>
    <p:sldId id="287" r:id="rId14"/>
    <p:sldId id="288" r:id="rId15"/>
    <p:sldId id="289" r:id="rId16"/>
    <p:sldId id="290" r:id="rId17"/>
    <p:sldId id="291" r:id="rId18"/>
    <p:sldId id="292" r:id="rId19"/>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p:cViewPr varScale="1">
        <p:scale>
          <a:sx n="72" d="100"/>
          <a:sy n="72" d="100"/>
        </p:scale>
        <p:origin x="1356"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E07AA53B-DE9C-4802-8BE3-90C4442F4515}" type="slidenum">
              <a:rPr lang="ru-RU"/>
              <a:pPr>
                <a:defRPr/>
              </a:pPr>
              <a:t>‹N°›</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8313" y="1052513"/>
            <a:ext cx="5903912" cy="1109662"/>
          </a:xfrm>
          <a:effectLst>
            <a:outerShdw dist="17961" dir="2700000" algn="ctr" rotWithShape="0">
              <a:schemeClr val="bg2"/>
            </a:outerShdw>
          </a:effectLst>
        </p:spPr>
        <p:txBody>
          <a:bodyPr/>
          <a:lstStyle>
            <a:lvl1pPr algn="l">
              <a:defRPr sz="3200"/>
            </a:lvl1pPr>
          </a:lstStyle>
          <a:p>
            <a:pPr lvl="0"/>
            <a:r>
              <a:rPr lang="fr-FR" noProof="0"/>
              <a:t>Modifiez le style du titre</a:t>
            </a:r>
            <a:endParaRPr lang="ru-RU" noProof="0"/>
          </a:p>
        </p:txBody>
      </p:sp>
      <p:sp>
        <p:nvSpPr>
          <p:cNvPr id="5123" name="Rectangle 3"/>
          <p:cNvSpPr>
            <a:spLocks noGrp="1" noChangeArrowheads="1"/>
          </p:cNvSpPr>
          <p:nvPr>
            <p:ph type="subTitle" idx="1"/>
          </p:nvPr>
        </p:nvSpPr>
        <p:spPr>
          <a:xfrm>
            <a:off x="468313" y="1939925"/>
            <a:ext cx="5903912" cy="696913"/>
          </a:xfrm>
          <a:effectLst>
            <a:outerShdw dist="17961" dir="2700000" algn="ctr" rotWithShape="0">
              <a:schemeClr val="bg2"/>
            </a:outerShdw>
          </a:effectLst>
        </p:spPr>
        <p:txBody>
          <a:bodyPr/>
          <a:lstStyle>
            <a:lvl1pPr marL="0" indent="0">
              <a:buFontTx/>
              <a:buNone/>
              <a:defRPr sz="2400" b="1"/>
            </a:lvl1pPr>
          </a:lstStyle>
          <a:p>
            <a:pPr lvl="0"/>
            <a:r>
              <a:rPr lang="fr-FR" noProof="0"/>
              <a:t>Modifiez le style des sous-titres du masque</a:t>
            </a:r>
            <a:endParaRPr lang="ru-RU" noProof="0"/>
          </a:p>
        </p:txBody>
      </p:sp>
    </p:spTree>
    <p:extLst>
      <p:ext uri="{BB962C8B-B14F-4D97-AF65-F5344CB8AC3E}">
        <p14:creationId xmlns:p14="http://schemas.microsoft.com/office/powerpoint/2010/main" val="160517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
        <p:nvSpPr>
          <p:cNvPr id="3" name="Вертикальный текст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extLst>
      <p:ext uri="{BB962C8B-B14F-4D97-AF65-F5344CB8AC3E}">
        <p14:creationId xmlns:p14="http://schemas.microsoft.com/office/powerpoint/2010/main" val="388748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80175" y="115888"/>
            <a:ext cx="1979613" cy="5903912"/>
          </a:xfrm>
        </p:spPr>
        <p:txBody>
          <a:bodyPr vert="eaVert"/>
          <a:lstStyle/>
          <a:p>
            <a:r>
              <a:rPr lang="fr-FR"/>
              <a:t>Modifiez le style du titre</a:t>
            </a:r>
            <a:endParaRPr lang="ru-RU"/>
          </a:p>
        </p:txBody>
      </p:sp>
      <p:sp>
        <p:nvSpPr>
          <p:cNvPr id="3" name="Вертикальный текст 2"/>
          <p:cNvSpPr>
            <a:spLocks noGrp="1"/>
          </p:cNvSpPr>
          <p:nvPr>
            <p:ph type="body" orient="vert" idx="1"/>
          </p:nvPr>
        </p:nvSpPr>
        <p:spPr>
          <a:xfrm>
            <a:off x="539750" y="115888"/>
            <a:ext cx="5788025" cy="59039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extLst>
      <p:ext uri="{BB962C8B-B14F-4D97-AF65-F5344CB8AC3E}">
        <p14:creationId xmlns:p14="http://schemas.microsoft.com/office/powerpoint/2010/main" val="57678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
        <p:nvSpPr>
          <p:cNvPr id="3" name="Объект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extLst>
      <p:ext uri="{BB962C8B-B14F-4D97-AF65-F5344CB8AC3E}">
        <p14:creationId xmlns:p14="http://schemas.microsoft.com/office/powerpoint/2010/main" val="19105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9164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
        <p:nvSpPr>
          <p:cNvPr id="3" name="Объект 2"/>
          <p:cNvSpPr>
            <a:spLocks noGrp="1"/>
          </p:cNvSpPr>
          <p:nvPr>
            <p:ph sz="half" idx="1"/>
          </p:nvPr>
        </p:nvSpPr>
        <p:spPr>
          <a:xfrm>
            <a:off x="1042988"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Объект 3"/>
          <p:cNvSpPr>
            <a:spLocks noGrp="1"/>
          </p:cNvSpPr>
          <p:nvPr>
            <p:ph sz="half" idx="2"/>
          </p:nvPr>
        </p:nvSpPr>
        <p:spPr>
          <a:xfrm>
            <a:off x="4827588"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extLst>
      <p:ext uri="{BB962C8B-B14F-4D97-AF65-F5344CB8AC3E}">
        <p14:creationId xmlns:p14="http://schemas.microsoft.com/office/powerpoint/2010/main" val="375521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fr-FR"/>
              <a:t>Modifiez le style du titre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extLst>
      <p:ext uri="{BB962C8B-B14F-4D97-AF65-F5344CB8AC3E}">
        <p14:creationId xmlns:p14="http://schemas.microsoft.com/office/powerpoint/2010/main" val="285530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Tree>
    <p:extLst>
      <p:ext uri="{BB962C8B-B14F-4D97-AF65-F5344CB8AC3E}">
        <p14:creationId xmlns:p14="http://schemas.microsoft.com/office/powerpoint/2010/main" val="319445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151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99177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20501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Modifiez le style du titre</a:t>
            </a:r>
            <a:endParaRPr lang="ru-RU"/>
          </a:p>
        </p:txBody>
      </p:sp>
      <p:sp>
        <p:nvSpPr>
          <p:cNvPr id="1027" name="Rectangle 3"/>
          <p:cNvSpPr>
            <a:spLocks noGrp="1" noChangeArrowheads="1"/>
          </p:cNvSpPr>
          <p:nvPr>
            <p:ph type="body" idx="1"/>
          </p:nvPr>
        </p:nvSpPr>
        <p:spPr bwMode="auto">
          <a:xfrm>
            <a:off x="1042988" y="9080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extLst>
      <p:ext uri="{BB962C8B-B14F-4D97-AF65-F5344CB8AC3E}">
        <p14:creationId xmlns:p14="http://schemas.microsoft.com/office/powerpoint/2010/main" val="28722512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rtl="0" eaLnBrk="1" fontAlgn="base" hangingPunct="1">
        <a:spcBef>
          <a:spcPct val="0"/>
        </a:spcBef>
        <a:spcAft>
          <a:spcPct val="0"/>
        </a:spcAft>
        <a:defRPr sz="3600" b="1">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Arial" charset="0"/>
        </a:defRPr>
      </a:lvl2pPr>
      <a:lvl3pPr algn="r" rtl="0" eaLnBrk="1" fontAlgn="base" hangingPunct="1">
        <a:spcBef>
          <a:spcPct val="0"/>
        </a:spcBef>
        <a:spcAft>
          <a:spcPct val="0"/>
        </a:spcAft>
        <a:defRPr sz="3600" b="1">
          <a:solidFill>
            <a:srgbClr val="080808"/>
          </a:solidFill>
          <a:latin typeface="Arial" charset="0"/>
        </a:defRPr>
      </a:lvl3pPr>
      <a:lvl4pPr algn="r" rtl="0" eaLnBrk="1" fontAlgn="base" hangingPunct="1">
        <a:spcBef>
          <a:spcPct val="0"/>
        </a:spcBef>
        <a:spcAft>
          <a:spcPct val="0"/>
        </a:spcAft>
        <a:defRPr sz="3600" b="1">
          <a:solidFill>
            <a:srgbClr val="080808"/>
          </a:solidFill>
          <a:latin typeface="Arial" charset="0"/>
        </a:defRPr>
      </a:lvl4pPr>
      <a:lvl5pPr algn="r" rtl="0" eaLnBrk="1" fontAlgn="base" hangingPunct="1">
        <a:spcBef>
          <a:spcPct val="0"/>
        </a:spcBef>
        <a:spcAft>
          <a:spcPct val="0"/>
        </a:spcAft>
        <a:defRPr sz="3600" b="1">
          <a:solidFill>
            <a:srgbClr val="080808"/>
          </a:solidFill>
          <a:latin typeface="Arial" charset="0"/>
        </a:defRPr>
      </a:lvl5pPr>
      <a:lvl6pPr marL="457200" algn="r" rtl="0" eaLnBrk="1" fontAlgn="base" hangingPunct="1">
        <a:spcBef>
          <a:spcPct val="0"/>
        </a:spcBef>
        <a:spcAft>
          <a:spcPct val="0"/>
        </a:spcAft>
        <a:defRPr sz="3600" b="1">
          <a:solidFill>
            <a:srgbClr val="080808"/>
          </a:solidFill>
          <a:latin typeface="Arial" charset="0"/>
        </a:defRPr>
      </a:lvl6pPr>
      <a:lvl7pPr marL="914400" algn="r" rtl="0" eaLnBrk="1" fontAlgn="base" hangingPunct="1">
        <a:spcBef>
          <a:spcPct val="0"/>
        </a:spcBef>
        <a:spcAft>
          <a:spcPct val="0"/>
        </a:spcAft>
        <a:defRPr sz="3600" b="1">
          <a:solidFill>
            <a:srgbClr val="080808"/>
          </a:solidFill>
          <a:latin typeface="Arial" charset="0"/>
        </a:defRPr>
      </a:lvl7pPr>
      <a:lvl8pPr marL="1371600" algn="r" rtl="0" eaLnBrk="1" fontAlgn="base" hangingPunct="1">
        <a:spcBef>
          <a:spcPct val="0"/>
        </a:spcBef>
        <a:spcAft>
          <a:spcPct val="0"/>
        </a:spcAft>
        <a:defRPr sz="3600" b="1">
          <a:solidFill>
            <a:srgbClr val="080808"/>
          </a:solidFill>
          <a:latin typeface="Arial" charset="0"/>
        </a:defRPr>
      </a:lvl8pPr>
      <a:lvl9pPr marL="1828800" algn="r" rtl="0" eaLnBrk="1" fontAlgn="base" hangingPunct="1">
        <a:spcBef>
          <a:spcPct val="0"/>
        </a:spcBef>
        <a:spcAft>
          <a:spcPct val="0"/>
        </a:spcAft>
        <a:defRPr sz="3600" b="1">
          <a:solidFill>
            <a:srgbClr val="080808"/>
          </a:solidFill>
          <a:latin typeface="Arial" charset="0"/>
        </a:defRPr>
      </a:lvl9pPr>
    </p:titleStyle>
    <p:bodyStyle>
      <a:lvl1pPr marL="342900" indent="-342900" algn="l" rtl="0" eaLnBrk="1" fontAlgn="base" hangingPunct="1">
        <a:spcBef>
          <a:spcPct val="20000"/>
        </a:spcBef>
        <a:spcAft>
          <a:spcPct val="0"/>
        </a:spcAft>
        <a:buChar char="•"/>
        <a:defRPr sz="28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80808"/>
          </a:solidFill>
          <a:latin typeface="+mn-lt"/>
        </a:defRPr>
      </a:lvl2pPr>
      <a:lvl3pPr marL="1143000" indent="-228600" algn="l" rtl="0" eaLnBrk="1" fontAlgn="base" hangingPunct="1">
        <a:spcBef>
          <a:spcPct val="20000"/>
        </a:spcBef>
        <a:spcAft>
          <a:spcPct val="0"/>
        </a:spcAft>
        <a:buChar char="•"/>
        <a:defRPr sz="2400">
          <a:solidFill>
            <a:srgbClr val="080808"/>
          </a:solidFill>
          <a:latin typeface="+mn-lt"/>
        </a:defRPr>
      </a:lvl3pPr>
      <a:lvl4pPr marL="1600200" indent="-228600" algn="l" rtl="0" eaLnBrk="1" fontAlgn="base" hangingPunct="1">
        <a:spcBef>
          <a:spcPct val="20000"/>
        </a:spcBef>
        <a:spcAft>
          <a:spcPct val="0"/>
        </a:spcAft>
        <a:buChar char="–"/>
        <a:defRPr sz="2000">
          <a:solidFill>
            <a:srgbClr val="080808"/>
          </a:solidFill>
          <a:latin typeface="+mn-lt"/>
        </a:defRPr>
      </a:lvl4pPr>
      <a:lvl5pPr marL="2057400" indent="-228600" algn="l" rtl="0" eaLnBrk="1" fontAlgn="base" hangingPunct="1">
        <a:spcBef>
          <a:spcPct val="20000"/>
        </a:spcBef>
        <a:spcAft>
          <a:spcPct val="0"/>
        </a:spcAft>
        <a:buChar char="»"/>
        <a:defRPr sz="2000">
          <a:solidFill>
            <a:srgbClr val="080808"/>
          </a:solidFill>
          <a:latin typeface="+mn-lt"/>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aila770845-openclassroomsproject-dashboard-dashboard-dwus2u.streamlit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827584" y="2008875"/>
            <a:ext cx="7162800" cy="1800200"/>
          </a:xfrm>
          <a:solidFill>
            <a:schemeClr val="accent3">
              <a:lumMod val="95000"/>
            </a:schemeClr>
          </a:solidFill>
          <a:ln>
            <a:solidFill>
              <a:schemeClr val="accent6">
                <a:lumMod val="75000"/>
              </a:schemeClr>
            </a:solidFill>
          </a:ln>
        </p:spPr>
        <p:txBody>
          <a:bodyPr/>
          <a:lstStyle/>
          <a:p>
            <a:pPr eaLnBrk="1" hangingPunct="1"/>
            <a:r>
              <a:rPr lang="en-US" spc="50" dirty="0" err="1">
                <a:ln w="0"/>
                <a:solidFill>
                  <a:schemeClr val="bg2"/>
                </a:solidFill>
                <a:effectLst>
                  <a:innerShdw blurRad="63500" dist="50800" dir="13500000">
                    <a:srgbClr val="000000">
                      <a:alpha val="50000"/>
                    </a:srgbClr>
                  </a:innerShdw>
                </a:effectLst>
              </a:rPr>
              <a:t>Implémentez</a:t>
            </a:r>
            <a:r>
              <a:rPr lang="en-US" spc="50" dirty="0">
                <a:ln w="0"/>
                <a:solidFill>
                  <a:schemeClr val="bg2"/>
                </a:solidFill>
                <a:effectLst>
                  <a:innerShdw blurRad="63500" dist="50800" dir="13500000">
                    <a:srgbClr val="000000">
                      <a:alpha val="50000"/>
                    </a:srgbClr>
                  </a:innerShdw>
                </a:effectLst>
              </a:rPr>
              <a:t> un </a:t>
            </a:r>
            <a:r>
              <a:rPr lang="en-US" spc="50" dirty="0" err="1">
                <a:ln w="0"/>
                <a:solidFill>
                  <a:schemeClr val="bg2"/>
                </a:solidFill>
                <a:effectLst>
                  <a:innerShdw blurRad="63500" dist="50800" dir="13500000">
                    <a:srgbClr val="000000">
                      <a:alpha val="50000"/>
                    </a:srgbClr>
                  </a:innerShdw>
                </a:effectLst>
              </a:rPr>
              <a:t>modèle</a:t>
            </a:r>
            <a:r>
              <a:rPr lang="en-US" spc="50" dirty="0">
                <a:ln w="0"/>
                <a:solidFill>
                  <a:schemeClr val="bg2"/>
                </a:solidFill>
                <a:effectLst>
                  <a:innerShdw blurRad="63500" dist="50800" dir="13500000">
                    <a:srgbClr val="000000">
                      <a:alpha val="50000"/>
                    </a:srgbClr>
                  </a:innerShdw>
                </a:effectLst>
              </a:rPr>
              <a:t> de scoring</a:t>
            </a:r>
          </a:p>
        </p:txBody>
      </p:sp>
      <p:sp>
        <p:nvSpPr>
          <p:cNvPr id="3075" name="Rectangle 13"/>
          <p:cNvSpPr>
            <a:spLocks noGrp="1" noChangeArrowheads="1"/>
          </p:cNvSpPr>
          <p:nvPr>
            <p:ph type="subTitle" idx="1"/>
          </p:nvPr>
        </p:nvSpPr>
        <p:spPr>
          <a:xfrm>
            <a:off x="6516216" y="5949280"/>
            <a:ext cx="3240088" cy="696912"/>
          </a:xfrm>
        </p:spPr>
        <p:txBody>
          <a:bodyPr/>
          <a:lstStyle/>
          <a:p>
            <a:pPr eaLnBrk="1" hangingPunct="1"/>
            <a:r>
              <a:rPr lang="en-US" sz="200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Etudiante</a:t>
            </a:r>
            <a:r>
              <a:rPr lang="en-US" sz="2000" dirty="0"/>
              <a:t> : </a:t>
            </a:r>
          </a:p>
          <a:p>
            <a:pPr eaLnBrk="1" hangingPunct="1"/>
            <a:r>
              <a:rPr lang="en-US" sz="2000"/>
              <a:t>Laïla A</a:t>
            </a:r>
            <a:endParaRPr lang="uk-UA" sz="2000" dirty="0"/>
          </a:p>
        </p:txBody>
      </p:sp>
      <p:sp>
        <p:nvSpPr>
          <p:cNvPr id="4" name="Rectangle 13">
            <a:extLst>
              <a:ext uri="{FF2B5EF4-FFF2-40B4-BE49-F238E27FC236}">
                <a16:creationId xmlns:a16="http://schemas.microsoft.com/office/drawing/2014/main" id="{4D245143-4734-A3B8-FC3D-361716321893}"/>
              </a:ext>
            </a:extLst>
          </p:cNvPr>
          <p:cNvSpPr txBox="1">
            <a:spLocks noChangeArrowheads="1"/>
          </p:cNvSpPr>
          <p:nvPr/>
        </p:nvSpPr>
        <p:spPr bwMode="auto">
          <a:xfrm>
            <a:off x="0" y="6323294"/>
            <a:ext cx="3240088" cy="432048"/>
          </a:xfrm>
          <a:prstGeom prst="rect">
            <a:avLst/>
          </a:prstGeom>
          <a:noFill/>
          <a:ln w="9525">
            <a:noFill/>
            <a:miter lim="800000"/>
            <a:headEnd/>
            <a:tailEnd/>
          </a:ln>
          <a:effectLst/>
          <a:extLst>
            <a:ext uri="{AF507438-7753-43E0-B8FC-AC1667EBCBE1}">
              <a14:hiddenEffects xmlns:a14="http://schemas.microsoft.com/office/drawing/2010/main">
                <a:effectLst>
                  <a:outerShdw dist="17961" dir="18900000" algn="ctr" rotWithShape="0">
                    <a:schemeClr val="tx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b="1">
                <a:solidFill>
                  <a:schemeClr val="bg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r>
              <a:rPr lang="en-US" sz="2000" kern="0" dirty="0" err="1"/>
              <a:t>Soutenance</a:t>
            </a:r>
            <a:r>
              <a:rPr lang="en-US" sz="2000" kern="0" dirty="0"/>
              <a:t> du 16/10/22</a:t>
            </a:r>
            <a:endParaRPr lang="uk-UA" sz="2000" kern="0" dirty="0"/>
          </a:p>
        </p:txBody>
      </p:sp>
      <p:sp>
        <p:nvSpPr>
          <p:cNvPr id="2" name="ZoneTexte 1">
            <a:extLst>
              <a:ext uri="{FF2B5EF4-FFF2-40B4-BE49-F238E27FC236}">
                <a16:creationId xmlns:a16="http://schemas.microsoft.com/office/drawing/2014/main" id="{6C368DDD-BC57-67CC-F66E-6D6D65EA3CB5}"/>
              </a:ext>
            </a:extLst>
          </p:cNvPr>
          <p:cNvSpPr txBox="1"/>
          <p:nvPr/>
        </p:nvSpPr>
        <p:spPr>
          <a:xfrm>
            <a:off x="3419872" y="2132856"/>
            <a:ext cx="2304256" cy="400110"/>
          </a:xfrm>
          <a:prstGeom prst="rect">
            <a:avLst/>
          </a:prstGeom>
          <a:noFill/>
        </p:spPr>
        <p:txBody>
          <a:bodyPr wrap="square" rtlCol="0">
            <a:spAutoFit/>
          </a:bodyPr>
          <a:lstStyle/>
          <a:p>
            <a:r>
              <a:rPr lang="fr-FR" sz="2000" u="sng" spc="50" dirty="0">
                <a:ln w="0"/>
                <a:solidFill>
                  <a:schemeClr val="bg2"/>
                </a:solidFill>
                <a:effectLst>
                  <a:innerShdw blurRad="63500" dist="50800" dir="13500000">
                    <a:srgbClr val="000000">
                      <a:alpha val="50000"/>
                    </a:srgbClr>
                  </a:innerShdw>
                </a:effectLst>
              </a:rPr>
              <a:t>Projet 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3" name="ZoneTexte 2">
            <a:extLst>
              <a:ext uri="{FF2B5EF4-FFF2-40B4-BE49-F238E27FC236}">
                <a16:creationId xmlns:a16="http://schemas.microsoft.com/office/drawing/2014/main" id="{C659036A-893F-B28F-5E84-F8911B02E38A}"/>
              </a:ext>
            </a:extLst>
          </p:cNvPr>
          <p:cNvSpPr txBox="1"/>
          <p:nvPr/>
        </p:nvSpPr>
        <p:spPr>
          <a:xfrm>
            <a:off x="431540" y="476672"/>
            <a:ext cx="8280920" cy="707886"/>
          </a:xfrm>
          <a:prstGeom prst="rect">
            <a:avLst/>
          </a:prstGeom>
          <a:solidFill>
            <a:schemeClr val="bg1"/>
          </a:solidFill>
        </p:spPr>
        <p:txBody>
          <a:bodyPr wrap="square" rtlCol="0">
            <a:spAutoFit/>
          </a:bodyPr>
          <a:lstStyle/>
          <a:p>
            <a:r>
              <a:rPr lang="fr-FR" sz="2000" u="sng" dirty="0">
                <a:solidFill>
                  <a:schemeClr val="accent2">
                    <a:lumMod val="50000"/>
                  </a:schemeClr>
                </a:solidFill>
                <a:effectLst>
                  <a:outerShdw blurRad="38100" dist="38100" dir="2700000" algn="tl">
                    <a:srgbClr val="000000">
                      <a:alpha val="43137"/>
                    </a:srgbClr>
                  </a:outerShdw>
                </a:effectLst>
                <a:latin typeface="+mn-lt"/>
              </a:rPr>
              <a:t>Comparaison des AUC des différents modèles avant amélioration des paramètres par la fonction </a:t>
            </a:r>
            <a:r>
              <a:rPr lang="fr-FR" sz="2000" u="sng" dirty="0" err="1">
                <a:solidFill>
                  <a:schemeClr val="accent2">
                    <a:lumMod val="50000"/>
                  </a:schemeClr>
                </a:solidFill>
                <a:effectLst>
                  <a:outerShdw blurRad="38100" dist="38100" dir="2700000" algn="tl">
                    <a:srgbClr val="000000">
                      <a:alpha val="43137"/>
                    </a:srgbClr>
                  </a:outerShdw>
                </a:effectLst>
                <a:latin typeface="+mn-lt"/>
              </a:rPr>
              <a:t>GridSearchCV</a:t>
            </a:r>
            <a:r>
              <a:rPr lang="fr-FR" sz="2000" u="sng" dirty="0">
                <a:solidFill>
                  <a:schemeClr val="accent2">
                    <a:lumMod val="50000"/>
                  </a:schemeClr>
                </a:solidFill>
                <a:effectLst>
                  <a:outerShdw blurRad="38100" dist="38100" dir="2700000" algn="tl">
                    <a:srgbClr val="000000">
                      <a:alpha val="43137"/>
                    </a:srgbClr>
                  </a:outerShdw>
                </a:effectLst>
                <a:latin typeface="+mn-lt"/>
              </a:rPr>
              <a:t>:</a:t>
            </a:r>
          </a:p>
        </p:txBody>
      </p:sp>
      <p:pic>
        <p:nvPicPr>
          <p:cNvPr id="6" name="Image 5">
            <a:extLst>
              <a:ext uri="{FF2B5EF4-FFF2-40B4-BE49-F238E27FC236}">
                <a16:creationId xmlns:a16="http://schemas.microsoft.com/office/drawing/2014/main" id="{B00D31BD-5366-9B7E-B7A2-4F97598DE401}"/>
              </a:ext>
            </a:extLst>
          </p:cNvPr>
          <p:cNvPicPr>
            <a:picLocks noChangeAspect="1"/>
          </p:cNvPicPr>
          <p:nvPr/>
        </p:nvPicPr>
        <p:blipFill rotWithShape="1">
          <a:blip r:embed="rId2"/>
          <a:srcRect l="17313" t="28990" r="44488" b="21987"/>
          <a:stretch/>
        </p:blipFill>
        <p:spPr>
          <a:xfrm>
            <a:off x="251520" y="1484784"/>
            <a:ext cx="3492896" cy="2520281"/>
          </a:xfrm>
          <a:prstGeom prst="rect">
            <a:avLst/>
          </a:prstGeom>
        </p:spPr>
      </p:pic>
      <p:pic>
        <p:nvPicPr>
          <p:cNvPr id="8" name="Image 7">
            <a:extLst>
              <a:ext uri="{FF2B5EF4-FFF2-40B4-BE49-F238E27FC236}">
                <a16:creationId xmlns:a16="http://schemas.microsoft.com/office/drawing/2014/main" id="{91B3356E-8BBF-6A92-7891-0B6577F63345}"/>
              </a:ext>
            </a:extLst>
          </p:cNvPr>
          <p:cNvPicPr>
            <a:picLocks noChangeAspect="1"/>
          </p:cNvPicPr>
          <p:nvPr/>
        </p:nvPicPr>
        <p:blipFill rotWithShape="1">
          <a:blip r:embed="rId3"/>
          <a:srcRect l="17313" t="38795" r="44488" b="12182"/>
          <a:stretch/>
        </p:blipFill>
        <p:spPr>
          <a:xfrm>
            <a:off x="4584861" y="1480658"/>
            <a:ext cx="3492896" cy="2520281"/>
          </a:xfrm>
          <a:prstGeom prst="rect">
            <a:avLst/>
          </a:prstGeom>
        </p:spPr>
      </p:pic>
      <p:pic>
        <p:nvPicPr>
          <p:cNvPr id="10" name="Image 9">
            <a:extLst>
              <a:ext uri="{FF2B5EF4-FFF2-40B4-BE49-F238E27FC236}">
                <a16:creationId xmlns:a16="http://schemas.microsoft.com/office/drawing/2014/main" id="{400A9EC6-3D8E-3F1B-0EC9-D9873F994044}"/>
              </a:ext>
            </a:extLst>
          </p:cNvPr>
          <p:cNvPicPr>
            <a:picLocks noChangeAspect="1"/>
          </p:cNvPicPr>
          <p:nvPr/>
        </p:nvPicPr>
        <p:blipFill rotWithShape="1">
          <a:blip r:embed="rId4"/>
          <a:srcRect l="17313" t="38795" r="44488" b="12182"/>
          <a:stretch/>
        </p:blipFill>
        <p:spPr>
          <a:xfrm>
            <a:off x="251520" y="4113075"/>
            <a:ext cx="3492896" cy="2520281"/>
          </a:xfrm>
          <a:prstGeom prst="rect">
            <a:avLst/>
          </a:prstGeom>
        </p:spPr>
      </p:pic>
      <p:pic>
        <p:nvPicPr>
          <p:cNvPr id="12" name="Image 11">
            <a:extLst>
              <a:ext uri="{FF2B5EF4-FFF2-40B4-BE49-F238E27FC236}">
                <a16:creationId xmlns:a16="http://schemas.microsoft.com/office/drawing/2014/main" id="{3A2FA4EE-344E-CB18-B42A-DAA4FE17D222}"/>
              </a:ext>
            </a:extLst>
          </p:cNvPr>
          <p:cNvPicPr>
            <a:picLocks noChangeAspect="1"/>
          </p:cNvPicPr>
          <p:nvPr/>
        </p:nvPicPr>
        <p:blipFill rotWithShape="1">
          <a:blip r:embed="rId5"/>
          <a:srcRect l="16138" t="40196" r="43700" b="10781"/>
          <a:stretch/>
        </p:blipFill>
        <p:spPr>
          <a:xfrm>
            <a:off x="4544364" y="4090878"/>
            <a:ext cx="3672408" cy="2520281"/>
          </a:xfrm>
          <a:prstGeom prst="rect">
            <a:avLst/>
          </a:prstGeom>
        </p:spPr>
      </p:pic>
    </p:spTree>
    <p:extLst>
      <p:ext uri="{BB962C8B-B14F-4D97-AF65-F5344CB8AC3E}">
        <p14:creationId xmlns:p14="http://schemas.microsoft.com/office/powerpoint/2010/main" val="52067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2" name="ZoneTexte 1">
            <a:extLst>
              <a:ext uri="{FF2B5EF4-FFF2-40B4-BE49-F238E27FC236}">
                <a16:creationId xmlns:a16="http://schemas.microsoft.com/office/drawing/2014/main" id="{4F8B98C7-F755-FDEF-AD43-1070EADDB4E9}"/>
              </a:ext>
            </a:extLst>
          </p:cNvPr>
          <p:cNvSpPr txBox="1"/>
          <p:nvPr/>
        </p:nvSpPr>
        <p:spPr>
          <a:xfrm>
            <a:off x="431540" y="476672"/>
            <a:ext cx="8280920" cy="707886"/>
          </a:xfrm>
          <a:prstGeom prst="rect">
            <a:avLst/>
          </a:prstGeom>
          <a:solidFill>
            <a:schemeClr val="bg1"/>
          </a:solidFill>
        </p:spPr>
        <p:txBody>
          <a:bodyPr wrap="square" rtlCol="0">
            <a:spAutoFit/>
          </a:bodyPr>
          <a:lstStyle/>
          <a:p>
            <a:r>
              <a:rPr lang="fr-FR" sz="2000" u="sng" dirty="0">
                <a:solidFill>
                  <a:schemeClr val="accent2">
                    <a:lumMod val="50000"/>
                  </a:schemeClr>
                </a:solidFill>
                <a:effectLst>
                  <a:outerShdw blurRad="38100" dist="38100" dir="2700000" algn="tl">
                    <a:srgbClr val="000000">
                      <a:alpha val="43137"/>
                    </a:srgbClr>
                  </a:outerShdw>
                </a:effectLst>
                <a:latin typeface="+mn-lt"/>
              </a:rPr>
              <a:t>Comparaison des AUC des différents modèles après amélioration des paramètres par la fonction </a:t>
            </a:r>
            <a:r>
              <a:rPr lang="fr-FR" sz="2000" u="sng" dirty="0" err="1">
                <a:solidFill>
                  <a:schemeClr val="accent2">
                    <a:lumMod val="50000"/>
                  </a:schemeClr>
                </a:solidFill>
                <a:effectLst>
                  <a:outerShdw blurRad="38100" dist="38100" dir="2700000" algn="tl">
                    <a:srgbClr val="000000">
                      <a:alpha val="43137"/>
                    </a:srgbClr>
                  </a:outerShdw>
                </a:effectLst>
                <a:latin typeface="+mn-lt"/>
              </a:rPr>
              <a:t>GridSearchCV</a:t>
            </a:r>
            <a:r>
              <a:rPr lang="fr-FR" sz="2000" u="sng" dirty="0">
                <a:solidFill>
                  <a:schemeClr val="accent2">
                    <a:lumMod val="50000"/>
                  </a:schemeClr>
                </a:solidFill>
                <a:effectLst>
                  <a:outerShdw blurRad="38100" dist="38100" dir="2700000" algn="tl">
                    <a:srgbClr val="000000">
                      <a:alpha val="43137"/>
                    </a:srgbClr>
                  </a:outerShdw>
                </a:effectLst>
                <a:latin typeface="+mn-lt"/>
              </a:rPr>
              <a:t>:</a:t>
            </a:r>
          </a:p>
        </p:txBody>
      </p:sp>
      <p:pic>
        <p:nvPicPr>
          <p:cNvPr id="3" name="Image 2">
            <a:extLst>
              <a:ext uri="{FF2B5EF4-FFF2-40B4-BE49-F238E27FC236}">
                <a16:creationId xmlns:a16="http://schemas.microsoft.com/office/drawing/2014/main" id="{F36C1B52-616C-FF99-5FB8-024D38164C2D}"/>
              </a:ext>
            </a:extLst>
          </p:cNvPr>
          <p:cNvPicPr>
            <a:picLocks noChangeAspect="1"/>
          </p:cNvPicPr>
          <p:nvPr/>
        </p:nvPicPr>
        <p:blipFill rotWithShape="1">
          <a:blip r:embed="rId2"/>
          <a:srcRect l="17313" t="28990" r="44488" b="21987"/>
          <a:stretch/>
        </p:blipFill>
        <p:spPr>
          <a:xfrm>
            <a:off x="251520" y="1484784"/>
            <a:ext cx="3492896" cy="2520281"/>
          </a:xfrm>
          <a:prstGeom prst="rect">
            <a:avLst/>
          </a:prstGeom>
        </p:spPr>
      </p:pic>
      <p:pic>
        <p:nvPicPr>
          <p:cNvPr id="6" name="Image 5">
            <a:extLst>
              <a:ext uri="{FF2B5EF4-FFF2-40B4-BE49-F238E27FC236}">
                <a16:creationId xmlns:a16="http://schemas.microsoft.com/office/drawing/2014/main" id="{F622AD69-21C1-EAEA-B8AD-FD1B4A77AD03}"/>
              </a:ext>
            </a:extLst>
          </p:cNvPr>
          <p:cNvPicPr>
            <a:picLocks noChangeAspect="1"/>
          </p:cNvPicPr>
          <p:nvPr/>
        </p:nvPicPr>
        <p:blipFill rotWithShape="1">
          <a:blip r:embed="rId3"/>
          <a:srcRect l="17313" t="35993" r="44488" b="14984"/>
          <a:stretch/>
        </p:blipFill>
        <p:spPr>
          <a:xfrm>
            <a:off x="4270279" y="1484784"/>
            <a:ext cx="3492896" cy="2520281"/>
          </a:xfrm>
          <a:prstGeom prst="rect">
            <a:avLst/>
          </a:prstGeom>
        </p:spPr>
      </p:pic>
      <p:pic>
        <p:nvPicPr>
          <p:cNvPr id="8" name="Image 7">
            <a:extLst>
              <a:ext uri="{FF2B5EF4-FFF2-40B4-BE49-F238E27FC236}">
                <a16:creationId xmlns:a16="http://schemas.microsoft.com/office/drawing/2014/main" id="{EA662554-4CAC-B425-C76E-88BD7341BC70}"/>
              </a:ext>
            </a:extLst>
          </p:cNvPr>
          <p:cNvPicPr>
            <a:picLocks noChangeAspect="1"/>
          </p:cNvPicPr>
          <p:nvPr/>
        </p:nvPicPr>
        <p:blipFill rotWithShape="1">
          <a:blip r:embed="rId4"/>
          <a:srcRect l="16138" t="40196" r="43700" b="10781"/>
          <a:stretch/>
        </p:blipFill>
        <p:spPr>
          <a:xfrm>
            <a:off x="161764" y="4005065"/>
            <a:ext cx="3672408" cy="2520281"/>
          </a:xfrm>
          <a:prstGeom prst="rect">
            <a:avLst/>
          </a:prstGeom>
        </p:spPr>
      </p:pic>
      <p:pic>
        <p:nvPicPr>
          <p:cNvPr id="10" name="Image 9">
            <a:extLst>
              <a:ext uri="{FF2B5EF4-FFF2-40B4-BE49-F238E27FC236}">
                <a16:creationId xmlns:a16="http://schemas.microsoft.com/office/drawing/2014/main" id="{98F1DF7C-2B38-72A3-F38F-606E9362A564}"/>
              </a:ext>
            </a:extLst>
          </p:cNvPr>
          <p:cNvPicPr>
            <a:picLocks noChangeAspect="1"/>
          </p:cNvPicPr>
          <p:nvPr/>
        </p:nvPicPr>
        <p:blipFill rotWithShape="1">
          <a:blip r:embed="rId5"/>
          <a:srcRect l="16138" t="30390" r="43700" b="21524"/>
          <a:stretch/>
        </p:blipFill>
        <p:spPr>
          <a:xfrm>
            <a:off x="4180523" y="4076433"/>
            <a:ext cx="3672408" cy="2472082"/>
          </a:xfrm>
          <a:prstGeom prst="rect">
            <a:avLst/>
          </a:prstGeom>
        </p:spPr>
      </p:pic>
    </p:spTree>
    <p:extLst>
      <p:ext uri="{BB962C8B-B14F-4D97-AF65-F5344CB8AC3E}">
        <p14:creationId xmlns:p14="http://schemas.microsoft.com/office/powerpoint/2010/main" val="144008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2" name="ZoneTexte 1">
            <a:extLst>
              <a:ext uri="{FF2B5EF4-FFF2-40B4-BE49-F238E27FC236}">
                <a16:creationId xmlns:a16="http://schemas.microsoft.com/office/drawing/2014/main" id="{512F3A14-8C09-055A-EF3F-A9B69CF3E52F}"/>
              </a:ext>
            </a:extLst>
          </p:cNvPr>
          <p:cNvSpPr txBox="1"/>
          <p:nvPr/>
        </p:nvSpPr>
        <p:spPr>
          <a:xfrm>
            <a:off x="1268278" y="373858"/>
            <a:ext cx="6607444" cy="400110"/>
          </a:xfrm>
          <a:prstGeom prst="rect">
            <a:avLst/>
          </a:prstGeom>
          <a:solidFill>
            <a:schemeClr val="bg1"/>
          </a:solidFill>
        </p:spPr>
        <p:txBody>
          <a:bodyPr wrap="square" rtlCol="0">
            <a:spAutoFit/>
          </a:bodyPr>
          <a:lstStyle/>
          <a:p>
            <a:pPr algn="ctr"/>
            <a:r>
              <a:rPr lang="fr-FR" sz="2000" u="sng" dirty="0">
                <a:solidFill>
                  <a:schemeClr val="accent2">
                    <a:lumMod val="50000"/>
                  </a:schemeClr>
                </a:solidFill>
                <a:effectLst>
                  <a:outerShdw blurRad="38100" dist="38100" dir="2700000" algn="tl">
                    <a:srgbClr val="000000">
                      <a:alpha val="43137"/>
                    </a:srgbClr>
                  </a:outerShdw>
                </a:effectLst>
                <a:latin typeface="+mn-lt"/>
              </a:rPr>
              <a:t>Comparaison des modèles et de leurs métriques:</a:t>
            </a:r>
          </a:p>
        </p:txBody>
      </p:sp>
      <p:pic>
        <p:nvPicPr>
          <p:cNvPr id="4" name="Image 3">
            <a:extLst>
              <a:ext uri="{FF2B5EF4-FFF2-40B4-BE49-F238E27FC236}">
                <a16:creationId xmlns:a16="http://schemas.microsoft.com/office/drawing/2014/main" id="{9B4E681D-6430-D223-BB6C-066A8CC342BB}"/>
              </a:ext>
            </a:extLst>
          </p:cNvPr>
          <p:cNvPicPr>
            <a:picLocks noChangeAspect="1"/>
          </p:cNvPicPr>
          <p:nvPr/>
        </p:nvPicPr>
        <p:blipFill rotWithShape="1">
          <a:blip r:embed="rId2"/>
          <a:srcRect l="16138" t="43934" r="30313" b="24788"/>
          <a:stretch/>
        </p:blipFill>
        <p:spPr>
          <a:xfrm>
            <a:off x="1763688" y="1268760"/>
            <a:ext cx="5275296" cy="1732362"/>
          </a:xfrm>
          <a:prstGeom prst="rect">
            <a:avLst/>
          </a:prstGeom>
        </p:spPr>
      </p:pic>
      <p:pic>
        <p:nvPicPr>
          <p:cNvPr id="7" name="Image 6">
            <a:extLst>
              <a:ext uri="{FF2B5EF4-FFF2-40B4-BE49-F238E27FC236}">
                <a16:creationId xmlns:a16="http://schemas.microsoft.com/office/drawing/2014/main" id="{5063659A-9D6D-A2A1-F6DE-D228A7CD9ADC}"/>
              </a:ext>
            </a:extLst>
          </p:cNvPr>
          <p:cNvPicPr>
            <a:picLocks noChangeAspect="1"/>
          </p:cNvPicPr>
          <p:nvPr/>
        </p:nvPicPr>
        <p:blipFill rotWithShape="1">
          <a:blip r:embed="rId3"/>
          <a:srcRect l="16139" t="30390" r="29525" b="35835"/>
          <a:stretch/>
        </p:blipFill>
        <p:spPr>
          <a:xfrm>
            <a:off x="1962875" y="3063037"/>
            <a:ext cx="4968552" cy="1736324"/>
          </a:xfrm>
          <a:prstGeom prst="rect">
            <a:avLst/>
          </a:prstGeom>
        </p:spPr>
      </p:pic>
      <p:pic>
        <p:nvPicPr>
          <p:cNvPr id="9" name="Image 8">
            <a:extLst>
              <a:ext uri="{FF2B5EF4-FFF2-40B4-BE49-F238E27FC236}">
                <a16:creationId xmlns:a16="http://schemas.microsoft.com/office/drawing/2014/main" id="{0B2A98C7-45BD-7973-4286-842849FFF0C9}"/>
              </a:ext>
            </a:extLst>
          </p:cNvPr>
          <p:cNvPicPr>
            <a:picLocks noChangeAspect="1"/>
          </p:cNvPicPr>
          <p:nvPr/>
        </p:nvPicPr>
        <p:blipFill rotWithShape="1">
          <a:blip r:embed="rId4"/>
          <a:srcRect l="16139" t="52337" r="29525" b="12183"/>
          <a:stretch/>
        </p:blipFill>
        <p:spPr>
          <a:xfrm>
            <a:off x="1962875" y="4705061"/>
            <a:ext cx="4968552" cy="1824007"/>
          </a:xfrm>
          <a:prstGeom prst="rect">
            <a:avLst/>
          </a:prstGeom>
        </p:spPr>
      </p:pic>
      <p:sp>
        <p:nvSpPr>
          <p:cNvPr id="10" name="ZoneTexte 9">
            <a:extLst>
              <a:ext uri="{FF2B5EF4-FFF2-40B4-BE49-F238E27FC236}">
                <a16:creationId xmlns:a16="http://schemas.microsoft.com/office/drawing/2014/main" id="{4F6860BE-5013-C60C-857D-EE05866DA0E9}"/>
              </a:ext>
            </a:extLst>
          </p:cNvPr>
          <p:cNvSpPr txBox="1"/>
          <p:nvPr/>
        </p:nvSpPr>
        <p:spPr>
          <a:xfrm>
            <a:off x="271195" y="3706635"/>
            <a:ext cx="1691680" cy="369332"/>
          </a:xfrm>
          <a:prstGeom prst="rect">
            <a:avLst/>
          </a:prstGeom>
          <a:noFill/>
        </p:spPr>
        <p:txBody>
          <a:bodyPr wrap="square" rtlCol="0">
            <a:spAutoFit/>
          </a:bodyPr>
          <a:lstStyle/>
          <a:p>
            <a:r>
              <a:rPr lang="fr-FR" dirty="0">
                <a:solidFill>
                  <a:schemeClr val="accent2">
                    <a:lumMod val="50000"/>
                  </a:schemeClr>
                </a:solidFill>
                <a:effectLst>
                  <a:outerShdw blurRad="38100" dist="38100" dir="2700000" algn="tl">
                    <a:srgbClr val="000000">
                      <a:alpha val="43137"/>
                    </a:srgbClr>
                  </a:outerShdw>
                </a:effectLst>
              </a:rPr>
              <a:t>Partie train :</a:t>
            </a:r>
          </a:p>
        </p:txBody>
      </p:sp>
      <p:sp>
        <p:nvSpPr>
          <p:cNvPr id="11" name="ZoneTexte 10">
            <a:extLst>
              <a:ext uri="{FF2B5EF4-FFF2-40B4-BE49-F238E27FC236}">
                <a16:creationId xmlns:a16="http://schemas.microsoft.com/office/drawing/2014/main" id="{080A7B2F-E12A-B001-464C-8A0E16857041}"/>
              </a:ext>
            </a:extLst>
          </p:cNvPr>
          <p:cNvSpPr txBox="1"/>
          <p:nvPr/>
        </p:nvSpPr>
        <p:spPr>
          <a:xfrm>
            <a:off x="287629" y="5527735"/>
            <a:ext cx="1508212" cy="369332"/>
          </a:xfrm>
          <a:prstGeom prst="rect">
            <a:avLst/>
          </a:prstGeom>
          <a:noFill/>
        </p:spPr>
        <p:txBody>
          <a:bodyPr wrap="square" rtlCol="0">
            <a:spAutoFit/>
          </a:bodyPr>
          <a:lstStyle/>
          <a:p>
            <a:r>
              <a:rPr lang="fr-FR" dirty="0">
                <a:solidFill>
                  <a:schemeClr val="accent2">
                    <a:lumMod val="50000"/>
                  </a:schemeClr>
                </a:solidFill>
                <a:effectLst>
                  <a:outerShdw blurRad="38100" dist="38100" dir="2700000" algn="tl">
                    <a:srgbClr val="000000">
                      <a:alpha val="43137"/>
                    </a:srgbClr>
                  </a:outerShdw>
                </a:effectLst>
              </a:rPr>
              <a:t>Partie test :</a:t>
            </a:r>
          </a:p>
        </p:txBody>
      </p:sp>
    </p:spTree>
    <p:extLst>
      <p:ext uri="{BB962C8B-B14F-4D97-AF65-F5344CB8AC3E}">
        <p14:creationId xmlns:p14="http://schemas.microsoft.com/office/powerpoint/2010/main" val="71894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pic>
        <p:nvPicPr>
          <p:cNvPr id="3" name="Image 2">
            <a:extLst>
              <a:ext uri="{FF2B5EF4-FFF2-40B4-BE49-F238E27FC236}">
                <a16:creationId xmlns:a16="http://schemas.microsoft.com/office/drawing/2014/main" id="{A5CEFCCB-CE03-1C1C-BCF3-2E2FBAA83B5C}"/>
              </a:ext>
            </a:extLst>
          </p:cNvPr>
          <p:cNvPicPr>
            <a:picLocks noChangeAspect="1"/>
          </p:cNvPicPr>
          <p:nvPr/>
        </p:nvPicPr>
        <p:blipFill rotWithShape="1">
          <a:blip r:embed="rId2"/>
          <a:srcRect l="23226" t="26189" r="42125" b="10782"/>
          <a:stretch/>
        </p:blipFill>
        <p:spPr>
          <a:xfrm>
            <a:off x="215515" y="157610"/>
            <a:ext cx="3168352" cy="3240361"/>
          </a:xfrm>
          <a:prstGeom prst="rect">
            <a:avLst/>
          </a:prstGeom>
        </p:spPr>
      </p:pic>
      <p:pic>
        <p:nvPicPr>
          <p:cNvPr id="6" name="Image 5">
            <a:extLst>
              <a:ext uri="{FF2B5EF4-FFF2-40B4-BE49-F238E27FC236}">
                <a16:creationId xmlns:a16="http://schemas.microsoft.com/office/drawing/2014/main" id="{B31A4213-C661-AF75-6462-ADA0D25EA7D3}"/>
              </a:ext>
            </a:extLst>
          </p:cNvPr>
          <p:cNvPicPr>
            <a:picLocks noChangeAspect="1"/>
          </p:cNvPicPr>
          <p:nvPr/>
        </p:nvPicPr>
        <p:blipFill rotWithShape="1">
          <a:blip r:embed="rId3"/>
          <a:srcRect l="22438" t="31792" r="41337" b="5178"/>
          <a:stretch/>
        </p:blipFill>
        <p:spPr>
          <a:xfrm>
            <a:off x="5006038" y="171776"/>
            <a:ext cx="3312368" cy="3240361"/>
          </a:xfrm>
          <a:prstGeom prst="rect">
            <a:avLst/>
          </a:prstGeom>
        </p:spPr>
      </p:pic>
      <p:pic>
        <p:nvPicPr>
          <p:cNvPr id="8" name="Image 7">
            <a:extLst>
              <a:ext uri="{FF2B5EF4-FFF2-40B4-BE49-F238E27FC236}">
                <a16:creationId xmlns:a16="http://schemas.microsoft.com/office/drawing/2014/main" id="{1D58C76A-0B80-65DC-8403-AFCA0DC04EA2}"/>
              </a:ext>
            </a:extLst>
          </p:cNvPr>
          <p:cNvPicPr>
            <a:picLocks noChangeAspect="1"/>
          </p:cNvPicPr>
          <p:nvPr/>
        </p:nvPicPr>
        <p:blipFill rotWithShape="1">
          <a:blip r:embed="rId4"/>
          <a:srcRect l="21651" t="30390" r="42125" b="6580"/>
          <a:stretch/>
        </p:blipFill>
        <p:spPr>
          <a:xfrm>
            <a:off x="215515" y="3537012"/>
            <a:ext cx="3312368" cy="3240361"/>
          </a:xfrm>
          <a:prstGeom prst="rect">
            <a:avLst/>
          </a:prstGeom>
        </p:spPr>
      </p:pic>
      <p:pic>
        <p:nvPicPr>
          <p:cNvPr id="10" name="Image 9">
            <a:extLst>
              <a:ext uri="{FF2B5EF4-FFF2-40B4-BE49-F238E27FC236}">
                <a16:creationId xmlns:a16="http://schemas.microsoft.com/office/drawing/2014/main" id="{0E5B31E5-67AD-AF1C-E605-1208990692EC}"/>
              </a:ext>
            </a:extLst>
          </p:cNvPr>
          <p:cNvPicPr>
            <a:picLocks noChangeAspect="1"/>
          </p:cNvPicPr>
          <p:nvPr/>
        </p:nvPicPr>
        <p:blipFill rotWithShape="1">
          <a:blip r:embed="rId5"/>
          <a:srcRect l="22438" t="26189" r="41337" b="10782"/>
          <a:stretch/>
        </p:blipFill>
        <p:spPr>
          <a:xfrm>
            <a:off x="4976671" y="3617836"/>
            <a:ext cx="3312368" cy="3240361"/>
          </a:xfrm>
          <a:prstGeom prst="rect">
            <a:avLst/>
          </a:prstGeom>
        </p:spPr>
      </p:pic>
    </p:spTree>
    <p:extLst>
      <p:ext uri="{BB962C8B-B14F-4D97-AF65-F5344CB8AC3E}">
        <p14:creationId xmlns:p14="http://schemas.microsoft.com/office/powerpoint/2010/main" val="164559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3649E36-6656-CE09-6B85-558E5ACCFB5A}"/>
              </a:ext>
            </a:extLst>
          </p:cNvPr>
          <p:cNvSpPr txBox="1"/>
          <p:nvPr/>
        </p:nvSpPr>
        <p:spPr>
          <a:xfrm>
            <a:off x="539552" y="404664"/>
            <a:ext cx="7444201" cy="400110"/>
          </a:xfrm>
          <a:prstGeom prst="rect">
            <a:avLst/>
          </a:prstGeom>
          <a:solidFill>
            <a:schemeClr val="bg1"/>
          </a:solidFill>
        </p:spPr>
        <p:txBody>
          <a:bodyPr wrap="square" rtlCol="0">
            <a:spAutoFit/>
          </a:bodyPr>
          <a:lstStyle/>
          <a:p>
            <a:pPr algn="ctr"/>
            <a:r>
              <a:rPr lang="fr-FR" sz="2000" u="sng" dirty="0">
                <a:solidFill>
                  <a:schemeClr val="accent2">
                    <a:lumMod val="50000"/>
                  </a:schemeClr>
                </a:solidFill>
                <a:effectLst>
                  <a:outerShdw blurRad="38100" dist="38100" dir="2700000" algn="tl">
                    <a:srgbClr val="000000">
                      <a:alpha val="43137"/>
                    </a:srgbClr>
                  </a:outerShdw>
                </a:effectLst>
                <a:latin typeface="+mn-lt"/>
              </a:rPr>
              <a:t>Amélioration du meilleur modèle avec </a:t>
            </a:r>
            <a:r>
              <a:rPr lang="fr-FR" sz="2000" u="sng" dirty="0" err="1">
                <a:solidFill>
                  <a:schemeClr val="accent2">
                    <a:lumMod val="50000"/>
                  </a:schemeClr>
                </a:solidFill>
                <a:effectLst>
                  <a:outerShdw blurRad="38100" dist="38100" dir="2700000" algn="tl">
                    <a:srgbClr val="000000">
                      <a:alpha val="43137"/>
                    </a:srgbClr>
                  </a:outerShdw>
                </a:effectLst>
                <a:latin typeface="+mn-lt"/>
              </a:rPr>
              <a:t>hyperopt</a:t>
            </a:r>
            <a:endParaRPr lang="fr-FR" sz="2000" u="sng" dirty="0">
              <a:solidFill>
                <a:schemeClr val="accent2">
                  <a:lumMod val="50000"/>
                </a:schemeClr>
              </a:solidFill>
              <a:effectLst>
                <a:outerShdw blurRad="38100" dist="38100" dir="2700000" algn="tl">
                  <a:srgbClr val="000000">
                    <a:alpha val="43137"/>
                  </a:srgbClr>
                </a:outerShdw>
              </a:effectLst>
              <a:latin typeface="+mn-lt"/>
            </a:endParaRPr>
          </a:p>
        </p:txBody>
      </p:sp>
      <p:sp>
        <p:nvSpPr>
          <p:cNvPr id="3" name="ZoneTexte 2">
            <a:extLst>
              <a:ext uri="{FF2B5EF4-FFF2-40B4-BE49-F238E27FC236}">
                <a16:creationId xmlns:a16="http://schemas.microsoft.com/office/drawing/2014/main" id="{DF391B48-9842-81F9-729C-E3D66F749660}"/>
              </a:ext>
            </a:extLst>
          </p:cNvPr>
          <p:cNvSpPr txBox="1"/>
          <p:nvPr/>
        </p:nvSpPr>
        <p:spPr>
          <a:xfrm>
            <a:off x="539552" y="1412776"/>
            <a:ext cx="8424936" cy="646331"/>
          </a:xfrm>
          <a:prstGeom prst="rect">
            <a:avLst/>
          </a:prstGeom>
          <a:noFill/>
        </p:spPr>
        <p:txBody>
          <a:bodyPr wrap="square" rtlCol="0">
            <a:spAutoFit/>
          </a:bodyPr>
          <a:lstStyle/>
          <a:p>
            <a:r>
              <a:rPr lang="fr-FR" dirty="0"/>
              <a:t>	Optimisation du modèle choisi, LGBM, en utilisant les scores AUC et le coût métier.</a:t>
            </a:r>
          </a:p>
        </p:txBody>
      </p:sp>
      <p:cxnSp>
        <p:nvCxnSpPr>
          <p:cNvPr id="6" name="Connecteur droit avec flèche 5">
            <a:extLst>
              <a:ext uri="{FF2B5EF4-FFF2-40B4-BE49-F238E27FC236}">
                <a16:creationId xmlns:a16="http://schemas.microsoft.com/office/drawing/2014/main" id="{BFDF8390-0094-9AB5-0FAB-46B2B7E200B7}"/>
              </a:ext>
            </a:extLst>
          </p:cNvPr>
          <p:cNvCxnSpPr>
            <a:cxnSpLocks/>
          </p:cNvCxnSpPr>
          <p:nvPr/>
        </p:nvCxnSpPr>
        <p:spPr bwMode="auto">
          <a:xfrm>
            <a:off x="728199" y="1556792"/>
            <a:ext cx="576064" cy="0"/>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pic>
        <p:nvPicPr>
          <p:cNvPr id="9" name="Image 8">
            <a:extLst>
              <a:ext uri="{FF2B5EF4-FFF2-40B4-BE49-F238E27FC236}">
                <a16:creationId xmlns:a16="http://schemas.microsoft.com/office/drawing/2014/main" id="{F3A5A3B4-4899-9F28-4BCE-EE7F91D0D13F}"/>
              </a:ext>
            </a:extLst>
          </p:cNvPr>
          <p:cNvPicPr>
            <a:picLocks noChangeAspect="1"/>
          </p:cNvPicPr>
          <p:nvPr/>
        </p:nvPicPr>
        <p:blipFill rotWithShape="1">
          <a:blip r:embed="rId2"/>
          <a:srcRect l="24013" t="38795" r="45275" b="21986"/>
          <a:stretch/>
        </p:blipFill>
        <p:spPr>
          <a:xfrm>
            <a:off x="536176" y="2348880"/>
            <a:ext cx="3699785" cy="2656256"/>
          </a:xfrm>
          <a:prstGeom prst="rect">
            <a:avLst/>
          </a:prstGeom>
        </p:spPr>
      </p:pic>
      <p:pic>
        <p:nvPicPr>
          <p:cNvPr id="11" name="Image 10">
            <a:extLst>
              <a:ext uri="{FF2B5EF4-FFF2-40B4-BE49-F238E27FC236}">
                <a16:creationId xmlns:a16="http://schemas.microsoft.com/office/drawing/2014/main" id="{A0AC81FF-6750-56BA-824F-A86CA0D60B42}"/>
              </a:ext>
            </a:extLst>
          </p:cNvPr>
          <p:cNvPicPr>
            <a:picLocks noChangeAspect="1"/>
          </p:cNvPicPr>
          <p:nvPr/>
        </p:nvPicPr>
        <p:blipFill rotWithShape="1">
          <a:blip r:embed="rId3"/>
          <a:srcRect l="23226" t="31791" r="57087" b="38795"/>
          <a:stretch/>
        </p:blipFill>
        <p:spPr>
          <a:xfrm>
            <a:off x="5211445" y="2512638"/>
            <a:ext cx="2772308" cy="2328740"/>
          </a:xfrm>
          <a:prstGeom prst="rect">
            <a:avLst/>
          </a:prstGeom>
        </p:spPr>
      </p:pic>
      <p:sp>
        <p:nvSpPr>
          <p:cNvPr id="12" name="ZoneTexte 11">
            <a:extLst>
              <a:ext uri="{FF2B5EF4-FFF2-40B4-BE49-F238E27FC236}">
                <a16:creationId xmlns:a16="http://schemas.microsoft.com/office/drawing/2014/main" id="{CD9E1CD8-06A0-041A-2204-4E2C2AFB243E}"/>
              </a:ext>
            </a:extLst>
          </p:cNvPr>
          <p:cNvSpPr txBox="1"/>
          <p:nvPr/>
        </p:nvSpPr>
        <p:spPr>
          <a:xfrm>
            <a:off x="1016231" y="5301208"/>
            <a:ext cx="7516209" cy="923330"/>
          </a:xfrm>
          <a:prstGeom prst="rect">
            <a:avLst/>
          </a:prstGeom>
          <a:noFill/>
        </p:spPr>
        <p:txBody>
          <a:bodyPr wrap="square" rtlCol="0">
            <a:spAutoFit/>
          </a:bodyPr>
          <a:lstStyle/>
          <a:p>
            <a:r>
              <a:rPr lang="fr-FR" dirty="0"/>
              <a:t>          Scores des métriques en légère hausse et un temps un peu plus faible           Nous allons garder cette dernière version du LGBM pour la suite.</a:t>
            </a:r>
          </a:p>
        </p:txBody>
      </p:sp>
      <p:sp>
        <p:nvSpPr>
          <p:cNvPr id="13" name="Flèche : droite 12">
            <a:extLst>
              <a:ext uri="{FF2B5EF4-FFF2-40B4-BE49-F238E27FC236}">
                <a16:creationId xmlns:a16="http://schemas.microsoft.com/office/drawing/2014/main" id="{7766B81B-B83E-219F-513E-26617BFB3CA5}"/>
              </a:ext>
            </a:extLst>
          </p:cNvPr>
          <p:cNvSpPr/>
          <p:nvPr/>
        </p:nvSpPr>
        <p:spPr bwMode="auto">
          <a:xfrm>
            <a:off x="1187624" y="5377862"/>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Arial" charset="0"/>
            </a:endParaRPr>
          </a:p>
        </p:txBody>
      </p:sp>
      <p:sp>
        <p:nvSpPr>
          <p:cNvPr id="14" name="Flèche : droite 13">
            <a:extLst>
              <a:ext uri="{FF2B5EF4-FFF2-40B4-BE49-F238E27FC236}">
                <a16:creationId xmlns:a16="http://schemas.microsoft.com/office/drawing/2014/main" id="{D8348637-2E54-C9B1-188D-569737E0678E}"/>
              </a:ext>
            </a:extLst>
          </p:cNvPr>
          <p:cNvSpPr/>
          <p:nvPr/>
        </p:nvSpPr>
        <p:spPr bwMode="auto">
          <a:xfrm>
            <a:off x="2386068" y="5661248"/>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7119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7A764C2-4229-AFAB-ED4A-E62E9C8EFE52}"/>
              </a:ext>
            </a:extLst>
          </p:cNvPr>
          <p:cNvSpPr txBox="1"/>
          <p:nvPr/>
        </p:nvSpPr>
        <p:spPr>
          <a:xfrm>
            <a:off x="1907703" y="149524"/>
            <a:ext cx="5400601" cy="806375"/>
          </a:xfrm>
          <a:prstGeom prst="rect">
            <a:avLst/>
          </a:prstGeom>
          <a:solidFill>
            <a:schemeClr val="bg1"/>
          </a:solidFill>
        </p:spPr>
        <p:txBody>
          <a:bodyPr wrap="square">
            <a:spAutoFit/>
          </a:bodyPr>
          <a:lstStyle/>
          <a:p>
            <a:pPr lvl="1" algn="ctr">
              <a:lnSpc>
                <a:spcPct val="80000"/>
              </a:lnSpc>
            </a:pPr>
            <a:endParaRPr lang="fr-FR" sz="2000" u="sng" dirty="0">
              <a:solidFill>
                <a:schemeClr val="accent2">
                  <a:lumMod val="50000"/>
                </a:schemeClr>
              </a:solidFill>
              <a:effectLst>
                <a:outerShdw blurRad="38100" dist="38100" dir="2700000" algn="tl">
                  <a:srgbClr val="000000">
                    <a:alpha val="43137"/>
                  </a:srgbClr>
                </a:outerShdw>
              </a:effectLst>
              <a:latin typeface="+mn-lt"/>
            </a:endParaRPr>
          </a:p>
          <a:p>
            <a:pPr lvl="1" algn="ctr">
              <a:lnSpc>
                <a:spcPct val="80000"/>
              </a:lnSpc>
            </a:pPr>
            <a:r>
              <a:rPr lang="fr-FR" sz="2000" u="sng" dirty="0" err="1">
                <a:solidFill>
                  <a:schemeClr val="accent2">
                    <a:lumMod val="50000"/>
                  </a:schemeClr>
                </a:solidFill>
                <a:effectLst>
                  <a:outerShdw blurRad="38100" dist="38100" dir="2700000" algn="tl">
                    <a:srgbClr val="000000">
                      <a:alpha val="43137"/>
                    </a:srgbClr>
                  </a:outerShdw>
                </a:effectLst>
                <a:latin typeface="+mn-lt"/>
              </a:rPr>
              <a:t>Feature</a:t>
            </a:r>
            <a:r>
              <a:rPr lang="fr-FR" sz="2000" u="sng" dirty="0">
                <a:solidFill>
                  <a:schemeClr val="accent2">
                    <a:lumMod val="50000"/>
                  </a:schemeClr>
                </a:solidFill>
                <a:effectLst>
                  <a:outerShdw blurRad="38100" dist="38100" dir="2700000" algn="tl">
                    <a:srgbClr val="000000">
                      <a:alpha val="43137"/>
                    </a:srgbClr>
                  </a:outerShdw>
                </a:effectLst>
                <a:latin typeface="+mn-lt"/>
              </a:rPr>
              <a:t> importance avec SHAP</a:t>
            </a:r>
          </a:p>
          <a:p>
            <a:pPr lvl="1" algn="ctr">
              <a:lnSpc>
                <a:spcPct val="80000"/>
              </a:lnSpc>
            </a:pPr>
            <a:r>
              <a:rPr lang="fr-FR" sz="1800" b="0" dirty="0">
                <a:solidFill>
                  <a:schemeClr val="tx2"/>
                </a:solidFill>
              </a:rPr>
              <a:t>.</a:t>
            </a:r>
          </a:p>
        </p:txBody>
      </p:sp>
      <p:sp>
        <p:nvSpPr>
          <p:cNvPr id="4" name="ZoneTexte 3">
            <a:extLst>
              <a:ext uri="{FF2B5EF4-FFF2-40B4-BE49-F238E27FC236}">
                <a16:creationId xmlns:a16="http://schemas.microsoft.com/office/drawing/2014/main" id="{84B60FA4-37D4-6394-93CC-FF7106156A9B}"/>
              </a:ext>
            </a:extLst>
          </p:cNvPr>
          <p:cNvSpPr txBox="1"/>
          <p:nvPr/>
        </p:nvSpPr>
        <p:spPr>
          <a:xfrm>
            <a:off x="179512" y="1412776"/>
            <a:ext cx="4176464" cy="2246769"/>
          </a:xfrm>
          <a:prstGeom prst="rect">
            <a:avLst/>
          </a:prstGeom>
          <a:noFill/>
        </p:spPr>
        <p:txBody>
          <a:bodyPr wrap="square" rtlCol="0">
            <a:spAutoFit/>
          </a:bodyPr>
          <a:lstStyle/>
          <a:p>
            <a:r>
              <a:rPr lang="fr-FR" sz="2000" u="sng" dirty="0" err="1">
                <a:solidFill>
                  <a:schemeClr val="accent2">
                    <a:lumMod val="50000"/>
                  </a:schemeClr>
                </a:solidFill>
                <a:effectLst>
                  <a:outerShdw blurRad="38100" dist="38100" dir="2700000" algn="tl">
                    <a:srgbClr val="000000">
                      <a:alpha val="43137"/>
                    </a:srgbClr>
                  </a:outerShdw>
                </a:effectLst>
                <a:latin typeface="+mn-lt"/>
              </a:rPr>
              <a:t>Feature</a:t>
            </a:r>
            <a:r>
              <a:rPr lang="fr-FR" sz="2000" u="sng" dirty="0">
                <a:solidFill>
                  <a:schemeClr val="accent2">
                    <a:lumMod val="50000"/>
                  </a:schemeClr>
                </a:solidFill>
                <a:effectLst>
                  <a:outerShdw blurRad="38100" dist="38100" dir="2700000" algn="tl">
                    <a:srgbClr val="000000">
                      <a:alpha val="43137"/>
                    </a:srgbClr>
                  </a:outerShdw>
                </a:effectLst>
                <a:latin typeface="+mn-lt"/>
              </a:rPr>
              <a:t> importance : interprétation globale :</a:t>
            </a:r>
          </a:p>
          <a:p>
            <a:endParaRPr lang="fr-FR" sz="2000" b="0" dirty="0">
              <a:solidFill>
                <a:srgbClr val="080808"/>
              </a:solidFill>
              <a:latin typeface="+mn-lt"/>
            </a:endParaRPr>
          </a:p>
          <a:p>
            <a:r>
              <a:rPr lang="fr-FR" sz="2000" b="0" dirty="0">
                <a:solidFill>
                  <a:srgbClr val="080808"/>
                </a:solidFill>
                <a:latin typeface="+mn-lt"/>
              </a:rPr>
              <a:t>Importance globale positive et négative des features.</a:t>
            </a:r>
          </a:p>
          <a:p>
            <a:r>
              <a:rPr lang="fr-FR" sz="2000" b="0" dirty="0">
                <a:solidFill>
                  <a:srgbClr val="080808"/>
                </a:solidFill>
                <a:latin typeface="+mn-lt"/>
              </a:rPr>
              <a:t>Par </a:t>
            </a:r>
            <a:r>
              <a:rPr lang="fr-FR" sz="2000" b="0">
                <a:solidFill>
                  <a:srgbClr val="080808"/>
                </a:solidFill>
                <a:latin typeface="+mn-lt"/>
              </a:rPr>
              <a:t>ordre d’importance.</a:t>
            </a:r>
            <a:endParaRPr lang="fr-FR" sz="2000" b="0" dirty="0">
              <a:solidFill>
                <a:srgbClr val="080808"/>
              </a:solidFill>
              <a:latin typeface="+mn-lt"/>
            </a:endParaRPr>
          </a:p>
          <a:p>
            <a:endParaRPr lang="fr-FR" sz="2000" u="sng" dirty="0">
              <a:solidFill>
                <a:schemeClr val="accent2">
                  <a:lumMod val="50000"/>
                </a:schemeClr>
              </a:solidFill>
              <a:effectLst>
                <a:outerShdw blurRad="38100" dist="38100" dir="2700000" algn="tl">
                  <a:srgbClr val="000000">
                    <a:alpha val="43137"/>
                  </a:srgbClr>
                </a:outerShdw>
              </a:effectLst>
              <a:latin typeface="+mn-lt"/>
            </a:endParaRPr>
          </a:p>
        </p:txBody>
      </p:sp>
      <p:pic>
        <p:nvPicPr>
          <p:cNvPr id="7" name="Image 6">
            <a:extLst>
              <a:ext uri="{FF2B5EF4-FFF2-40B4-BE49-F238E27FC236}">
                <a16:creationId xmlns:a16="http://schemas.microsoft.com/office/drawing/2014/main" id="{4753F341-29FA-D411-D3D9-3A338CA18C30}"/>
              </a:ext>
            </a:extLst>
          </p:cNvPr>
          <p:cNvPicPr>
            <a:picLocks noChangeAspect="1"/>
          </p:cNvPicPr>
          <p:nvPr/>
        </p:nvPicPr>
        <p:blipFill rotWithShape="1">
          <a:blip r:embed="rId2"/>
          <a:srcRect l="33258" t="33192" r="38690" b="8053"/>
          <a:stretch/>
        </p:blipFill>
        <p:spPr>
          <a:xfrm>
            <a:off x="4463480" y="1295176"/>
            <a:ext cx="4680520" cy="5511645"/>
          </a:xfrm>
          <a:prstGeom prst="rect">
            <a:avLst/>
          </a:prstGeom>
        </p:spPr>
      </p:pic>
    </p:spTree>
    <p:extLst>
      <p:ext uri="{BB962C8B-B14F-4D97-AF65-F5344CB8AC3E}">
        <p14:creationId xmlns:p14="http://schemas.microsoft.com/office/powerpoint/2010/main" val="204111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01705" y="1878349"/>
            <a:ext cx="75608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fr-FR" dirty="0">
                <a:solidFill>
                  <a:sysClr val="windowText" lastClr="000000"/>
                </a:solidFill>
              </a:rPr>
              <a:t>Feature importance pour un individu test </a:t>
            </a:r>
            <a:endParaRPr kumimoji="0" lang="fr-FR" sz="1800" b="1"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3" name="ZoneTexte 2">
            <a:extLst>
              <a:ext uri="{FF2B5EF4-FFF2-40B4-BE49-F238E27FC236}">
                <a16:creationId xmlns:a16="http://schemas.microsoft.com/office/drawing/2014/main" id="{4DF83C6B-0E0E-88F7-C95D-8E94EABCCAF6}"/>
              </a:ext>
            </a:extLst>
          </p:cNvPr>
          <p:cNvSpPr txBox="1"/>
          <p:nvPr/>
        </p:nvSpPr>
        <p:spPr>
          <a:xfrm>
            <a:off x="1817830" y="385990"/>
            <a:ext cx="5328592" cy="369332"/>
          </a:xfrm>
          <a:prstGeom prst="rect">
            <a:avLst/>
          </a:prstGeom>
          <a:solidFill>
            <a:schemeClr val="bg1"/>
          </a:solidFill>
        </p:spPr>
        <p:txBody>
          <a:bodyPr wrap="square">
            <a:spAutoFit/>
          </a:bodyPr>
          <a:lstStyle/>
          <a:p>
            <a:r>
              <a:rPr lang="fr-FR" sz="1800" u="sng" dirty="0" err="1">
                <a:solidFill>
                  <a:schemeClr val="accent2">
                    <a:lumMod val="50000"/>
                  </a:schemeClr>
                </a:solidFill>
                <a:effectLst>
                  <a:outerShdw blurRad="38100" dist="38100" dir="2700000" algn="tl">
                    <a:srgbClr val="000000">
                      <a:alpha val="43137"/>
                    </a:srgbClr>
                  </a:outerShdw>
                </a:effectLst>
                <a:latin typeface="+mn-lt"/>
              </a:rPr>
              <a:t>Feature</a:t>
            </a:r>
            <a:r>
              <a:rPr lang="fr-FR" sz="1800" u="sng" dirty="0">
                <a:solidFill>
                  <a:schemeClr val="accent2">
                    <a:lumMod val="50000"/>
                  </a:schemeClr>
                </a:solidFill>
                <a:effectLst>
                  <a:outerShdw blurRad="38100" dist="38100" dir="2700000" algn="tl">
                    <a:srgbClr val="000000">
                      <a:alpha val="43137"/>
                    </a:srgbClr>
                  </a:outerShdw>
                </a:effectLst>
                <a:latin typeface="+mn-lt"/>
              </a:rPr>
              <a:t> importance : interprétation locale :</a:t>
            </a:r>
          </a:p>
        </p:txBody>
      </p:sp>
      <p:pic>
        <p:nvPicPr>
          <p:cNvPr id="8" name="Image 7">
            <a:extLst>
              <a:ext uri="{FF2B5EF4-FFF2-40B4-BE49-F238E27FC236}">
                <a16:creationId xmlns:a16="http://schemas.microsoft.com/office/drawing/2014/main" id="{06158F3C-43DA-5697-48F0-9675476CF420}"/>
              </a:ext>
            </a:extLst>
          </p:cNvPr>
          <p:cNvPicPr>
            <a:picLocks noChangeAspect="1"/>
          </p:cNvPicPr>
          <p:nvPr/>
        </p:nvPicPr>
        <p:blipFill rotWithShape="1">
          <a:blip r:embed="rId2"/>
          <a:srcRect l="17313" t="43934" r="18500" b="40195"/>
          <a:stretch/>
        </p:blipFill>
        <p:spPr>
          <a:xfrm>
            <a:off x="164828" y="2981036"/>
            <a:ext cx="8634595" cy="1200329"/>
          </a:xfrm>
          <a:prstGeom prst="rect">
            <a:avLst/>
          </a:prstGeom>
        </p:spPr>
      </p:pic>
      <p:cxnSp>
        <p:nvCxnSpPr>
          <p:cNvPr id="9" name="Connecteur droit avec flèche 8">
            <a:extLst>
              <a:ext uri="{FF2B5EF4-FFF2-40B4-BE49-F238E27FC236}">
                <a16:creationId xmlns:a16="http://schemas.microsoft.com/office/drawing/2014/main" id="{2FF88D48-0EC7-F320-FC43-D0981914A8DA}"/>
              </a:ext>
            </a:extLst>
          </p:cNvPr>
          <p:cNvCxnSpPr/>
          <p:nvPr/>
        </p:nvCxnSpPr>
        <p:spPr bwMode="auto">
          <a:xfrm flipV="1">
            <a:off x="1817830" y="4077072"/>
            <a:ext cx="504056" cy="815895"/>
          </a:xfrm>
          <a:prstGeom prst="straightConnector1">
            <a:avLst/>
          </a:prstGeom>
          <a:ln>
            <a:solidFill>
              <a:schemeClr val="accent1"/>
            </a:solidFill>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11" name="Connecteur droit avec flèche 10">
            <a:extLst>
              <a:ext uri="{FF2B5EF4-FFF2-40B4-BE49-F238E27FC236}">
                <a16:creationId xmlns:a16="http://schemas.microsoft.com/office/drawing/2014/main" id="{427DDEDC-BFDB-3A3A-E214-508CA54901FF}"/>
              </a:ext>
            </a:extLst>
          </p:cNvPr>
          <p:cNvCxnSpPr/>
          <p:nvPr/>
        </p:nvCxnSpPr>
        <p:spPr bwMode="auto">
          <a:xfrm flipH="1" flipV="1">
            <a:off x="5742266" y="4278671"/>
            <a:ext cx="576064" cy="815895"/>
          </a:xfrm>
          <a:prstGeom prst="straightConnector1">
            <a:avLst/>
          </a:prstGeom>
          <a:ln>
            <a:solidFill>
              <a:srgbClr val="0070C0"/>
            </a:solidFill>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12" name="ZoneTexte 11">
            <a:extLst>
              <a:ext uri="{FF2B5EF4-FFF2-40B4-BE49-F238E27FC236}">
                <a16:creationId xmlns:a16="http://schemas.microsoft.com/office/drawing/2014/main" id="{880400F6-5769-FA2D-5239-BD59228F4442}"/>
              </a:ext>
            </a:extLst>
          </p:cNvPr>
          <p:cNvSpPr txBox="1"/>
          <p:nvPr/>
        </p:nvSpPr>
        <p:spPr>
          <a:xfrm>
            <a:off x="413674" y="5216132"/>
            <a:ext cx="2808312" cy="646331"/>
          </a:xfrm>
          <a:prstGeom prst="rect">
            <a:avLst/>
          </a:prstGeom>
          <a:noFill/>
        </p:spPr>
        <p:txBody>
          <a:bodyPr wrap="square" rtlCol="0">
            <a:spAutoFit/>
          </a:bodyPr>
          <a:lstStyle/>
          <a:p>
            <a:r>
              <a:rPr lang="fr-FR" dirty="0">
                <a:solidFill>
                  <a:srgbClr val="FF0000"/>
                </a:solidFill>
              </a:rPr>
              <a:t>Impact positif sur la prédiction </a:t>
            </a:r>
          </a:p>
        </p:txBody>
      </p:sp>
      <p:sp>
        <p:nvSpPr>
          <p:cNvPr id="13" name="ZoneTexte 12">
            <a:extLst>
              <a:ext uri="{FF2B5EF4-FFF2-40B4-BE49-F238E27FC236}">
                <a16:creationId xmlns:a16="http://schemas.microsoft.com/office/drawing/2014/main" id="{1B0D2EA1-747C-C78B-417E-6CB19BB9142D}"/>
              </a:ext>
            </a:extLst>
          </p:cNvPr>
          <p:cNvSpPr txBox="1"/>
          <p:nvPr/>
        </p:nvSpPr>
        <p:spPr>
          <a:xfrm>
            <a:off x="5742266" y="5216132"/>
            <a:ext cx="2808312" cy="369332"/>
          </a:xfrm>
          <a:prstGeom prst="rect">
            <a:avLst/>
          </a:prstGeom>
          <a:noFill/>
        </p:spPr>
        <p:txBody>
          <a:bodyPr wrap="square" rtlCol="0">
            <a:spAutoFit/>
          </a:bodyPr>
          <a:lstStyle/>
          <a:p>
            <a:r>
              <a:rPr lang="fr-FR" dirty="0">
                <a:solidFill>
                  <a:srgbClr val="0070C0"/>
                </a:solidFill>
              </a:rPr>
              <a:t>Impact négatif</a:t>
            </a:r>
          </a:p>
        </p:txBody>
      </p:sp>
    </p:spTree>
    <p:extLst>
      <p:ext uri="{BB962C8B-B14F-4D97-AF65-F5344CB8AC3E}">
        <p14:creationId xmlns:p14="http://schemas.microsoft.com/office/powerpoint/2010/main" val="77131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2" name="Titre 2">
            <a:extLst>
              <a:ext uri="{FF2B5EF4-FFF2-40B4-BE49-F238E27FC236}">
                <a16:creationId xmlns:a16="http://schemas.microsoft.com/office/drawing/2014/main" id="{DC562828-2D7C-71B1-CBF4-8F05E432689B}"/>
              </a:ext>
            </a:extLst>
          </p:cNvPr>
          <p:cNvSpPr>
            <a:spLocks noGrp="1"/>
          </p:cNvSpPr>
          <p:nvPr>
            <p:ph type="title"/>
          </p:nvPr>
        </p:nvSpPr>
        <p:spPr>
          <a:xfrm>
            <a:off x="1151669" y="332656"/>
            <a:ext cx="6840661" cy="508000"/>
          </a:xfrm>
          <a:solidFill>
            <a:schemeClr val="accent3">
              <a:lumMod val="95000"/>
            </a:schemeClr>
          </a:solidFill>
          <a:ln>
            <a:solidFill>
              <a:schemeClr val="accent6">
                <a:lumMod val="75000"/>
              </a:schemeClr>
            </a:solidFill>
          </a:ln>
        </p:spPr>
        <p:txBody>
          <a:bodyPr/>
          <a:lstStyle/>
          <a:p>
            <a:pPr algn="ctr"/>
            <a:r>
              <a:rPr lang="fr-FR" dirty="0">
                <a:solidFill>
                  <a:schemeClr val="accent2">
                    <a:lumMod val="60000"/>
                    <a:lumOff val="40000"/>
                  </a:schemeClr>
                </a:solidFill>
              </a:rPr>
              <a:t>PARTIE 3 : </a:t>
            </a:r>
            <a:r>
              <a:rPr lang="fr-FR" dirty="0">
                <a:solidFill>
                  <a:schemeClr val="accent2">
                    <a:lumMod val="50000"/>
                  </a:schemeClr>
                </a:solidFill>
              </a:rPr>
              <a:t>Dashboard</a:t>
            </a:r>
          </a:p>
        </p:txBody>
      </p:sp>
      <p:sp>
        <p:nvSpPr>
          <p:cNvPr id="3" name="ZoneTexte 2">
            <a:extLst>
              <a:ext uri="{FF2B5EF4-FFF2-40B4-BE49-F238E27FC236}">
                <a16:creationId xmlns:a16="http://schemas.microsoft.com/office/drawing/2014/main" id="{6A18D41C-E929-0879-610C-D5FB5EF3B4A1}"/>
              </a:ext>
            </a:extLst>
          </p:cNvPr>
          <p:cNvSpPr txBox="1"/>
          <p:nvPr/>
        </p:nvSpPr>
        <p:spPr>
          <a:xfrm>
            <a:off x="597870" y="1628800"/>
            <a:ext cx="7948257" cy="3077766"/>
          </a:xfrm>
          <a:prstGeom prst="rect">
            <a:avLst/>
          </a:prstGeom>
          <a:noFill/>
        </p:spPr>
        <p:txBody>
          <a:bodyPr wrap="square" rtlCol="0">
            <a:spAutoFit/>
          </a:bodyPr>
          <a:lstStyle/>
          <a:p>
            <a:pPr marL="285750" indent="-285750">
              <a:buFont typeface="Arial" panose="020B0604020202020204" pitchFamily="34" charset="0"/>
              <a:buChar char="•"/>
            </a:pPr>
            <a:r>
              <a:rPr lang="fr-FR" sz="2000" b="0" dirty="0">
                <a:solidFill>
                  <a:srgbClr val="080808"/>
                </a:solidFill>
                <a:latin typeface="+mn-lt"/>
              </a:rPr>
              <a:t>Création d’une API avec </a:t>
            </a:r>
            <a:r>
              <a:rPr lang="fr-FR" sz="2000" b="0" dirty="0" err="1">
                <a:solidFill>
                  <a:srgbClr val="080808"/>
                </a:solidFill>
                <a:latin typeface="+mn-lt"/>
              </a:rPr>
              <a:t>flask</a:t>
            </a:r>
            <a:r>
              <a:rPr lang="fr-FR" sz="2000" b="0" dirty="0">
                <a:solidFill>
                  <a:srgbClr val="080808"/>
                </a:solidFill>
                <a:latin typeface="+mn-lt"/>
              </a:rPr>
              <a:t> qui renvoie en sortie la prédiction et la probabilité de remboursement.</a:t>
            </a:r>
          </a:p>
          <a:p>
            <a:pPr marL="285750" indent="-285750">
              <a:buFont typeface="Arial" panose="020B0604020202020204" pitchFamily="34" charset="0"/>
              <a:buChar char="•"/>
            </a:pPr>
            <a:endParaRPr lang="fr-FR" sz="2000" b="0" dirty="0">
              <a:solidFill>
                <a:srgbClr val="080808"/>
              </a:solidFill>
              <a:latin typeface="+mn-lt"/>
            </a:endParaRPr>
          </a:p>
          <a:p>
            <a:pPr marL="285750" indent="-285750">
              <a:buFont typeface="Arial" panose="020B0604020202020204" pitchFamily="34" charset="0"/>
              <a:buChar char="•"/>
            </a:pPr>
            <a:r>
              <a:rPr lang="fr-FR" sz="2000" b="0" dirty="0">
                <a:solidFill>
                  <a:srgbClr val="080808"/>
                </a:solidFill>
                <a:latin typeface="+mn-lt"/>
              </a:rPr>
              <a:t>Utilisation de </a:t>
            </a:r>
            <a:r>
              <a:rPr lang="fr-FR" sz="2000" b="0" dirty="0" err="1">
                <a:solidFill>
                  <a:srgbClr val="080808"/>
                </a:solidFill>
                <a:latin typeface="+mn-lt"/>
              </a:rPr>
              <a:t>streamlit</a:t>
            </a:r>
            <a:r>
              <a:rPr lang="fr-FR" sz="2000" b="0" dirty="0">
                <a:solidFill>
                  <a:srgbClr val="080808"/>
                </a:solidFill>
                <a:latin typeface="+mn-lt"/>
              </a:rPr>
              <a:t> pour créer un </a:t>
            </a:r>
            <a:r>
              <a:rPr lang="fr-FR" sz="2000" b="0" dirty="0" err="1">
                <a:solidFill>
                  <a:srgbClr val="080808"/>
                </a:solidFill>
                <a:latin typeface="+mn-lt"/>
              </a:rPr>
              <a:t>dashboard</a:t>
            </a:r>
            <a:r>
              <a:rPr lang="fr-FR" sz="2000" b="0" dirty="0">
                <a:solidFill>
                  <a:srgbClr val="080808"/>
                </a:solidFill>
                <a:latin typeface="+mn-lt"/>
              </a:rPr>
              <a:t> accessible à tous via </a:t>
            </a:r>
            <a:r>
              <a:rPr lang="fr-FR" sz="2000" b="0" dirty="0" err="1">
                <a:solidFill>
                  <a:srgbClr val="080808"/>
                </a:solidFill>
                <a:latin typeface="+mn-lt"/>
              </a:rPr>
              <a:t>github</a:t>
            </a:r>
            <a:r>
              <a:rPr lang="fr-FR" sz="2000" b="0" dirty="0">
                <a:solidFill>
                  <a:srgbClr val="080808"/>
                </a:solidFill>
                <a:latin typeface="+mn-lt"/>
              </a:rPr>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sz="2000" u="sng" dirty="0">
                <a:solidFill>
                  <a:schemeClr val="accent2">
                    <a:lumMod val="50000"/>
                  </a:schemeClr>
                </a:solidFill>
                <a:effectLst>
                  <a:outerShdw blurRad="38100" dist="38100" dir="2700000" algn="tl">
                    <a:srgbClr val="000000">
                      <a:alpha val="43137"/>
                    </a:srgbClr>
                  </a:outerShdw>
                </a:effectLst>
                <a:latin typeface="+mn-lt"/>
              </a:rPr>
              <a:t>Lien du </a:t>
            </a:r>
            <a:r>
              <a:rPr lang="fr-FR" sz="2000" u="sng" dirty="0" err="1">
                <a:solidFill>
                  <a:schemeClr val="accent2">
                    <a:lumMod val="50000"/>
                  </a:schemeClr>
                </a:solidFill>
                <a:effectLst>
                  <a:outerShdw blurRad="38100" dist="38100" dir="2700000" algn="tl">
                    <a:srgbClr val="000000">
                      <a:alpha val="43137"/>
                    </a:srgbClr>
                  </a:outerShdw>
                </a:effectLst>
                <a:latin typeface="+mn-lt"/>
              </a:rPr>
              <a:t>dashboard</a:t>
            </a:r>
            <a:r>
              <a:rPr lang="fr-FR" sz="2000" u="sng" dirty="0">
                <a:solidFill>
                  <a:schemeClr val="accent2">
                    <a:lumMod val="50000"/>
                  </a:schemeClr>
                </a:solidFill>
                <a:effectLst>
                  <a:outerShdw blurRad="38100" dist="38100" dir="2700000" algn="tl">
                    <a:srgbClr val="000000">
                      <a:alpha val="43137"/>
                    </a:srgbClr>
                  </a:outerShdw>
                </a:effectLst>
                <a:latin typeface="+mn-lt"/>
              </a:rPr>
              <a:t> :</a:t>
            </a:r>
          </a:p>
          <a:p>
            <a:endParaRPr lang="fr-FR" sz="2000" u="sng" dirty="0">
              <a:solidFill>
                <a:schemeClr val="accent2">
                  <a:lumMod val="50000"/>
                </a:schemeClr>
              </a:solidFill>
              <a:effectLst>
                <a:outerShdw blurRad="38100" dist="38100" dir="2700000" algn="tl">
                  <a:srgbClr val="000000">
                    <a:alpha val="43137"/>
                  </a:srgbClr>
                </a:outerShdw>
              </a:effectLst>
              <a:latin typeface="+mn-lt"/>
            </a:endParaRPr>
          </a:p>
          <a:p>
            <a:r>
              <a:rPr lang="fr-FR" dirty="0">
                <a:solidFill>
                  <a:srgbClr val="002060"/>
                </a:solidFill>
              </a:rPr>
              <a:t>     </a:t>
            </a:r>
            <a:r>
              <a:rPr lang="fr-FR" dirty="0">
                <a:solidFill>
                  <a:srgbClr val="002060"/>
                </a:solidFill>
                <a:hlinkClick r:id="rId2">
                  <a:extLst>
                    <a:ext uri="{A12FA001-AC4F-418D-AE19-62706E023703}">
                      <ahyp:hlinkClr xmlns:ahyp="http://schemas.microsoft.com/office/drawing/2018/hyperlinkcolor" val="tx"/>
                    </a:ext>
                  </a:extLst>
                </a:hlinkClick>
              </a:rPr>
              <a:t>https://laila770845-openclassroomsproject-dashboard-dashboard-dwus2u.streamlitapp.com/</a:t>
            </a:r>
            <a:endParaRPr lang="fr-FR" dirty="0">
              <a:solidFill>
                <a:srgbClr val="002060"/>
              </a:solidFill>
            </a:endParaRPr>
          </a:p>
        </p:txBody>
      </p:sp>
    </p:spTree>
    <p:extLst>
      <p:ext uri="{BB962C8B-B14F-4D97-AF65-F5344CB8AC3E}">
        <p14:creationId xmlns:p14="http://schemas.microsoft.com/office/powerpoint/2010/main" val="3310612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2" name="ZoneTexte 1">
            <a:extLst>
              <a:ext uri="{FF2B5EF4-FFF2-40B4-BE49-F238E27FC236}">
                <a16:creationId xmlns:a16="http://schemas.microsoft.com/office/drawing/2014/main" id="{0AA15AEA-C1B0-044A-86DD-FDF8FE1897D4}"/>
              </a:ext>
            </a:extLst>
          </p:cNvPr>
          <p:cNvSpPr txBox="1"/>
          <p:nvPr/>
        </p:nvSpPr>
        <p:spPr>
          <a:xfrm>
            <a:off x="1848948" y="3068960"/>
            <a:ext cx="4608512" cy="1015663"/>
          </a:xfrm>
          <a:prstGeom prst="rect">
            <a:avLst/>
          </a:prstGeom>
          <a:noFill/>
        </p:spPr>
        <p:txBody>
          <a:bodyPr wrap="square" rtlCol="0">
            <a:spAutoFit/>
          </a:bodyPr>
          <a:lstStyle/>
          <a:p>
            <a:pPr algn="ctr"/>
            <a:r>
              <a:rPr lang="fr-FR" sz="6000" dirty="0"/>
              <a:t>MERCI</a:t>
            </a:r>
          </a:p>
        </p:txBody>
      </p:sp>
    </p:spTree>
    <p:extLst>
      <p:ext uri="{BB962C8B-B14F-4D97-AF65-F5344CB8AC3E}">
        <p14:creationId xmlns:p14="http://schemas.microsoft.com/office/powerpoint/2010/main" val="127166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79512" y="6014176"/>
            <a:ext cx="8640960" cy="649288"/>
          </a:xfrm>
        </p:spPr>
        <p:txBody>
          <a:bodyPr/>
          <a:lstStyle/>
          <a:p>
            <a:pPr eaLnBrk="1" hangingPunct="1"/>
            <a:r>
              <a:rPr lang="en-US" sz="3200" spc="50" dirty="0" err="1">
                <a:ln w="0"/>
                <a:solidFill>
                  <a:schemeClr val="bg2"/>
                </a:solidFill>
                <a:effectLst>
                  <a:innerShdw blurRad="63500" dist="50800" dir="13500000">
                    <a:srgbClr val="000000">
                      <a:alpha val="50000"/>
                    </a:srgbClr>
                  </a:innerShdw>
                </a:effectLst>
              </a:rPr>
              <a:t>Présentation</a:t>
            </a:r>
            <a:r>
              <a:rPr lang="en-US" sz="3200" spc="50" dirty="0">
                <a:ln w="0"/>
                <a:solidFill>
                  <a:schemeClr val="bg2"/>
                </a:solidFill>
                <a:effectLst>
                  <a:innerShdw blurRad="63500" dist="50800" dir="13500000">
                    <a:srgbClr val="000000">
                      <a:alpha val="50000"/>
                    </a:srgbClr>
                  </a:innerShdw>
                </a:effectLst>
              </a:rPr>
              <a:t> du </a:t>
            </a:r>
            <a:r>
              <a:rPr lang="en-US" sz="3200" spc="50" dirty="0" err="1">
                <a:ln w="0"/>
                <a:solidFill>
                  <a:schemeClr val="bg2"/>
                </a:solidFill>
                <a:effectLst>
                  <a:innerShdw blurRad="63500" dist="50800" dir="13500000">
                    <a:srgbClr val="000000">
                      <a:alpha val="50000"/>
                    </a:srgbClr>
                  </a:innerShdw>
                </a:effectLst>
              </a:rPr>
              <a:t>projet</a:t>
            </a:r>
            <a:r>
              <a:rPr lang="en-US" sz="3200" spc="50" dirty="0">
                <a:ln w="0"/>
                <a:solidFill>
                  <a:schemeClr val="bg2"/>
                </a:solidFill>
                <a:effectLst>
                  <a:innerShdw blurRad="63500" dist="50800" dir="13500000">
                    <a:srgbClr val="000000">
                      <a:alpha val="50000"/>
                    </a:srgbClr>
                  </a:innerShdw>
                </a:effectLst>
              </a:rPr>
              <a:t> </a:t>
            </a:r>
            <a:endParaRPr lang="uk-UA" sz="3200" spc="50" dirty="0">
              <a:ln w="0"/>
              <a:solidFill>
                <a:schemeClr val="bg2"/>
              </a:solidFill>
              <a:effectLst>
                <a:innerShdw blurRad="63500" dist="50800" dir="13500000">
                  <a:srgbClr val="000000">
                    <a:alpha val="50000"/>
                  </a:srgbClr>
                </a:innerShdw>
              </a:effectLst>
            </a:endParaRPr>
          </a:p>
        </p:txBody>
      </p:sp>
      <p:sp>
        <p:nvSpPr>
          <p:cNvPr id="4099" name="Rectangle 3"/>
          <p:cNvSpPr>
            <a:spLocks noGrp="1" noChangeArrowheads="1"/>
          </p:cNvSpPr>
          <p:nvPr>
            <p:ph idx="1"/>
          </p:nvPr>
        </p:nvSpPr>
        <p:spPr>
          <a:xfrm>
            <a:off x="467544" y="2132856"/>
            <a:ext cx="8208912" cy="3312368"/>
          </a:xfrm>
        </p:spPr>
        <p:txBody>
          <a:bodyPr/>
          <a:lstStyle/>
          <a:p>
            <a:pPr eaLnBrk="1" hangingPunct="1">
              <a:lnSpc>
                <a:spcPct val="80000"/>
              </a:lnSpc>
            </a:pPr>
            <a:r>
              <a:rPr lang="fr-FR" sz="2000" b="1" dirty="0"/>
              <a:t>« Prêt à dépenser” </a:t>
            </a:r>
            <a:r>
              <a:rPr lang="fr-FR" sz="2000" dirty="0"/>
              <a:t>souhaite </a:t>
            </a:r>
            <a:r>
              <a:rPr lang="fr-FR" sz="2000" u="sng" dirty="0"/>
              <a:t>mettre en œuvre un outil de </a:t>
            </a:r>
            <a:r>
              <a:rPr lang="fr-FR" sz="2000" u="sng" dirty="0" err="1"/>
              <a:t>scoring</a:t>
            </a:r>
            <a:r>
              <a:rPr lang="fr-FR" sz="2000" dirty="0"/>
              <a:t> pour calculer la probabilité qu’un client rembourse son crédit</a:t>
            </a:r>
            <a:r>
              <a:rPr lang="fr-FR" sz="2000" u="sng" dirty="0"/>
              <a:t>.</a:t>
            </a:r>
            <a:br>
              <a:rPr lang="fr-FR" sz="2000" dirty="0"/>
            </a:br>
            <a:r>
              <a:rPr lang="fr-FR" sz="2000" dirty="0"/>
              <a:t>Cet outil devra classifier la demande en </a:t>
            </a:r>
            <a:r>
              <a:rPr lang="fr-FR" sz="2000" b="1" dirty="0"/>
              <a:t>crédit accordé ou refusé.</a:t>
            </a:r>
            <a:endParaRPr lang="fr-FR" sz="2000" dirty="0"/>
          </a:p>
          <a:p>
            <a:pPr eaLnBrk="1" hangingPunct="1">
              <a:lnSpc>
                <a:spcPct val="80000"/>
              </a:lnSpc>
            </a:pPr>
            <a:endParaRPr lang="en-US" sz="3200" dirty="0">
              <a:ea typeface="굴림" charset="-127"/>
            </a:endParaRPr>
          </a:p>
          <a:p>
            <a:pPr eaLnBrk="1" hangingPunct="1">
              <a:lnSpc>
                <a:spcPct val="80000"/>
              </a:lnSpc>
            </a:pPr>
            <a:r>
              <a:rPr lang="en-US" sz="2000" b="1" u="sng" dirty="0"/>
              <a:t>Mission :</a:t>
            </a:r>
            <a:r>
              <a:rPr lang="en-US" sz="2000" b="1" dirty="0"/>
              <a:t> </a:t>
            </a:r>
            <a:r>
              <a:rPr lang="fr-FR" sz="2000" dirty="0"/>
              <a:t>Créer un </a:t>
            </a:r>
            <a:r>
              <a:rPr lang="fr-FR" sz="2000" dirty="0" err="1"/>
              <a:t>dashboard</a:t>
            </a:r>
            <a:r>
              <a:rPr lang="fr-FR" sz="2000" dirty="0"/>
              <a:t> interactif permettant aux chargé de clientèle d’expliquer les décision d’octroi du crédit, en toute transparence, mais aussi de permettre aux clients de disposer de leurs informations personnelles.</a:t>
            </a:r>
          </a:p>
          <a:p>
            <a:pPr eaLnBrk="1" hangingPunct="1">
              <a:lnSpc>
                <a:spcPct val="80000"/>
              </a:lnSpc>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03D4B8C-DC78-5B3D-7A4D-B61D3BDB19E0}"/>
              </a:ext>
            </a:extLst>
          </p:cNvPr>
          <p:cNvSpPr>
            <a:spLocks noGrp="1" noChangeArrowheads="1"/>
          </p:cNvSpPr>
          <p:nvPr>
            <p:ph type="title"/>
          </p:nvPr>
        </p:nvSpPr>
        <p:spPr>
          <a:xfrm>
            <a:off x="539552" y="188640"/>
            <a:ext cx="7416800" cy="508000"/>
          </a:xfrm>
          <a:solidFill>
            <a:schemeClr val="accent3">
              <a:lumMod val="95000"/>
            </a:schemeClr>
          </a:solidFill>
          <a:ln>
            <a:solidFill>
              <a:schemeClr val="accent6">
                <a:lumMod val="75000"/>
              </a:schemeClr>
            </a:solidFill>
          </a:ln>
        </p:spPr>
        <p:txBody>
          <a:bodyPr/>
          <a:lstStyle/>
          <a:p>
            <a:pPr eaLnBrk="1" hangingPunct="1"/>
            <a:r>
              <a:rPr lang="en-US" dirty="0" err="1">
                <a:solidFill>
                  <a:schemeClr val="accent2">
                    <a:lumMod val="50000"/>
                  </a:schemeClr>
                </a:solidFill>
              </a:rPr>
              <a:t>Pistes</a:t>
            </a:r>
            <a:r>
              <a:rPr lang="en-US" dirty="0">
                <a:solidFill>
                  <a:schemeClr val="accent2">
                    <a:lumMod val="50000"/>
                  </a:schemeClr>
                </a:solidFill>
              </a:rPr>
              <a:t> de recherche du </a:t>
            </a:r>
            <a:r>
              <a:rPr lang="en-US" dirty="0" err="1">
                <a:solidFill>
                  <a:schemeClr val="accent2">
                    <a:lumMod val="50000"/>
                  </a:schemeClr>
                </a:solidFill>
              </a:rPr>
              <a:t>projet</a:t>
            </a:r>
            <a:r>
              <a:rPr lang="en-US" dirty="0">
                <a:solidFill>
                  <a:schemeClr val="accent2">
                    <a:lumMod val="50000"/>
                  </a:schemeClr>
                </a:solidFill>
              </a:rPr>
              <a:t>:</a:t>
            </a:r>
          </a:p>
        </p:txBody>
      </p:sp>
      <p:sp>
        <p:nvSpPr>
          <p:cNvPr id="6" name="Rectangle 3">
            <a:extLst>
              <a:ext uri="{FF2B5EF4-FFF2-40B4-BE49-F238E27FC236}">
                <a16:creationId xmlns:a16="http://schemas.microsoft.com/office/drawing/2014/main" id="{6779ADF9-A4C6-831D-DC18-85D843EB91F9}"/>
              </a:ext>
            </a:extLst>
          </p:cNvPr>
          <p:cNvSpPr txBox="1">
            <a:spLocks noChangeArrowheads="1"/>
          </p:cNvSpPr>
          <p:nvPr/>
        </p:nvSpPr>
        <p:spPr bwMode="auto">
          <a:xfrm>
            <a:off x="225878" y="1340768"/>
            <a:ext cx="8692244" cy="6408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80808"/>
                </a:solidFill>
                <a:latin typeface="+mn-lt"/>
              </a:defRPr>
            </a:lvl2pPr>
            <a:lvl3pPr marL="1143000" indent="-228600" algn="l" rtl="0" eaLnBrk="1" fontAlgn="base" hangingPunct="1">
              <a:spcBef>
                <a:spcPct val="20000"/>
              </a:spcBef>
              <a:spcAft>
                <a:spcPct val="0"/>
              </a:spcAft>
              <a:buChar char="•"/>
              <a:defRPr sz="2400">
                <a:solidFill>
                  <a:srgbClr val="080808"/>
                </a:solidFill>
                <a:latin typeface="+mn-lt"/>
              </a:defRPr>
            </a:lvl3pPr>
            <a:lvl4pPr marL="1600200" indent="-228600" algn="l" rtl="0" eaLnBrk="1" fontAlgn="base" hangingPunct="1">
              <a:spcBef>
                <a:spcPct val="20000"/>
              </a:spcBef>
              <a:spcAft>
                <a:spcPct val="0"/>
              </a:spcAft>
              <a:buChar char="–"/>
              <a:defRPr sz="2000">
                <a:solidFill>
                  <a:srgbClr val="080808"/>
                </a:solidFill>
                <a:latin typeface="+mn-lt"/>
              </a:defRPr>
            </a:lvl4pPr>
            <a:lvl5pPr marL="2057400" indent="-228600" algn="l" rtl="0" eaLnBrk="1" fontAlgn="base" hangingPunct="1">
              <a:spcBef>
                <a:spcPct val="20000"/>
              </a:spcBef>
              <a:spcAft>
                <a:spcPct val="0"/>
              </a:spcAft>
              <a:buChar char="»"/>
              <a:defRPr sz="2000">
                <a:solidFill>
                  <a:srgbClr val="080808"/>
                </a:solidFill>
                <a:latin typeface="+mn-lt"/>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a:lnSpc>
                <a:spcPct val="80000"/>
              </a:lnSpc>
            </a:pPr>
            <a:r>
              <a:rPr lang="fr-FR" sz="2000" b="1" u="sng" kern="0" dirty="0">
                <a:solidFill>
                  <a:schemeClr val="accent6"/>
                </a:solidFill>
                <a:effectLst>
                  <a:outerShdw blurRad="38100" dist="38100" dir="2700000" algn="tl">
                    <a:srgbClr val="000000">
                      <a:alpha val="43137"/>
                    </a:srgbClr>
                  </a:outerShdw>
                </a:effectLst>
              </a:rPr>
              <a:t>Partie 1 </a:t>
            </a:r>
            <a:r>
              <a:rPr lang="fr-FR" sz="2000" b="0" kern="0" dirty="0">
                <a:solidFill>
                  <a:schemeClr val="tx1"/>
                </a:solidFill>
              </a:rPr>
              <a:t>: </a:t>
            </a:r>
            <a:r>
              <a:rPr lang="fr-FR" sz="2400" b="1" u="sng" kern="0" dirty="0">
                <a:solidFill>
                  <a:schemeClr val="bg2"/>
                </a:solidFill>
                <a:effectLst>
                  <a:outerShdw blurRad="38100" dist="38100" dir="2700000" algn="tl">
                    <a:srgbClr val="000000">
                      <a:alpha val="43137"/>
                    </a:srgbClr>
                  </a:outerShdw>
                </a:effectLst>
              </a:rPr>
              <a:t>Préparation de la base de données:</a:t>
            </a:r>
          </a:p>
          <a:p>
            <a:pPr lvl="1">
              <a:lnSpc>
                <a:spcPct val="80000"/>
              </a:lnSpc>
            </a:pPr>
            <a:r>
              <a:rPr lang="fr-FR" sz="2000" b="0" dirty="0">
                <a:solidFill>
                  <a:schemeClr val="tx2"/>
                </a:solidFill>
              </a:rPr>
              <a:t>Prétraitement des bases de données </a:t>
            </a:r>
          </a:p>
          <a:p>
            <a:pPr lvl="1">
              <a:lnSpc>
                <a:spcPct val="80000"/>
              </a:lnSpc>
            </a:pPr>
            <a:r>
              <a:rPr lang="fr-FR" sz="2000" b="0" dirty="0" err="1">
                <a:solidFill>
                  <a:schemeClr val="tx2"/>
                </a:solidFill>
              </a:rPr>
              <a:t>Feature</a:t>
            </a:r>
            <a:r>
              <a:rPr lang="fr-FR" sz="2000" b="0" dirty="0">
                <a:solidFill>
                  <a:schemeClr val="tx2"/>
                </a:solidFill>
              </a:rPr>
              <a:t> engineering</a:t>
            </a:r>
            <a:r>
              <a:rPr lang="fr-FR" sz="2000" dirty="0">
                <a:solidFill>
                  <a:schemeClr val="tx2"/>
                </a:solidFill>
              </a:rPr>
              <a:t>.</a:t>
            </a:r>
            <a:endParaRPr lang="fr-FR" sz="2000" b="0" kern="0" dirty="0">
              <a:solidFill>
                <a:schemeClr val="tx1"/>
              </a:solidFill>
            </a:endParaRPr>
          </a:p>
          <a:p>
            <a:pPr>
              <a:lnSpc>
                <a:spcPct val="80000"/>
              </a:lnSpc>
            </a:pPr>
            <a:endParaRPr lang="fr-FR" sz="2000" b="0" kern="0" dirty="0">
              <a:solidFill>
                <a:schemeClr val="tx1"/>
              </a:solidFill>
            </a:endParaRPr>
          </a:p>
          <a:p>
            <a:pPr>
              <a:lnSpc>
                <a:spcPct val="80000"/>
              </a:lnSpc>
            </a:pPr>
            <a:r>
              <a:rPr lang="fr-FR" sz="2000" b="1" u="sng" kern="0" dirty="0">
                <a:solidFill>
                  <a:schemeClr val="accent6"/>
                </a:solidFill>
                <a:effectLst>
                  <a:outerShdw blurRad="38100" dist="38100" dir="2700000" algn="tl">
                    <a:srgbClr val="000000">
                      <a:alpha val="43137"/>
                    </a:srgbClr>
                  </a:outerShdw>
                </a:effectLst>
              </a:rPr>
              <a:t>Partie </a:t>
            </a:r>
            <a:r>
              <a:rPr lang="fr-FR" sz="2000" u="sng" kern="0" dirty="0">
                <a:solidFill>
                  <a:schemeClr val="accent6"/>
                </a:solidFill>
                <a:effectLst>
                  <a:outerShdw blurRad="38100" dist="38100" dir="2700000" algn="tl">
                    <a:srgbClr val="000000">
                      <a:alpha val="43137"/>
                    </a:srgbClr>
                  </a:outerShdw>
                </a:effectLst>
              </a:rPr>
              <a:t>2 </a:t>
            </a:r>
            <a:r>
              <a:rPr lang="fr-FR" sz="2000" kern="0" dirty="0">
                <a:solidFill>
                  <a:schemeClr val="accent6"/>
                </a:solidFill>
                <a:effectLst>
                  <a:outerShdw blurRad="38100" dist="38100" dir="2700000" algn="tl">
                    <a:srgbClr val="000000">
                      <a:alpha val="43137"/>
                    </a:srgbClr>
                  </a:outerShdw>
                </a:effectLst>
              </a:rPr>
              <a:t>: </a:t>
            </a:r>
            <a:r>
              <a:rPr lang="fr-FR" sz="2400" b="1" u="sng" kern="0" dirty="0">
                <a:solidFill>
                  <a:schemeClr val="bg2"/>
                </a:solidFill>
                <a:effectLst>
                  <a:outerShdw blurRad="38100" dist="38100" dir="2700000" algn="tl">
                    <a:srgbClr val="000000">
                      <a:alpha val="43137"/>
                    </a:srgbClr>
                  </a:outerShdw>
                </a:effectLst>
              </a:rPr>
              <a:t>Modélisation :</a:t>
            </a:r>
            <a:r>
              <a:rPr lang="fr-FR" sz="2400" b="0" kern="0" dirty="0">
                <a:solidFill>
                  <a:schemeClr val="tx1"/>
                </a:solidFill>
              </a:rPr>
              <a:t> </a:t>
            </a:r>
          </a:p>
          <a:p>
            <a:pPr lvl="1">
              <a:lnSpc>
                <a:spcPct val="80000"/>
              </a:lnSpc>
            </a:pPr>
            <a:r>
              <a:rPr lang="fr-FR" sz="2000" b="0" dirty="0">
                <a:solidFill>
                  <a:schemeClr val="tx2"/>
                </a:solidFill>
              </a:rPr>
              <a:t>Test de plusieurs modèles : </a:t>
            </a:r>
            <a:r>
              <a:rPr lang="fr-FR" sz="2000" b="0" dirty="0" err="1">
                <a:solidFill>
                  <a:schemeClr val="tx2"/>
                </a:solidFill>
              </a:rPr>
              <a:t>Dummy</a:t>
            </a:r>
            <a:r>
              <a:rPr lang="fr-FR" sz="2000" b="0" dirty="0">
                <a:solidFill>
                  <a:schemeClr val="tx2"/>
                </a:solidFill>
              </a:rPr>
              <a:t>, </a:t>
            </a:r>
            <a:r>
              <a:rPr lang="fr-FR" sz="2000" b="0" dirty="0" err="1">
                <a:solidFill>
                  <a:schemeClr val="tx2"/>
                </a:solidFill>
              </a:rPr>
              <a:t>LGBM,Random</a:t>
            </a:r>
            <a:r>
              <a:rPr lang="fr-FR" sz="2000" b="0" dirty="0">
                <a:solidFill>
                  <a:schemeClr val="tx2"/>
                </a:solidFill>
              </a:rPr>
              <a:t> Forest et </a:t>
            </a:r>
            <a:r>
              <a:rPr lang="fr-FR" sz="2000" b="0" dirty="0" err="1">
                <a:solidFill>
                  <a:schemeClr val="tx2"/>
                </a:solidFill>
              </a:rPr>
              <a:t>regression</a:t>
            </a:r>
            <a:r>
              <a:rPr lang="fr-FR" sz="2000" b="0" dirty="0">
                <a:solidFill>
                  <a:schemeClr val="tx2"/>
                </a:solidFill>
              </a:rPr>
              <a:t> logistique.</a:t>
            </a:r>
          </a:p>
          <a:p>
            <a:pPr lvl="1">
              <a:lnSpc>
                <a:spcPct val="80000"/>
              </a:lnSpc>
            </a:pPr>
            <a:r>
              <a:rPr lang="fr-FR" sz="2000" b="0" dirty="0">
                <a:solidFill>
                  <a:schemeClr val="tx2"/>
                </a:solidFill>
              </a:rPr>
              <a:t>Comparaison des scores suivant : AUC, précision, </a:t>
            </a:r>
            <a:r>
              <a:rPr lang="fr-FR" sz="2000" b="0" dirty="0" err="1">
                <a:solidFill>
                  <a:schemeClr val="tx2"/>
                </a:solidFill>
              </a:rPr>
              <a:t>recall</a:t>
            </a:r>
            <a:r>
              <a:rPr lang="fr-FR" sz="2000" b="0" dirty="0">
                <a:solidFill>
                  <a:schemeClr val="tx2"/>
                </a:solidFill>
              </a:rPr>
              <a:t>, f1 score, </a:t>
            </a:r>
            <a:r>
              <a:rPr lang="fr-FR" sz="2000" b="0" dirty="0" err="1">
                <a:solidFill>
                  <a:schemeClr val="tx2"/>
                </a:solidFill>
              </a:rPr>
              <a:t>fbêta</a:t>
            </a:r>
            <a:r>
              <a:rPr lang="fr-FR" sz="2000" b="0" dirty="0">
                <a:solidFill>
                  <a:schemeClr val="tx2"/>
                </a:solidFill>
              </a:rPr>
              <a:t>, coût métier.</a:t>
            </a:r>
          </a:p>
          <a:p>
            <a:pPr lvl="1">
              <a:lnSpc>
                <a:spcPct val="80000"/>
              </a:lnSpc>
            </a:pPr>
            <a:r>
              <a:rPr lang="fr-FR" sz="2000" b="0" dirty="0">
                <a:solidFill>
                  <a:schemeClr val="tx2"/>
                </a:solidFill>
              </a:rPr>
              <a:t>Choix du meilleur modèle.</a:t>
            </a:r>
          </a:p>
          <a:p>
            <a:pPr lvl="1">
              <a:lnSpc>
                <a:spcPct val="80000"/>
              </a:lnSpc>
            </a:pPr>
            <a:r>
              <a:rPr lang="fr-FR" sz="2000" b="0" dirty="0" err="1">
                <a:solidFill>
                  <a:schemeClr val="tx2"/>
                </a:solidFill>
              </a:rPr>
              <a:t>Feature</a:t>
            </a:r>
            <a:r>
              <a:rPr lang="fr-FR" sz="2000" b="0" dirty="0">
                <a:solidFill>
                  <a:schemeClr val="tx2"/>
                </a:solidFill>
              </a:rPr>
              <a:t> importance avec SHAP.</a:t>
            </a:r>
          </a:p>
          <a:p>
            <a:pPr>
              <a:lnSpc>
                <a:spcPct val="80000"/>
              </a:lnSpc>
            </a:pPr>
            <a:endParaRPr lang="fr-FR" sz="2400" b="0" kern="0" dirty="0">
              <a:solidFill>
                <a:schemeClr val="tx1"/>
              </a:solidFill>
            </a:endParaRPr>
          </a:p>
          <a:p>
            <a:pPr>
              <a:lnSpc>
                <a:spcPct val="80000"/>
              </a:lnSpc>
            </a:pPr>
            <a:r>
              <a:rPr lang="fr-FR" sz="2000" u="sng" kern="0" dirty="0">
                <a:solidFill>
                  <a:schemeClr val="accent6"/>
                </a:solidFill>
                <a:effectLst>
                  <a:outerShdw blurRad="38100" dist="38100" dir="2700000" algn="tl">
                    <a:srgbClr val="000000">
                      <a:alpha val="43137"/>
                    </a:srgbClr>
                  </a:outerShdw>
                </a:effectLst>
              </a:rPr>
              <a:t>Partie 3 </a:t>
            </a:r>
            <a:r>
              <a:rPr lang="fr-FR" sz="2000" kern="0" dirty="0">
                <a:solidFill>
                  <a:schemeClr val="accent6"/>
                </a:solidFill>
                <a:effectLst>
                  <a:outerShdw blurRad="38100" dist="38100" dir="2700000" algn="tl">
                    <a:srgbClr val="000000">
                      <a:alpha val="43137"/>
                    </a:srgbClr>
                  </a:outerShdw>
                </a:effectLst>
              </a:rPr>
              <a:t>:</a:t>
            </a:r>
            <a:r>
              <a:rPr lang="fr-FR" sz="2400" u="sng" kern="0" dirty="0">
                <a:solidFill>
                  <a:schemeClr val="bg2"/>
                </a:solidFill>
                <a:effectLst>
                  <a:outerShdw blurRad="38100" dist="38100" dir="2700000" algn="tl">
                    <a:srgbClr val="000000">
                      <a:alpha val="43137"/>
                    </a:srgbClr>
                  </a:outerShdw>
                </a:effectLst>
              </a:rPr>
              <a:t> Dashboard :</a:t>
            </a:r>
            <a:endParaRPr lang="fr-FR" sz="2000" u="sng" kern="0" dirty="0">
              <a:solidFill>
                <a:schemeClr val="accent6"/>
              </a:solidFill>
              <a:effectLst>
                <a:outerShdw blurRad="38100" dist="38100" dir="2700000" algn="tl">
                  <a:srgbClr val="000000">
                    <a:alpha val="43137"/>
                  </a:srgbClr>
                </a:outerShdw>
              </a:effectLst>
            </a:endParaRPr>
          </a:p>
          <a:p>
            <a:pPr lvl="1">
              <a:lnSpc>
                <a:spcPct val="80000"/>
              </a:lnSpc>
            </a:pPr>
            <a:r>
              <a:rPr lang="fr-FR" sz="2000" b="0" dirty="0">
                <a:solidFill>
                  <a:schemeClr val="tx2"/>
                </a:solidFill>
              </a:rPr>
              <a:t>Création </a:t>
            </a:r>
            <a:r>
              <a:rPr lang="fr-FR" sz="2000" b="0">
                <a:solidFill>
                  <a:schemeClr val="tx2"/>
                </a:solidFill>
              </a:rPr>
              <a:t>d’un api</a:t>
            </a:r>
            <a:endParaRPr lang="fr-FR" sz="2000" b="0" dirty="0">
              <a:solidFill>
                <a:schemeClr val="tx2"/>
              </a:solidFill>
            </a:endParaRPr>
          </a:p>
          <a:p>
            <a:pPr lvl="1">
              <a:lnSpc>
                <a:spcPct val="80000"/>
              </a:lnSpc>
            </a:pPr>
            <a:r>
              <a:rPr lang="fr-FR" sz="2000" b="0" dirty="0">
                <a:solidFill>
                  <a:schemeClr val="tx2"/>
                </a:solidFill>
              </a:rPr>
              <a:t>Utilisation de </a:t>
            </a:r>
            <a:r>
              <a:rPr lang="fr-FR" sz="2000" b="0" dirty="0" err="1">
                <a:solidFill>
                  <a:schemeClr val="tx2"/>
                </a:solidFill>
              </a:rPr>
              <a:t>streamlit</a:t>
            </a:r>
            <a:r>
              <a:rPr lang="fr-FR" sz="2000" b="0" dirty="0">
                <a:solidFill>
                  <a:schemeClr val="tx2"/>
                </a:solidFill>
              </a:rPr>
              <a:t> pour visualiser le </a:t>
            </a:r>
            <a:r>
              <a:rPr lang="fr-FR" sz="2000" b="0" dirty="0" err="1">
                <a:solidFill>
                  <a:schemeClr val="tx2"/>
                </a:solidFill>
              </a:rPr>
              <a:t>dashboard</a:t>
            </a:r>
            <a:endParaRPr lang="fr-FR" sz="2000" b="0" dirty="0">
              <a:solidFill>
                <a:schemeClr val="tx2"/>
              </a:solidFill>
            </a:endParaRPr>
          </a:p>
          <a:p>
            <a:pPr lvl="1">
              <a:lnSpc>
                <a:spcPct val="80000"/>
              </a:lnSpc>
            </a:pPr>
            <a:r>
              <a:rPr lang="fr-FR" sz="2000" b="0" dirty="0">
                <a:solidFill>
                  <a:schemeClr val="tx2"/>
                </a:solidFill>
              </a:rPr>
              <a:t>Utilisation du Cloud via </a:t>
            </a:r>
            <a:r>
              <a:rPr lang="fr-FR" sz="2000" b="0" dirty="0" err="1">
                <a:solidFill>
                  <a:schemeClr val="tx2"/>
                </a:solidFill>
              </a:rPr>
              <a:t>Github</a:t>
            </a:r>
            <a:r>
              <a:rPr lang="fr-FR" sz="2000" b="0" dirty="0">
                <a:solidFill>
                  <a:schemeClr val="tx2"/>
                </a:solidFill>
              </a:rPr>
              <a:t>, puis création d’un </a:t>
            </a:r>
            <a:r>
              <a:rPr lang="fr-FR" sz="2000" b="0" dirty="0" err="1">
                <a:solidFill>
                  <a:schemeClr val="tx2"/>
                </a:solidFill>
              </a:rPr>
              <a:t>dashboard</a:t>
            </a:r>
            <a:r>
              <a:rPr lang="fr-FR" sz="2000" b="0" dirty="0">
                <a:solidFill>
                  <a:schemeClr val="tx2"/>
                </a:solidFill>
              </a:rPr>
              <a:t> en ligne via </a:t>
            </a:r>
            <a:r>
              <a:rPr lang="fr-FR" sz="2000" b="0" dirty="0" err="1">
                <a:solidFill>
                  <a:schemeClr val="tx2"/>
                </a:solidFill>
              </a:rPr>
              <a:t>streamlit</a:t>
            </a:r>
            <a:r>
              <a:rPr lang="fr-FR" sz="2000" b="0" dirty="0">
                <a:solidFill>
                  <a:schemeClr val="tx2"/>
                </a:solidFill>
              </a:rPr>
              <a:t>.</a:t>
            </a:r>
          </a:p>
          <a:p>
            <a:pPr lvl="1">
              <a:lnSpc>
                <a:spcPct val="80000"/>
              </a:lnSpc>
            </a:pPr>
            <a:endParaRPr lang="fr-FR" sz="2000" b="0" kern="0" dirty="0">
              <a:solidFill>
                <a:schemeClr val="tx2"/>
              </a:solidFill>
            </a:endParaRPr>
          </a:p>
        </p:txBody>
      </p:sp>
    </p:spTree>
    <p:extLst>
      <p:ext uri="{BB962C8B-B14F-4D97-AF65-F5344CB8AC3E}">
        <p14:creationId xmlns:p14="http://schemas.microsoft.com/office/powerpoint/2010/main" val="363419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127CEA7-62A2-4FDD-33D6-8FB9DFC48E5A}"/>
              </a:ext>
            </a:extLst>
          </p:cNvPr>
          <p:cNvSpPr>
            <a:spLocks noGrp="1"/>
          </p:cNvSpPr>
          <p:nvPr>
            <p:ph type="title"/>
          </p:nvPr>
        </p:nvSpPr>
        <p:spPr>
          <a:xfrm>
            <a:off x="395635" y="260648"/>
            <a:ext cx="8352730" cy="508000"/>
          </a:xfrm>
          <a:solidFill>
            <a:schemeClr val="accent3">
              <a:lumMod val="95000"/>
            </a:schemeClr>
          </a:solidFill>
          <a:ln>
            <a:solidFill>
              <a:schemeClr val="accent6">
                <a:lumMod val="75000"/>
              </a:schemeClr>
            </a:solidFill>
          </a:ln>
        </p:spPr>
        <p:txBody>
          <a:bodyPr/>
          <a:lstStyle/>
          <a:p>
            <a:r>
              <a:rPr lang="fr-FR" dirty="0">
                <a:solidFill>
                  <a:schemeClr val="accent2">
                    <a:lumMod val="60000"/>
                    <a:lumOff val="40000"/>
                  </a:schemeClr>
                </a:solidFill>
              </a:rPr>
              <a:t>PARTIE 1 : </a:t>
            </a:r>
            <a:r>
              <a:rPr lang="fr-FR" dirty="0">
                <a:solidFill>
                  <a:schemeClr val="accent2">
                    <a:lumMod val="50000"/>
                  </a:schemeClr>
                </a:solidFill>
              </a:rPr>
              <a:t>Préparation des données </a:t>
            </a:r>
          </a:p>
        </p:txBody>
      </p:sp>
      <p:sp>
        <p:nvSpPr>
          <p:cNvPr id="7" name="ZoneTexte 6">
            <a:extLst>
              <a:ext uri="{FF2B5EF4-FFF2-40B4-BE49-F238E27FC236}">
                <a16:creationId xmlns:a16="http://schemas.microsoft.com/office/drawing/2014/main" id="{9DD29335-A313-F910-8A47-BE7D2F81755F}"/>
              </a:ext>
            </a:extLst>
          </p:cNvPr>
          <p:cNvSpPr txBox="1"/>
          <p:nvPr/>
        </p:nvSpPr>
        <p:spPr>
          <a:xfrm>
            <a:off x="683568" y="1556792"/>
            <a:ext cx="8064797" cy="1311128"/>
          </a:xfrm>
          <a:prstGeom prst="rect">
            <a:avLst/>
          </a:prstGeom>
          <a:noFill/>
        </p:spPr>
        <p:txBody>
          <a:bodyPr wrap="square" rtlCol="0">
            <a:spAutoFit/>
          </a:bodyPr>
          <a:lstStyle/>
          <a:p>
            <a:pPr>
              <a:lnSpc>
                <a:spcPct val="80000"/>
              </a:lnSpc>
              <a:spcBef>
                <a:spcPct val="20000"/>
              </a:spcBef>
            </a:pPr>
            <a:r>
              <a:rPr lang="fr-FR" sz="2400" kern="0" dirty="0">
                <a:solidFill>
                  <a:schemeClr val="bg2"/>
                </a:solidFill>
                <a:effectLst>
                  <a:outerShdw blurRad="38100" dist="38100" dir="2700000" algn="tl">
                    <a:srgbClr val="000000">
                      <a:alpha val="43137"/>
                    </a:srgbClr>
                  </a:outerShdw>
                </a:effectLst>
                <a:latin typeface="+mn-lt"/>
              </a:rPr>
              <a:t>1. </a:t>
            </a:r>
            <a:r>
              <a:rPr lang="fr-FR" sz="2400" u="sng" kern="0" dirty="0">
                <a:solidFill>
                  <a:schemeClr val="bg2"/>
                </a:solidFill>
                <a:effectLst>
                  <a:outerShdw blurRad="38100" dist="38100" dir="2700000" algn="tl">
                    <a:srgbClr val="000000">
                      <a:alpha val="43137"/>
                    </a:srgbClr>
                  </a:outerShdw>
                </a:effectLst>
                <a:latin typeface="+mn-lt"/>
              </a:rPr>
              <a:t>Exploitation des données :</a:t>
            </a:r>
          </a:p>
          <a:p>
            <a:r>
              <a:rPr lang="fr-FR" sz="2000" b="0" dirty="0">
                <a:solidFill>
                  <a:srgbClr val="080808"/>
                </a:solidFill>
                <a:latin typeface="+mn-lt"/>
              </a:rPr>
              <a:t>- Récupération de 9 base de données.</a:t>
            </a:r>
          </a:p>
          <a:p>
            <a:r>
              <a:rPr lang="fr-FR" sz="2000" b="0" dirty="0">
                <a:solidFill>
                  <a:srgbClr val="080808"/>
                </a:solidFill>
                <a:latin typeface="+mn-lt"/>
              </a:rPr>
              <a:t>- Une variable cible « TARGET » importante présente dans la data « </a:t>
            </a:r>
            <a:r>
              <a:rPr lang="fr-FR" sz="2000" b="0" dirty="0" err="1">
                <a:solidFill>
                  <a:srgbClr val="080808"/>
                </a:solidFill>
                <a:latin typeface="+mn-lt"/>
              </a:rPr>
              <a:t>application_train</a:t>
            </a:r>
            <a:r>
              <a:rPr lang="fr-FR" sz="2000" b="0" dirty="0">
                <a:solidFill>
                  <a:srgbClr val="080808"/>
                </a:solidFill>
                <a:latin typeface="+mn-lt"/>
              </a:rPr>
              <a:t> » : </a:t>
            </a:r>
          </a:p>
        </p:txBody>
      </p:sp>
      <p:pic>
        <p:nvPicPr>
          <p:cNvPr id="4" name="Image 3">
            <a:extLst>
              <a:ext uri="{FF2B5EF4-FFF2-40B4-BE49-F238E27FC236}">
                <a16:creationId xmlns:a16="http://schemas.microsoft.com/office/drawing/2014/main" id="{3153F02A-F884-AE7E-6C18-47252F407CC5}"/>
              </a:ext>
            </a:extLst>
          </p:cNvPr>
          <p:cNvPicPr>
            <a:picLocks noChangeAspect="1"/>
          </p:cNvPicPr>
          <p:nvPr/>
        </p:nvPicPr>
        <p:blipFill rotWithShape="1">
          <a:blip r:embed="rId2"/>
          <a:srcRect l="7476" t="12182" r="30313" b="13582"/>
          <a:stretch/>
        </p:blipFill>
        <p:spPr>
          <a:xfrm>
            <a:off x="1871650" y="3021403"/>
            <a:ext cx="5688632" cy="3816425"/>
          </a:xfrm>
          <a:prstGeom prst="rect">
            <a:avLst/>
          </a:prstGeom>
        </p:spPr>
      </p:pic>
      <p:sp>
        <p:nvSpPr>
          <p:cNvPr id="5" name="ZoneTexte 4">
            <a:extLst>
              <a:ext uri="{FF2B5EF4-FFF2-40B4-BE49-F238E27FC236}">
                <a16:creationId xmlns:a16="http://schemas.microsoft.com/office/drawing/2014/main" id="{52D38A96-0F48-A94E-355E-FAEA07488533}"/>
              </a:ext>
            </a:extLst>
          </p:cNvPr>
          <p:cNvSpPr txBox="1"/>
          <p:nvPr/>
        </p:nvSpPr>
        <p:spPr>
          <a:xfrm>
            <a:off x="179512" y="3790788"/>
            <a:ext cx="1584176" cy="369332"/>
          </a:xfrm>
          <a:prstGeom prst="rect">
            <a:avLst/>
          </a:prstGeom>
          <a:noFill/>
        </p:spPr>
        <p:txBody>
          <a:bodyPr wrap="square" rtlCol="0">
            <a:spAutoFit/>
          </a:bodyPr>
          <a:lstStyle/>
          <a:p>
            <a:r>
              <a:rPr lang="fr-FR" dirty="0">
                <a:solidFill>
                  <a:srgbClr val="0070C0"/>
                </a:solidFill>
              </a:rPr>
              <a:t>Code 0 :</a:t>
            </a:r>
          </a:p>
        </p:txBody>
      </p:sp>
      <p:cxnSp>
        <p:nvCxnSpPr>
          <p:cNvPr id="8" name="Connecteur droit avec flèche 7">
            <a:extLst>
              <a:ext uri="{FF2B5EF4-FFF2-40B4-BE49-F238E27FC236}">
                <a16:creationId xmlns:a16="http://schemas.microsoft.com/office/drawing/2014/main" id="{AD86DB5D-CBAB-2925-4501-CDB24CD72539}"/>
              </a:ext>
            </a:extLst>
          </p:cNvPr>
          <p:cNvCxnSpPr/>
          <p:nvPr/>
        </p:nvCxnSpPr>
        <p:spPr bwMode="auto">
          <a:xfrm>
            <a:off x="633900" y="4160120"/>
            <a:ext cx="2088232" cy="360040"/>
          </a:xfrm>
          <a:prstGeom prst="straightConnector1">
            <a:avLst/>
          </a:prstGeom>
          <a:ln>
            <a:solidFill>
              <a:srgbClr val="0070C0"/>
            </a:solidFill>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9" name="ZoneTexte 8">
            <a:extLst>
              <a:ext uri="{FF2B5EF4-FFF2-40B4-BE49-F238E27FC236}">
                <a16:creationId xmlns:a16="http://schemas.microsoft.com/office/drawing/2014/main" id="{6A65BD8B-20D4-13A5-D815-CA66A29C8C63}"/>
              </a:ext>
            </a:extLst>
          </p:cNvPr>
          <p:cNvSpPr txBox="1"/>
          <p:nvPr/>
        </p:nvSpPr>
        <p:spPr>
          <a:xfrm>
            <a:off x="7229736" y="4900282"/>
            <a:ext cx="1368053" cy="369332"/>
          </a:xfrm>
          <a:prstGeom prst="rect">
            <a:avLst/>
          </a:prstGeom>
          <a:noFill/>
        </p:spPr>
        <p:txBody>
          <a:bodyPr wrap="square" rtlCol="0">
            <a:spAutoFit/>
          </a:bodyPr>
          <a:lstStyle/>
          <a:p>
            <a:r>
              <a:rPr lang="fr-FR" dirty="0">
                <a:solidFill>
                  <a:schemeClr val="accent5">
                    <a:lumMod val="75000"/>
                  </a:schemeClr>
                </a:solidFill>
              </a:rPr>
              <a:t>Code 1 :</a:t>
            </a:r>
          </a:p>
        </p:txBody>
      </p:sp>
      <p:cxnSp>
        <p:nvCxnSpPr>
          <p:cNvPr id="11" name="Connecteur droit avec flèche 10">
            <a:extLst>
              <a:ext uri="{FF2B5EF4-FFF2-40B4-BE49-F238E27FC236}">
                <a16:creationId xmlns:a16="http://schemas.microsoft.com/office/drawing/2014/main" id="{EAE87B00-C0E3-EA47-7F35-893028057DFE}"/>
              </a:ext>
            </a:extLst>
          </p:cNvPr>
          <p:cNvCxnSpPr>
            <a:cxnSpLocks/>
          </p:cNvCxnSpPr>
          <p:nvPr/>
        </p:nvCxnSpPr>
        <p:spPr bwMode="auto">
          <a:xfrm flipH="1">
            <a:off x="6077435" y="5269614"/>
            <a:ext cx="1152301" cy="184229"/>
          </a:xfrm>
          <a:prstGeom prst="straightConnector1">
            <a:avLst/>
          </a:prstGeom>
          <a:ln>
            <a:solidFill>
              <a:schemeClr val="accent5">
                <a:lumMod val="50000"/>
              </a:schemeClr>
            </a:solidFill>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2049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79022F7-3EC8-B6B1-CCB6-58D0B5F56B07}"/>
              </a:ext>
            </a:extLst>
          </p:cNvPr>
          <p:cNvSpPr txBox="1"/>
          <p:nvPr/>
        </p:nvSpPr>
        <p:spPr>
          <a:xfrm>
            <a:off x="539552" y="1268760"/>
            <a:ext cx="8064896" cy="3508653"/>
          </a:xfrm>
          <a:prstGeom prst="rect">
            <a:avLst/>
          </a:prstGeom>
          <a:noFill/>
        </p:spPr>
        <p:txBody>
          <a:bodyPr wrap="square" rtlCol="0">
            <a:spAutoFit/>
          </a:bodyPr>
          <a:lstStyle/>
          <a:p>
            <a:r>
              <a:rPr lang="fr-FR" dirty="0">
                <a:solidFill>
                  <a:schemeClr val="bg2"/>
                </a:solidFill>
              </a:rPr>
              <a:t> </a:t>
            </a:r>
            <a:r>
              <a:rPr lang="fr-FR" sz="2400" kern="0" dirty="0">
                <a:solidFill>
                  <a:schemeClr val="bg2"/>
                </a:solidFill>
                <a:effectLst>
                  <a:outerShdw blurRad="38100" dist="38100" dir="2700000" algn="tl">
                    <a:srgbClr val="000000">
                      <a:alpha val="43137"/>
                    </a:srgbClr>
                  </a:outerShdw>
                </a:effectLst>
                <a:latin typeface="+mn-lt"/>
              </a:rPr>
              <a:t>2. </a:t>
            </a:r>
            <a:r>
              <a:rPr lang="fr-FR" sz="2400" u="sng" kern="0" dirty="0" err="1">
                <a:solidFill>
                  <a:schemeClr val="bg2"/>
                </a:solidFill>
                <a:effectLst>
                  <a:outerShdw blurRad="38100" dist="38100" dir="2700000" algn="tl">
                    <a:srgbClr val="000000">
                      <a:alpha val="43137"/>
                    </a:srgbClr>
                  </a:outerShdw>
                </a:effectLst>
                <a:latin typeface="+mn-lt"/>
              </a:rPr>
              <a:t>Feature</a:t>
            </a:r>
            <a:r>
              <a:rPr lang="fr-FR" sz="2400" u="sng" kern="0" dirty="0">
                <a:solidFill>
                  <a:schemeClr val="bg2"/>
                </a:solidFill>
                <a:effectLst>
                  <a:outerShdw blurRad="38100" dist="38100" dir="2700000" algn="tl">
                    <a:srgbClr val="000000">
                      <a:alpha val="43137"/>
                    </a:srgbClr>
                  </a:outerShdw>
                </a:effectLst>
                <a:latin typeface="+mn-lt"/>
              </a:rPr>
              <a:t> engineering:</a:t>
            </a:r>
          </a:p>
          <a:p>
            <a:r>
              <a:rPr lang="fr-FR" sz="2000" b="0" dirty="0">
                <a:solidFill>
                  <a:srgbClr val="080808"/>
                </a:solidFill>
                <a:latin typeface="+mn-lt"/>
              </a:rPr>
              <a:t>Procédure employée avant fusion des bases de données :</a:t>
            </a:r>
          </a:p>
          <a:p>
            <a:pPr marL="342900" indent="-342900">
              <a:buFont typeface="Arial" panose="020B0604020202020204" pitchFamily="34" charset="0"/>
              <a:buChar char="•"/>
            </a:pPr>
            <a:r>
              <a:rPr lang="fr-FR" sz="2000" b="0" dirty="0">
                <a:solidFill>
                  <a:srgbClr val="080808"/>
                </a:solidFill>
                <a:latin typeface="+mn-lt"/>
              </a:rPr>
              <a:t>Encodage des variables catégorielles</a:t>
            </a:r>
          </a:p>
          <a:p>
            <a:pPr marL="342900" indent="-342900">
              <a:buFont typeface="Arial" panose="020B0604020202020204" pitchFamily="34" charset="0"/>
              <a:buChar char="•"/>
            </a:pPr>
            <a:r>
              <a:rPr lang="fr-FR" sz="2000" b="0" dirty="0">
                <a:solidFill>
                  <a:srgbClr val="080808"/>
                </a:solidFill>
                <a:latin typeface="+mn-lt"/>
              </a:rPr>
              <a:t>Suppression des individus avec des codes NA dans le genre</a:t>
            </a:r>
          </a:p>
          <a:p>
            <a:pPr marL="342900" indent="-342900">
              <a:buFont typeface="Arial" panose="020B0604020202020204" pitchFamily="34" charset="0"/>
              <a:buChar char="•"/>
            </a:pPr>
            <a:r>
              <a:rPr lang="fr-FR" sz="2000" b="0" dirty="0">
                <a:solidFill>
                  <a:srgbClr val="080808"/>
                </a:solidFill>
                <a:latin typeface="+mn-lt"/>
              </a:rPr>
              <a:t>On remplace certaines valeurs en nan</a:t>
            </a:r>
          </a:p>
          <a:p>
            <a:pPr marL="342900" indent="-342900">
              <a:buFont typeface="Arial" panose="020B0604020202020204" pitchFamily="34" charset="0"/>
              <a:buChar char="•"/>
            </a:pPr>
            <a:r>
              <a:rPr lang="fr-FR" sz="2000" b="0" dirty="0">
                <a:solidFill>
                  <a:srgbClr val="080808"/>
                </a:solidFill>
                <a:latin typeface="+mn-lt"/>
              </a:rPr>
              <a:t>Création de nouvelles </a:t>
            </a:r>
            <a:r>
              <a:rPr lang="fr-FR" sz="2000" b="0" dirty="0" err="1">
                <a:solidFill>
                  <a:srgbClr val="080808"/>
                </a:solidFill>
                <a:latin typeface="+mn-lt"/>
              </a:rPr>
              <a:t>features</a:t>
            </a:r>
            <a:r>
              <a:rPr lang="fr-FR" sz="2000" b="0" dirty="0">
                <a:solidFill>
                  <a:srgbClr val="080808"/>
                </a:solidFill>
                <a:latin typeface="+mn-lt"/>
              </a:rPr>
              <a:t> (pourcentages de valeurs).</a:t>
            </a:r>
          </a:p>
          <a:p>
            <a:r>
              <a:rPr lang="fr-FR" sz="2000" b="0" dirty="0">
                <a:solidFill>
                  <a:srgbClr val="080808"/>
                </a:solidFill>
                <a:latin typeface="+mn-lt"/>
              </a:rPr>
              <a:t>Après fusion : Taille de la base de données finale : (307507, 547)</a:t>
            </a:r>
          </a:p>
          <a:p>
            <a:r>
              <a:rPr lang="fr-FR" sz="2000" b="0" dirty="0">
                <a:solidFill>
                  <a:srgbClr val="080808"/>
                </a:solidFill>
                <a:latin typeface="+mn-lt"/>
              </a:rPr>
              <a:t>Traitement des valeurs manquantes : On supprime les variables avec + de 40% de valeurs manquantes.</a:t>
            </a:r>
          </a:p>
          <a:p>
            <a:endParaRPr lang="fr-FR" sz="2000" b="0" dirty="0">
              <a:solidFill>
                <a:srgbClr val="080808"/>
              </a:solidFill>
              <a:latin typeface="+mn-lt"/>
            </a:endParaRPr>
          </a:p>
          <a:p>
            <a:endParaRPr lang="fr-FR" dirty="0"/>
          </a:p>
        </p:txBody>
      </p:sp>
      <p:pic>
        <p:nvPicPr>
          <p:cNvPr id="8" name="Image 7">
            <a:extLst>
              <a:ext uri="{FF2B5EF4-FFF2-40B4-BE49-F238E27FC236}">
                <a16:creationId xmlns:a16="http://schemas.microsoft.com/office/drawing/2014/main" id="{97B67217-5247-3093-182B-B2D6ADE554A7}"/>
              </a:ext>
            </a:extLst>
          </p:cNvPr>
          <p:cNvPicPr>
            <a:picLocks noChangeAspect="1"/>
          </p:cNvPicPr>
          <p:nvPr/>
        </p:nvPicPr>
        <p:blipFill rotWithShape="1">
          <a:blip r:embed="rId2"/>
          <a:srcRect l="27479" t="23257" r="23697" b="32527"/>
          <a:stretch/>
        </p:blipFill>
        <p:spPr>
          <a:xfrm>
            <a:off x="1" y="4155908"/>
            <a:ext cx="4464496" cy="2273086"/>
          </a:xfrm>
          <a:prstGeom prst="rect">
            <a:avLst/>
          </a:prstGeom>
        </p:spPr>
      </p:pic>
      <p:pic>
        <p:nvPicPr>
          <p:cNvPr id="10" name="Image 9">
            <a:extLst>
              <a:ext uri="{FF2B5EF4-FFF2-40B4-BE49-F238E27FC236}">
                <a16:creationId xmlns:a16="http://schemas.microsoft.com/office/drawing/2014/main" id="{F37D141A-157A-3C0E-F248-53238A5C6D73}"/>
              </a:ext>
            </a:extLst>
          </p:cNvPr>
          <p:cNvPicPr>
            <a:picLocks noChangeAspect="1"/>
          </p:cNvPicPr>
          <p:nvPr/>
        </p:nvPicPr>
        <p:blipFill rotWithShape="1">
          <a:blip r:embed="rId3"/>
          <a:srcRect l="27951" t="24787" r="24400" b="31792"/>
          <a:stretch/>
        </p:blipFill>
        <p:spPr>
          <a:xfrm>
            <a:off x="4787009" y="4146510"/>
            <a:ext cx="4356991" cy="2232248"/>
          </a:xfrm>
          <a:prstGeom prst="rect">
            <a:avLst/>
          </a:prstGeom>
        </p:spPr>
      </p:pic>
      <p:cxnSp>
        <p:nvCxnSpPr>
          <p:cNvPr id="12" name="Connecteur droit avec flèche 11">
            <a:extLst>
              <a:ext uri="{FF2B5EF4-FFF2-40B4-BE49-F238E27FC236}">
                <a16:creationId xmlns:a16="http://schemas.microsoft.com/office/drawing/2014/main" id="{E0430BD6-B573-B660-F9A5-86EDA002EB99}"/>
              </a:ext>
            </a:extLst>
          </p:cNvPr>
          <p:cNvCxnSpPr/>
          <p:nvPr/>
        </p:nvCxnSpPr>
        <p:spPr bwMode="auto">
          <a:xfrm>
            <a:off x="3419872" y="6597352"/>
            <a:ext cx="2304256"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3" name="ZoneTexte 12">
            <a:extLst>
              <a:ext uri="{FF2B5EF4-FFF2-40B4-BE49-F238E27FC236}">
                <a16:creationId xmlns:a16="http://schemas.microsoft.com/office/drawing/2014/main" id="{C6E72830-33BB-608B-08A9-E0CB3A43CB8B}"/>
              </a:ext>
            </a:extLst>
          </p:cNvPr>
          <p:cNvSpPr txBox="1"/>
          <p:nvPr/>
        </p:nvSpPr>
        <p:spPr>
          <a:xfrm>
            <a:off x="2322850" y="6428994"/>
            <a:ext cx="1549696" cy="369332"/>
          </a:xfrm>
          <a:prstGeom prst="rect">
            <a:avLst/>
          </a:prstGeom>
          <a:noFill/>
        </p:spPr>
        <p:txBody>
          <a:bodyPr wrap="square" rtlCol="0">
            <a:spAutoFit/>
          </a:bodyPr>
          <a:lstStyle/>
          <a:p>
            <a:r>
              <a:rPr lang="fr-FR" dirty="0">
                <a:solidFill>
                  <a:schemeClr val="bg2"/>
                </a:solidFill>
              </a:rPr>
              <a:t>Avant</a:t>
            </a:r>
          </a:p>
        </p:txBody>
      </p:sp>
      <p:sp>
        <p:nvSpPr>
          <p:cNvPr id="14" name="ZoneTexte 13">
            <a:extLst>
              <a:ext uri="{FF2B5EF4-FFF2-40B4-BE49-F238E27FC236}">
                <a16:creationId xmlns:a16="http://schemas.microsoft.com/office/drawing/2014/main" id="{7525E7DB-7048-2E27-36B8-E298A57B19A0}"/>
              </a:ext>
            </a:extLst>
          </p:cNvPr>
          <p:cNvSpPr txBox="1"/>
          <p:nvPr/>
        </p:nvSpPr>
        <p:spPr>
          <a:xfrm>
            <a:off x="6389914" y="6412686"/>
            <a:ext cx="1656184" cy="369332"/>
          </a:xfrm>
          <a:prstGeom prst="rect">
            <a:avLst/>
          </a:prstGeom>
          <a:noFill/>
        </p:spPr>
        <p:txBody>
          <a:bodyPr wrap="square" rtlCol="0">
            <a:spAutoFit/>
          </a:bodyPr>
          <a:lstStyle/>
          <a:p>
            <a:r>
              <a:rPr lang="fr-FR" dirty="0">
                <a:solidFill>
                  <a:schemeClr val="bg2"/>
                </a:solidFill>
              </a:rPr>
              <a:t>Après</a:t>
            </a:r>
          </a:p>
        </p:txBody>
      </p:sp>
    </p:spTree>
    <p:extLst>
      <p:ext uri="{BB962C8B-B14F-4D97-AF65-F5344CB8AC3E}">
        <p14:creationId xmlns:p14="http://schemas.microsoft.com/office/powerpoint/2010/main" val="30647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4" name="ZoneTexte 3">
            <a:extLst>
              <a:ext uri="{FF2B5EF4-FFF2-40B4-BE49-F238E27FC236}">
                <a16:creationId xmlns:a16="http://schemas.microsoft.com/office/drawing/2014/main" id="{C95E5213-EBCF-92B4-4D06-E806A047220B}"/>
              </a:ext>
            </a:extLst>
          </p:cNvPr>
          <p:cNvSpPr txBox="1"/>
          <p:nvPr/>
        </p:nvSpPr>
        <p:spPr>
          <a:xfrm>
            <a:off x="539552" y="2013228"/>
            <a:ext cx="8064896" cy="2831544"/>
          </a:xfrm>
          <a:prstGeom prst="rect">
            <a:avLst/>
          </a:prstGeom>
          <a:noFill/>
        </p:spPr>
        <p:txBody>
          <a:bodyPr wrap="square" rtlCol="0">
            <a:spAutoFit/>
          </a:bodyPr>
          <a:lstStyle/>
          <a:p>
            <a:pPr marL="342900" indent="-342900">
              <a:buFont typeface="Arial" panose="020B0604020202020204" pitchFamily="34" charset="0"/>
              <a:buChar char="•"/>
            </a:pPr>
            <a:r>
              <a:rPr lang="fr-FR" sz="2000" b="0" dirty="0">
                <a:solidFill>
                  <a:srgbClr val="080808"/>
                </a:solidFill>
                <a:latin typeface="+mn-lt"/>
              </a:rPr>
              <a:t>On remplace les valeurs manquantes par la médiane.</a:t>
            </a:r>
          </a:p>
          <a:p>
            <a:pPr marL="342900" indent="-342900">
              <a:buFont typeface="Arial" panose="020B0604020202020204" pitchFamily="34" charset="0"/>
              <a:buChar char="•"/>
            </a:pPr>
            <a:r>
              <a:rPr lang="fr-FR" sz="2000" b="0" dirty="0">
                <a:solidFill>
                  <a:srgbClr val="080808"/>
                </a:solidFill>
                <a:latin typeface="+mn-lt"/>
              </a:rPr>
              <a:t>On retire les caractères spéciaux dans les noms de variables (pour LGBM).</a:t>
            </a:r>
          </a:p>
          <a:p>
            <a:pPr marL="342900" indent="-342900">
              <a:buFont typeface="Arial" panose="020B0604020202020204" pitchFamily="34" charset="0"/>
              <a:buChar char="•"/>
            </a:pPr>
            <a:endParaRPr lang="fr-FR" sz="2000" b="0" dirty="0">
              <a:solidFill>
                <a:srgbClr val="080808"/>
              </a:solidFill>
              <a:latin typeface="+mn-lt"/>
            </a:endParaRPr>
          </a:p>
          <a:p>
            <a:pPr marL="342900" indent="-342900">
              <a:buFont typeface="Arial" panose="020B0604020202020204" pitchFamily="34" charset="0"/>
              <a:buChar char="•"/>
            </a:pPr>
            <a:r>
              <a:rPr lang="fr-FR" sz="2000" dirty="0">
                <a:solidFill>
                  <a:schemeClr val="bg2"/>
                </a:solidFill>
                <a:latin typeface="+mn-lt"/>
              </a:rPr>
              <a:t>Taille de la base de données finale :</a:t>
            </a:r>
          </a:p>
          <a:p>
            <a:r>
              <a:rPr lang="fr-FR" sz="2000" dirty="0">
                <a:solidFill>
                  <a:schemeClr val="bg2"/>
                </a:solidFill>
                <a:latin typeface="+mn-lt"/>
              </a:rPr>
              <a:t>		 </a:t>
            </a:r>
            <a:r>
              <a:rPr lang="fr-FR" sz="2000" b="0" dirty="0">
                <a:solidFill>
                  <a:srgbClr val="080808"/>
                </a:solidFill>
                <a:latin typeface="+mn-lt"/>
              </a:rPr>
              <a:t>(307507, 332)</a:t>
            </a:r>
          </a:p>
          <a:p>
            <a:endParaRPr lang="fr-FR" sz="2000" b="0" dirty="0">
              <a:solidFill>
                <a:srgbClr val="080808"/>
              </a:solidFill>
              <a:latin typeface="+mn-lt"/>
            </a:endParaRPr>
          </a:p>
          <a:p>
            <a:pPr marL="342900" indent="-342900">
              <a:buFont typeface="Arial" panose="020B0604020202020204" pitchFamily="34" charset="0"/>
              <a:buChar char="•"/>
            </a:pPr>
            <a:r>
              <a:rPr lang="fr-FR" sz="2000" b="0" dirty="0">
                <a:solidFill>
                  <a:srgbClr val="080808"/>
                </a:solidFill>
                <a:latin typeface="+mn-lt"/>
              </a:rPr>
              <a:t>Avant modélisation : On standardise les données non binaires</a:t>
            </a:r>
          </a:p>
          <a:p>
            <a:endParaRPr lang="fr-FR" dirty="0"/>
          </a:p>
        </p:txBody>
      </p:sp>
    </p:spTree>
    <p:extLst>
      <p:ext uri="{BB962C8B-B14F-4D97-AF65-F5344CB8AC3E}">
        <p14:creationId xmlns:p14="http://schemas.microsoft.com/office/powerpoint/2010/main" val="106067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539552" y="1556792"/>
            <a:ext cx="7560840" cy="4401205"/>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Tx/>
              <a:buChar char="-"/>
              <a:tabLst/>
              <a:defRPr/>
            </a:pPr>
            <a:r>
              <a:rPr lang="fr-FR" sz="2000" u="sng" dirty="0">
                <a:solidFill>
                  <a:schemeClr val="accent2">
                    <a:lumMod val="50000"/>
                  </a:schemeClr>
                </a:solidFill>
                <a:latin typeface="+mn-lt"/>
              </a:rPr>
              <a:t>Rééquilibrage des classes du train set :</a:t>
            </a:r>
          </a:p>
          <a:p>
            <a:pPr marR="0" lvl="0" algn="l" defTabSz="914400" rtl="0" eaLnBrk="1" fontAlgn="base" latinLnBrk="0" hangingPunct="1">
              <a:lnSpc>
                <a:spcPct val="100000"/>
              </a:lnSpc>
              <a:spcBef>
                <a:spcPct val="0"/>
              </a:spcBef>
              <a:spcAft>
                <a:spcPct val="0"/>
              </a:spcAft>
              <a:buClrTx/>
              <a:buSzTx/>
              <a:tabLst/>
              <a:defRPr/>
            </a:pPr>
            <a:r>
              <a:rPr lang="fr-FR" sz="2000" b="0" dirty="0">
                <a:solidFill>
                  <a:srgbClr val="080808"/>
                </a:solidFill>
                <a:latin typeface="+mn-lt"/>
              </a:rPr>
              <a:t>La variable « TARGET » étant répartie inégalement, cela peut poser problème pour nos prédictions : il aura du mal à prédire la classe en sous effectif, car il y en a peu.</a:t>
            </a:r>
          </a:p>
          <a:p>
            <a:pPr marR="0" lvl="0" algn="l" defTabSz="914400" rtl="0" eaLnBrk="1" fontAlgn="base" latinLnBrk="0" hangingPunct="1">
              <a:lnSpc>
                <a:spcPct val="100000"/>
              </a:lnSpc>
              <a:spcBef>
                <a:spcPct val="0"/>
              </a:spcBef>
              <a:spcAft>
                <a:spcPct val="0"/>
              </a:spcAft>
              <a:buClrTx/>
              <a:buSzTx/>
              <a:tabLst/>
              <a:defRPr/>
            </a:pPr>
            <a:r>
              <a:rPr lang="fr-FR" sz="2000" b="0" dirty="0">
                <a:solidFill>
                  <a:srgbClr val="080808"/>
                </a:solidFill>
                <a:latin typeface="+mn-lt"/>
              </a:rPr>
              <a:t>Utilisation de SMOTE pour rééquilibrer les données.</a:t>
            </a: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a:p>
            <a:pPr marR="0" lvl="0" algn="l" defTabSz="914400" rtl="0" eaLnBrk="1" fontAlgn="base" latinLnBrk="0" hangingPunct="1">
              <a:lnSpc>
                <a:spcPct val="100000"/>
              </a:lnSpc>
              <a:spcBef>
                <a:spcPct val="0"/>
              </a:spcBef>
              <a:spcAft>
                <a:spcPct val="0"/>
              </a:spcAft>
              <a:buClrTx/>
              <a:buSzTx/>
              <a:tabLst/>
              <a:defRPr/>
            </a:pPr>
            <a:endParaRPr lang="fr-FR" sz="2000" b="0" dirty="0">
              <a:solidFill>
                <a:srgbClr val="080808"/>
              </a:solidFill>
              <a:latin typeface="+mn-lt"/>
            </a:endParaRPr>
          </a:p>
        </p:txBody>
      </p:sp>
      <p:sp>
        <p:nvSpPr>
          <p:cNvPr id="2" name="Titre 2">
            <a:extLst>
              <a:ext uri="{FF2B5EF4-FFF2-40B4-BE49-F238E27FC236}">
                <a16:creationId xmlns:a16="http://schemas.microsoft.com/office/drawing/2014/main" id="{4A0054E3-CE82-7F3A-7CF3-AFB08E0C40BB}"/>
              </a:ext>
            </a:extLst>
          </p:cNvPr>
          <p:cNvSpPr>
            <a:spLocks noGrp="1"/>
          </p:cNvSpPr>
          <p:nvPr>
            <p:ph type="title"/>
          </p:nvPr>
        </p:nvSpPr>
        <p:spPr>
          <a:xfrm>
            <a:off x="1151669" y="332656"/>
            <a:ext cx="6840661" cy="508000"/>
          </a:xfrm>
          <a:solidFill>
            <a:schemeClr val="accent3">
              <a:lumMod val="95000"/>
            </a:schemeClr>
          </a:solidFill>
          <a:ln>
            <a:solidFill>
              <a:schemeClr val="accent6">
                <a:lumMod val="75000"/>
              </a:schemeClr>
            </a:solidFill>
          </a:ln>
        </p:spPr>
        <p:txBody>
          <a:bodyPr/>
          <a:lstStyle/>
          <a:p>
            <a:pPr algn="ctr"/>
            <a:r>
              <a:rPr lang="fr-FR" dirty="0">
                <a:solidFill>
                  <a:schemeClr val="accent2">
                    <a:lumMod val="60000"/>
                    <a:lumOff val="40000"/>
                  </a:schemeClr>
                </a:solidFill>
              </a:rPr>
              <a:t>PARTIE 2 : </a:t>
            </a:r>
            <a:r>
              <a:rPr lang="fr-FR" dirty="0">
                <a:solidFill>
                  <a:schemeClr val="accent2">
                    <a:lumMod val="50000"/>
                  </a:schemeClr>
                </a:solidFill>
              </a:rPr>
              <a:t>Modélisation</a:t>
            </a:r>
          </a:p>
        </p:txBody>
      </p:sp>
      <p:pic>
        <p:nvPicPr>
          <p:cNvPr id="7" name="Image 6">
            <a:extLst>
              <a:ext uri="{FF2B5EF4-FFF2-40B4-BE49-F238E27FC236}">
                <a16:creationId xmlns:a16="http://schemas.microsoft.com/office/drawing/2014/main" id="{A9F3BFCA-A4F7-366B-0DBF-7C3D7B620A5C}"/>
              </a:ext>
            </a:extLst>
          </p:cNvPr>
          <p:cNvPicPr>
            <a:picLocks noChangeAspect="1"/>
          </p:cNvPicPr>
          <p:nvPr/>
        </p:nvPicPr>
        <p:blipFill rotWithShape="1">
          <a:blip r:embed="rId2"/>
          <a:srcRect l="15350" t="50000" r="52496" b="11924"/>
          <a:stretch/>
        </p:blipFill>
        <p:spPr>
          <a:xfrm>
            <a:off x="5292080" y="3728626"/>
            <a:ext cx="3744416" cy="2492991"/>
          </a:xfrm>
          <a:prstGeom prst="rect">
            <a:avLst/>
          </a:prstGeom>
        </p:spPr>
      </p:pic>
      <p:pic>
        <p:nvPicPr>
          <p:cNvPr id="8" name="Image 7">
            <a:extLst>
              <a:ext uri="{FF2B5EF4-FFF2-40B4-BE49-F238E27FC236}">
                <a16:creationId xmlns:a16="http://schemas.microsoft.com/office/drawing/2014/main" id="{5056A48C-03C3-ABE1-0025-1856820BE295}"/>
              </a:ext>
            </a:extLst>
          </p:cNvPr>
          <p:cNvPicPr>
            <a:picLocks noChangeAspect="1"/>
          </p:cNvPicPr>
          <p:nvPr/>
        </p:nvPicPr>
        <p:blipFill rotWithShape="1">
          <a:blip r:embed="rId3"/>
          <a:srcRect l="7476" t="12182" r="30313" b="13582"/>
          <a:stretch/>
        </p:blipFill>
        <p:spPr>
          <a:xfrm>
            <a:off x="251120" y="3574005"/>
            <a:ext cx="3715966" cy="2492991"/>
          </a:xfrm>
          <a:prstGeom prst="rect">
            <a:avLst/>
          </a:prstGeom>
        </p:spPr>
      </p:pic>
      <p:cxnSp>
        <p:nvCxnSpPr>
          <p:cNvPr id="10" name="Connecteur droit avec flèche 9">
            <a:extLst>
              <a:ext uri="{FF2B5EF4-FFF2-40B4-BE49-F238E27FC236}">
                <a16:creationId xmlns:a16="http://schemas.microsoft.com/office/drawing/2014/main" id="{9F70593C-7AF9-B182-E637-6EA87AE3BEE4}"/>
              </a:ext>
            </a:extLst>
          </p:cNvPr>
          <p:cNvCxnSpPr/>
          <p:nvPr/>
        </p:nvCxnSpPr>
        <p:spPr bwMode="auto">
          <a:xfrm>
            <a:off x="3635896" y="4765918"/>
            <a:ext cx="1800199"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6140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DAFCC3D-7214-B089-BA5C-4A4D87372F23}"/>
              </a:ext>
            </a:extLst>
          </p:cNvPr>
          <p:cNvSpPr txBox="1"/>
          <p:nvPr/>
        </p:nvSpPr>
        <p:spPr>
          <a:xfrm>
            <a:off x="305780" y="1412776"/>
            <a:ext cx="8532440" cy="3170099"/>
          </a:xfrm>
          <a:prstGeom prst="rect">
            <a:avLst/>
          </a:prstGeom>
          <a:noFill/>
        </p:spPr>
        <p:txBody>
          <a:bodyPr wrap="square" rtlCol="0">
            <a:spAutoFit/>
          </a:bodyPr>
          <a:lstStyle/>
          <a:p>
            <a:r>
              <a:rPr lang="fr-FR" sz="2000" u="sng" dirty="0">
                <a:solidFill>
                  <a:schemeClr val="accent2">
                    <a:lumMod val="50000"/>
                  </a:schemeClr>
                </a:solidFill>
                <a:effectLst>
                  <a:outerShdw blurRad="38100" dist="38100" dir="2700000" algn="tl">
                    <a:srgbClr val="000000">
                      <a:alpha val="43137"/>
                    </a:srgbClr>
                  </a:outerShdw>
                </a:effectLst>
                <a:latin typeface="+mn-lt"/>
              </a:rPr>
              <a:t>Point de vue métier :</a:t>
            </a:r>
          </a:p>
          <a:p>
            <a:endParaRPr lang="fr-FR" sz="2000" u="sng" dirty="0">
              <a:solidFill>
                <a:schemeClr val="accent2">
                  <a:lumMod val="50000"/>
                </a:schemeClr>
              </a:solidFill>
              <a:effectLst>
                <a:outerShdw blurRad="38100" dist="38100" dir="2700000" algn="tl">
                  <a:srgbClr val="000000">
                    <a:alpha val="43137"/>
                  </a:srgbClr>
                </a:outerShdw>
              </a:effectLst>
              <a:latin typeface="+mn-lt"/>
            </a:endParaRPr>
          </a:p>
          <a:p>
            <a:r>
              <a:rPr lang="fr-FR" sz="2000" b="0" dirty="0">
                <a:solidFill>
                  <a:srgbClr val="080808"/>
                </a:solidFill>
                <a:latin typeface="+mn-lt"/>
              </a:rPr>
              <a:t>Dans notre cas, on se rend compte qu’un faux positif coutera moins cher qu’un faux négatif. On peut même dire qu’un faux négatif coûtera  10 fois plus qu’un faux positif. Une fonction coût métier permettra de minimiser cette perte.</a:t>
            </a:r>
            <a:br>
              <a:rPr lang="fr-FR" sz="2000" b="0" dirty="0">
                <a:solidFill>
                  <a:srgbClr val="080808"/>
                </a:solidFill>
                <a:latin typeface="+mn-lt"/>
              </a:rPr>
            </a:br>
            <a:endParaRPr lang="fr-FR" sz="2000" b="0" dirty="0">
              <a:solidFill>
                <a:srgbClr val="080808"/>
              </a:solidFill>
              <a:latin typeface="+mn-lt"/>
            </a:endParaRPr>
          </a:p>
          <a:p>
            <a:r>
              <a:rPr lang="fr-FR" sz="2000" b="0" dirty="0">
                <a:solidFill>
                  <a:srgbClr val="080808"/>
                </a:solidFill>
                <a:latin typeface="+mn-lt"/>
              </a:rPr>
              <a:t>             Attribution de scores pour les faux positifs, faux négatifs, vrais positifs, vrais négatifs, puis calcul d’une valeur coût métier à partir de ces scores.</a:t>
            </a:r>
          </a:p>
        </p:txBody>
      </p:sp>
      <p:sp>
        <p:nvSpPr>
          <p:cNvPr id="3" name="Flèche : droite 2">
            <a:extLst>
              <a:ext uri="{FF2B5EF4-FFF2-40B4-BE49-F238E27FC236}">
                <a16:creationId xmlns:a16="http://schemas.microsoft.com/office/drawing/2014/main" id="{2DEDDF1A-11E0-AEA4-FB05-43B8F2D9DD3F}"/>
              </a:ext>
            </a:extLst>
          </p:cNvPr>
          <p:cNvSpPr/>
          <p:nvPr/>
        </p:nvSpPr>
        <p:spPr bwMode="auto">
          <a:xfrm>
            <a:off x="611560" y="3645024"/>
            <a:ext cx="576064" cy="216024"/>
          </a:xfrm>
          <a:prstGeom prst="rightArrow">
            <a:avLst/>
          </a:prstGeom>
          <a:solidFill>
            <a:schemeClr val="accent2">
              <a:lumMod val="50000"/>
            </a:schemeClr>
          </a:solid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3968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1D419BD-E4AC-32AE-F8D6-C796BD0B5B88}"/>
              </a:ext>
            </a:extLst>
          </p:cNvPr>
          <p:cNvSpPr txBox="1"/>
          <p:nvPr/>
        </p:nvSpPr>
        <p:spPr>
          <a:xfrm>
            <a:off x="728199" y="1916832"/>
            <a:ext cx="756084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Nous avons classifier nos données textuelles et images.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remarque que la classification sur la partie texte est plus satisfaisante, 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
        <p:nvSpPr>
          <p:cNvPr id="2" name="ZoneTexte 1">
            <a:extLst>
              <a:ext uri="{FF2B5EF4-FFF2-40B4-BE49-F238E27FC236}">
                <a16:creationId xmlns:a16="http://schemas.microsoft.com/office/drawing/2014/main" id="{4249CAD5-076B-D32B-CE91-118F69F0E879}"/>
              </a:ext>
            </a:extLst>
          </p:cNvPr>
          <p:cNvSpPr txBox="1"/>
          <p:nvPr/>
        </p:nvSpPr>
        <p:spPr>
          <a:xfrm>
            <a:off x="539552" y="1556792"/>
            <a:ext cx="7560840" cy="4616648"/>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Tx/>
              <a:buChar char="-"/>
              <a:tabLst/>
              <a:defRPr/>
            </a:pPr>
            <a:r>
              <a:rPr lang="fr-FR" sz="2000" u="sng" dirty="0">
                <a:solidFill>
                  <a:schemeClr val="accent2">
                    <a:lumMod val="50000"/>
                  </a:schemeClr>
                </a:solidFill>
                <a:effectLst>
                  <a:outerShdw blurRad="38100" dist="38100" dir="2700000" algn="tl">
                    <a:srgbClr val="000000">
                      <a:alpha val="43137"/>
                    </a:srgbClr>
                  </a:outerShdw>
                </a:effectLst>
                <a:latin typeface="+mn-lt"/>
              </a:rPr>
              <a:t>Test des classifieurs suivants : </a:t>
            </a:r>
            <a:br>
              <a:rPr lang="fr-FR" sz="2000" b="0" dirty="0">
                <a:solidFill>
                  <a:srgbClr val="080808"/>
                </a:solidFill>
                <a:latin typeface="+mn-lt"/>
              </a:rPr>
            </a:br>
            <a:r>
              <a:rPr lang="fr-FR" sz="2000" b="0" dirty="0">
                <a:solidFill>
                  <a:srgbClr val="080808"/>
                </a:solidFill>
                <a:latin typeface="+mn-lt"/>
              </a:rPr>
              <a:t>1. </a:t>
            </a:r>
            <a:r>
              <a:rPr lang="fr-FR" sz="2000" b="0" dirty="0" err="1">
                <a:solidFill>
                  <a:srgbClr val="080808"/>
                </a:solidFill>
                <a:latin typeface="+mn-lt"/>
              </a:rPr>
              <a:t>Dummy</a:t>
            </a:r>
            <a:r>
              <a:rPr lang="fr-FR" sz="2000" b="0" dirty="0">
                <a:solidFill>
                  <a:srgbClr val="080808"/>
                </a:solidFill>
                <a:latin typeface="+mn-lt"/>
              </a:rPr>
              <a:t> Classifier</a:t>
            </a:r>
            <a:br>
              <a:rPr lang="fr-FR" sz="2000" b="0" dirty="0">
                <a:solidFill>
                  <a:srgbClr val="080808"/>
                </a:solidFill>
                <a:latin typeface="+mn-lt"/>
              </a:rPr>
            </a:br>
            <a:r>
              <a:rPr lang="fr-FR" sz="2000" b="0" dirty="0">
                <a:solidFill>
                  <a:srgbClr val="080808"/>
                </a:solidFill>
                <a:latin typeface="+mn-lt"/>
              </a:rPr>
              <a:t>2. Light GBM Classifier</a:t>
            </a:r>
            <a:br>
              <a:rPr lang="fr-FR" sz="2000" b="0" dirty="0">
                <a:solidFill>
                  <a:srgbClr val="080808"/>
                </a:solidFill>
                <a:latin typeface="+mn-lt"/>
              </a:rPr>
            </a:br>
            <a:r>
              <a:rPr lang="fr-FR" sz="2000" b="0" dirty="0">
                <a:solidFill>
                  <a:srgbClr val="080808"/>
                </a:solidFill>
                <a:latin typeface="+mn-lt"/>
              </a:rPr>
              <a:t>3. </a:t>
            </a:r>
            <a:r>
              <a:rPr lang="fr-FR" sz="2000" b="0" dirty="0" err="1">
                <a:solidFill>
                  <a:srgbClr val="080808"/>
                </a:solidFill>
                <a:latin typeface="+mn-lt"/>
              </a:rPr>
              <a:t>Random</a:t>
            </a:r>
            <a:r>
              <a:rPr lang="fr-FR" sz="2000" b="0" dirty="0">
                <a:solidFill>
                  <a:srgbClr val="080808"/>
                </a:solidFill>
                <a:latin typeface="+mn-lt"/>
              </a:rPr>
              <a:t> Forest</a:t>
            </a:r>
            <a:br>
              <a:rPr lang="fr-FR" sz="2000" b="0" dirty="0">
                <a:solidFill>
                  <a:srgbClr val="080808"/>
                </a:solidFill>
                <a:latin typeface="+mn-lt"/>
              </a:rPr>
            </a:br>
            <a:r>
              <a:rPr lang="fr-FR" sz="2000" b="0" dirty="0">
                <a:solidFill>
                  <a:srgbClr val="080808"/>
                </a:solidFill>
                <a:latin typeface="+mn-lt"/>
              </a:rPr>
              <a:t>4. </a:t>
            </a:r>
            <a:r>
              <a:rPr lang="fr-FR" sz="2000" b="0" dirty="0" err="1">
                <a:solidFill>
                  <a:srgbClr val="080808"/>
                </a:solidFill>
                <a:latin typeface="+mn-lt"/>
              </a:rPr>
              <a:t>Regression</a:t>
            </a:r>
            <a:r>
              <a:rPr lang="fr-FR" sz="2000" b="0" dirty="0">
                <a:solidFill>
                  <a:srgbClr val="080808"/>
                </a:solidFill>
                <a:latin typeface="+mn-lt"/>
              </a:rPr>
              <a:t> logistique </a:t>
            </a:r>
            <a:r>
              <a:rPr kumimoji="0" lang="fr-FR" sz="1800" b="1" i="0" u="none" strike="noStrike" kern="1200" cap="none" spc="0" normalizeH="0" baseline="0" noProof="0" dirty="0">
                <a:ln>
                  <a:noFill/>
                </a:ln>
                <a:solidFill>
                  <a:srgbClr val="FFFFFF"/>
                </a:solidFill>
                <a:effectLst/>
                <a:uLnTx/>
                <a:uFillTx/>
                <a:latin typeface="Arial" charset="0"/>
                <a:ea typeface="+mn-ea"/>
                <a:cs typeface="+mn-cs"/>
              </a:rPr>
              <a:t>c</a:t>
            </a: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fr-FR" sz="1800" b="1" i="0" u="none" strike="noStrike" kern="1200" cap="none" spc="0" normalizeH="0" baseline="0" noProof="0" dirty="0" err="1">
                <a:ln>
                  <a:noFill/>
                </a:ln>
                <a:solidFill>
                  <a:srgbClr val="FFFFFF"/>
                </a:solidFill>
                <a:effectLst/>
                <a:uLnTx/>
                <a:uFillTx/>
                <a:latin typeface="Arial" charset="0"/>
                <a:ea typeface="+mn-ea"/>
                <a:cs typeface="+mn-cs"/>
              </a:rPr>
              <a:t>lassifier</a:t>
            </a:r>
            <a:r>
              <a:rPr kumimoji="0" lang="fr-FR" sz="1800" b="1" i="0" u="none" strike="noStrike" kern="1200" cap="none" spc="0" normalizeH="0" baseline="0" noProof="0" dirty="0">
                <a:ln>
                  <a:noFill/>
                </a:ln>
                <a:solidFill>
                  <a:srgbClr val="FFFFFF"/>
                </a:solidFill>
                <a:effectLst/>
                <a:uLnTx/>
                <a:uFillTx/>
                <a:latin typeface="Arial" charset="0"/>
                <a:ea typeface="+mn-ea"/>
                <a:cs typeface="+mn-cs"/>
              </a:rPr>
              <a:t> nos données textuelles et i</a:t>
            </a: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lang="fr-FR" sz="2000" u="sng" dirty="0">
                <a:solidFill>
                  <a:schemeClr val="accent2">
                    <a:lumMod val="50000"/>
                  </a:schemeClr>
                </a:solidFill>
                <a:effectLst>
                  <a:outerShdw blurRad="38100" dist="38100" dir="2700000" algn="tl">
                    <a:srgbClr val="000000">
                      <a:alpha val="43137"/>
                    </a:srgbClr>
                  </a:outerShdw>
                </a:effectLst>
                <a:latin typeface="+mn-lt"/>
              </a:rPr>
              <a:t>Comparaison des métriques suivantes : </a:t>
            </a:r>
            <a:r>
              <a:rPr lang="fr-FR" sz="2000" b="0" dirty="0">
                <a:solidFill>
                  <a:srgbClr val="080808"/>
                </a:solidFill>
                <a:latin typeface="+mn-lt"/>
              </a:rPr>
              <a:t>AUC, </a:t>
            </a:r>
            <a:r>
              <a:rPr lang="fr-FR" sz="2000" b="0" dirty="0" err="1">
                <a:solidFill>
                  <a:srgbClr val="080808"/>
                </a:solidFill>
                <a:latin typeface="+mn-lt"/>
              </a:rPr>
              <a:t>fbêta</a:t>
            </a:r>
            <a:r>
              <a:rPr lang="fr-FR" sz="2000" b="0" dirty="0">
                <a:solidFill>
                  <a:srgbClr val="080808"/>
                </a:solidFill>
                <a:latin typeface="+mn-lt"/>
              </a:rPr>
              <a:t> score, précision, </a:t>
            </a:r>
            <a:r>
              <a:rPr lang="fr-FR" sz="2000" b="0" dirty="0" err="1">
                <a:solidFill>
                  <a:srgbClr val="080808"/>
                </a:solidFill>
                <a:latin typeface="+mn-lt"/>
              </a:rPr>
              <a:t>recall</a:t>
            </a:r>
            <a:r>
              <a:rPr lang="fr-FR" sz="2000" b="0" dirty="0">
                <a:solidFill>
                  <a:srgbClr val="080808"/>
                </a:solidFill>
                <a:latin typeface="+mn-lt"/>
              </a:rPr>
              <a:t>, f1 score, et le coût métier. </a:t>
            </a:r>
          </a:p>
          <a:p>
            <a:pPr marL="342900" marR="0" lvl="0" indent="-342900" algn="l" defTabSz="914400" rtl="0" eaLnBrk="1" fontAlgn="base" latinLnBrk="0" hangingPunct="1">
              <a:lnSpc>
                <a:spcPct val="100000"/>
              </a:lnSpc>
              <a:spcBef>
                <a:spcPct val="0"/>
              </a:spcBef>
              <a:spcAft>
                <a:spcPct val="0"/>
              </a:spcAft>
              <a:buClrTx/>
              <a:buSzTx/>
              <a:buFontTx/>
              <a:buChar char="-"/>
              <a:tabLst/>
              <a:defRPr/>
            </a:pPr>
            <a:endParaRPr lang="fr-FR" sz="2000" b="0" dirty="0">
              <a:solidFill>
                <a:srgbClr val="080808"/>
              </a:solidFill>
              <a:latin typeface="+mn-lt"/>
            </a:endParaRP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lang="fr-FR" sz="2000" b="0" dirty="0">
                <a:solidFill>
                  <a:srgbClr val="080808"/>
                </a:solidFill>
                <a:latin typeface="+mn-lt"/>
              </a:rPr>
              <a:t>Utilisation du rééquilibrage avec </a:t>
            </a:r>
            <a:r>
              <a:rPr lang="fr-FR" sz="2000" b="0" dirty="0" err="1">
                <a:solidFill>
                  <a:srgbClr val="080808"/>
                </a:solidFill>
                <a:latin typeface="+mn-lt"/>
              </a:rPr>
              <a:t>Smote</a:t>
            </a:r>
            <a:r>
              <a:rPr lang="fr-FR" sz="2000" b="0" dirty="0">
                <a:solidFill>
                  <a:srgbClr val="080808"/>
                </a:solidFill>
                <a:latin typeface="+mn-lt"/>
              </a:rPr>
              <a:t> pour le </a:t>
            </a:r>
            <a:r>
              <a:rPr lang="fr-FR" sz="2000" b="0" dirty="0" err="1">
                <a:solidFill>
                  <a:srgbClr val="080808"/>
                </a:solidFill>
                <a:latin typeface="+mn-lt"/>
              </a:rPr>
              <a:t>dummy</a:t>
            </a:r>
            <a:r>
              <a:rPr lang="fr-FR" sz="2000" b="0" dirty="0">
                <a:solidFill>
                  <a:srgbClr val="080808"/>
                </a:solidFill>
                <a:latin typeface="+mn-lt"/>
              </a:rPr>
              <a:t> seulement, utilisation du rééquilibrage à l’aide des paramètres des modèles pour les autres </a:t>
            </a:r>
            <a:r>
              <a:rPr lang="fr-FR" sz="2000" b="0" dirty="0" err="1">
                <a:solidFill>
                  <a:srgbClr val="080808"/>
                </a:solidFill>
                <a:latin typeface="+mn-lt"/>
              </a:rPr>
              <a:t>classifiers</a:t>
            </a:r>
            <a:r>
              <a:rPr lang="fr-FR" sz="2000" b="0" dirty="0">
                <a:solidFill>
                  <a:srgbClr val="080808"/>
                </a:solidFill>
                <a:latin typeface="+mn-lt"/>
              </a:rPr>
              <a:t> (ex :en utilisant </a:t>
            </a:r>
            <a:r>
              <a:rPr lang="fr-FR" sz="2000" b="0" dirty="0" err="1">
                <a:solidFill>
                  <a:srgbClr val="080808"/>
                </a:solidFill>
                <a:latin typeface="+mn-lt"/>
              </a:rPr>
              <a:t>class_weight</a:t>
            </a:r>
            <a:r>
              <a:rPr lang="fr-FR" sz="2000" b="0" dirty="0">
                <a:solidFill>
                  <a:srgbClr val="080808"/>
                </a:solidFill>
                <a:latin typeface="+mn-lt"/>
              </a:rPr>
              <a:t>).</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que celle des images.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1" i="0" u="none" strike="noStrike" kern="1200" cap="none" spc="0" normalizeH="0" baseline="0" noProof="0" dirty="0">
                <a:ln>
                  <a:noFill/>
                </a:ln>
                <a:solidFill>
                  <a:srgbClr val="FFFFFF"/>
                </a:solidFill>
                <a:effectLst/>
                <a:uLnTx/>
                <a:uFillTx/>
                <a:latin typeface="Arial" charset="0"/>
                <a:ea typeface="+mn-ea"/>
                <a:cs typeface="+mn-cs"/>
              </a:rPr>
              <a:t>On peut donc dire que l'étude de faisabilité est positive.</a:t>
            </a:r>
          </a:p>
        </p:txBody>
      </p:sp>
    </p:spTree>
    <p:extLst>
      <p:ext uri="{BB962C8B-B14F-4D97-AF65-F5344CB8AC3E}">
        <p14:creationId xmlns:p14="http://schemas.microsoft.com/office/powerpoint/2010/main" val="64184814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15030</TotalTime>
  <Words>1089</Words>
  <Application>Microsoft Office PowerPoint</Application>
  <PresentationFormat>Affichage à l'écran (4:3)</PresentationFormat>
  <Paragraphs>121</Paragraphs>
  <Slides>18</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18</vt:i4>
      </vt:variant>
    </vt:vector>
  </HeadingPairs>
  <TitlesOfParts>
    <vt:vector size="20" baseType="lpstr">
      <vt:lpstr>Arial</vt:lpstr>
      <vt:lpstr>template</vt:lpstr>
      <vt:lpstr>Implémentez un modèle de scoring</vt:lpstr>
      <vt:lpstr>Présentation du projet </vt:lpstr>
      <vt:lpstr>Pistes de recherche du projet:</vt:lpstr>
      <vt:lpstr>PARTIE 1 : Préparation des données </vt:lpstr>
      <vt:lpstr>Présentation PowerPoint</vt:lpstr>
      <vt:lpstr>Présentation PowerPoint</vt:lpstr>
      <vt:lpstr>PARTIE 2 : Modélisation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PARTIE 3 : Dashboard</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Laïla Agharbi</dc:creator>
  <cp:lastModifiedBy>Laïla Agharbi</cp:lastModifiedBy>
  <cp:revision>52</cp:revision>
  <dcterms:created xsi:type="dcterms:W3CDTF">2022-07-31T13:05:12Z</dcterms:created>
  <dcterms:modified xsi:type="dcterms:W3CDTF">2022-11-23T21:33:49Z</dcterms:modified>
</cp:coreProperties>
</file>