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46" r:id="rId5"/>
    <p:sldId id="447" r:id="rId6"/>
    <p:sldId id="453" r:id="rId7"/>
    <p:sldId id="454" r:id="rId8"/>
    <p:sldId id="457" r:id="rId9"/>
    <p:sldId id="455" r:id="rId10"/>
    <p:sldId id="456" r:id="rId11"/>
    <p:sldId id="458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D190D-B525-446A-9875-59AFEEA3CC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FF747-F6C0-4DE1-B146-D9749D02C6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(3,5) n-grams is better with accuracy of 88% and MSE 0.32.</a:t>
          </a:r>
        </a:p>
      </dgm:t>
    </dgm:pt>
    <dgm:pt modelId="{765B6B87-975D-4EB2-B38A-D75CA8FFA80B}" type="parTrans" cxnId="{571D5843-A7F1-4EDC-8A66-6C8DB00B9187}">
      <dgm:prSet/>
      <dgm:spPr/>
      <dgm:t>
        <a:bodyPr/>
        <a:lstStyle/>
        <a:p>
          <a:endParaRPr lang="en-US"/>
        </a:p>
      </dgm:t>
    </dgm:pt>
    <dgm:pt modelId="{18187954-34DD-47F2-B79F-AFE694D5E282}" type="sibTrans" cxnId="{571D5843-A7F1-4EDC-8A66-6C8DB00B9187}">
      <dgm:prSet/>
      <dgm:spPr/>
      <dgm:t>
        <a:bodyPr/>
        <a:lstStyle/>
        <a:p>
          <a:endParaRPr lang="en-US"/>
        </a:p>
      </dgm:t>
    </dgm:pt>
    <dgm:pt modelId="{207D0BEF-F2F0-4DE9-B2D7-7B10C81855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PCA for </a:t>
          </a:r>
          <a:r>
            <a:rPr lang="en-US" dirty="0" err="1"/>
            <a:t>deminsion</a:t>
          </a:r>
          <a:r>
            <a:rPr lang="en-US" dirty="0"/>
            <a:t> reduction with ~ 80%.</a:t>
          </a:r>
        </a:p>
      </dgm:t>
    </dgm:pt>
    <dgm:pt modelId="{016CBB87-4524-4C3E-A5B0-0F2572977D98}" type="parTrans" cxnId="{14FEA0F6-AF05-4137-8FF6-ED05FCD9D985}">
      <dgm:prSet/>
      <dgm:spPr/>
      <dgm:t>
        <a:bodyPr/>
        <a:lstStyle/>
        <a:p>
          <a:endParaRPr lang="en-US"/>
        </a:p>
      </dgm:t>
    </dgm:pt>
    <dgm:pt modelId="{F62EB0A2-66A7-4A48-BD54-1B00EFD891D8}" type="sibTrans" cxnId="{14FEA0F6-AF05-4137-8FF6-ED05FCD9D985}">
      <dgm:prSet/>
      <dgm:spPr/>
      <dgm:t>
        <a:bodyPr/>
        <a:lstStyle/>
        <a:p>
          <a:endParaRPr lang="en-US"/>
        </a:p>
      </dgm:t>
    </dgm:pt>
    <dgm:pt modelId="{C1CA828E-A0A9-461F-8871-CF4306195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sparsity</a:t>
          </a:r>
        </a:p>
      </dgm:t>
    </dgm:pt>
    <dgm:pt modelId="{7EE71515-98A5-40E4-904F-E00383C7E740}" type="parTrans" cxnId="{4E787A58-8F81-4D8C-9AA0-BD548D271D04}">
      <dgm:prSet/>
      <dgm:spPr/>
      <dgm:t>
        <a:bodyPr/>
        <a:lstStyle/>
        <a:p>
          <a:endParaRPr lang="en-US"/>
        </a:p>
      </dgm:t>
    </dgm:pt>
    <dgm:pt modelId="{26255C6F-FE67-4A55-B683-82F10BA4664D}" type="sibTrans" cxnId="{4E787A58-8F81-4D8C-9AA0-BD548D271D04}">
      <dgm:prSet/>
      <dgm:spPr/>
      <dgm:t>
        <a:bodyPr/>
        <a:lstStyle/>
        <a:p>
          <a:endParaRPr lang="en-US"/>
        </a:p>
      </dgm:t>
    </dgm:pt>
    <dgm:pt modelId="{A727320E-CCB6-4220-ADD2-ADC3239EB8DC}" type="pres">
      <dgm:prSet presAssocID="{043D190D-B525-446A-9875-59AFEEA3CCBB}" presName="root" presStyleCnt="0">
        <dgm:presLayoutVars>
          <dgm:dir/>
          <dgm:resizeHandles val="exact"/>
        </dgm:presLayoutVars>
      </dgm:prSet>
      <dgm:spPr/>
    </dgm:pt>
    <dgm:pt modelId="{F452F1FE-24AB-4475-A1A0-F38894A9E7B2}" type="pres">
      <dgm:prSet presAssocID="{900FF747-F6C0-4DE1-B146-D9749D02C6BE}" presName="compNode" presStyleCnt="0"/>
      <dgm:spPr/>
    </dgm:pt>
    <dgm:pt modelId="{27664F13-E888-4220-A531-E2ECA30E0B77}" type="pres">
      <dgm:prSet presAssocID="{900FF747-F6C0-4DE1-B146-D9749D02C6BE}" presName="bgRect" presStyleLbl="bgShp" presStyleIdx="0" presStyleCnt="3"/>
      <dgm:spPr/>
    </dgm:pt>
    <dgm:pt modelId="{9F641BBD-62F6-4D52-9E39-2A143FBB146A}" type="pres">
      <dgm:prSet presAssocID="{900FF747-F6C0-4DE1-B146-D9749D02C6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CB76A2F5-5EF5-433E-9BCC-67FCC3942449}" type="pres">
      <dgm:prSet presAssocID="{900FF747-F6C0-4DE1-B146-D9749D02C6BE}" presName="spaceRect" presStyleCnt="0"/>
      <dgm:spPr/>
    </dgm:pt>
    <dgm:pt modelId="{C4053650-6A87-4649-BBAD-7895AB7B59A5}" type="pres">
      <dgm:prSet presAssocID="{900FF747-F6C0-4DE1-B146-D9749D02C6BE}" presName="parTx" presStyleLbl="revTx" presStyleIdx="0" presStyleCnt="3">
        <dgm:presLayoutVars>
          <dgm:chMax val="0"/>
          <dgm:chPref val="0"/>
        </dgm:presLayoutVars>
      </dgm:prSet>
      <dgm:spPr/>
    </dgm:pt>
    <dgm:pt modelId="{2627B2C9-202B-43E6-B484-C70636497A2E}" type="pres">
      <dgm:prSet presAssocID="{18187954-34DD-47F2-B79F-AFE694D5E282}" presName="sibTrans" presStyleCnt="0"/>
      <dgm:spPr/>
    </dgm:pt>
    <dgm:pt modelId="{87A82F48-2E83-4138-8FAF-456A7B74D2C7}" type="pres">
      <dgm:prSet presAssocID="{207D0BEF-F2F0-4DE9-B2D7-7B10C81855B5}" presName="compNode" presStyleCnt="0"/>
      <dgm:spPr/>
    </dgm:pt>
    <dgm:pt modelId="{64D4268B-88E4-4E83-B5CC-55A024AE8BB9}" type="pres">
      <dgm:prSet presAssocID="{207D0BEF-F2F0-4DE9-B2D7-7B10C81855B5}" presName="bgRect" presStyleLbl="bgShp" presStyleIdx="1" presStyleCnt="3"/>
      <dgm:spPr/>
    </dgm:pt>
    <dgm:pt modelId="{57E28599-BAFB-4B4B-AC62-B993BC7E2E57}" type="pres">
      <dgm:prSet presAssocID="{207D0BEF-F2F0-4DE9-B2D7-7B10C81855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with solid fill"/>
        </a:ext>
      </dgm:extLst>
    </dgm:pt>
    <dgm:pt modelId="{FA3C982D-1CBC-40B5-B590-8A499DD040B5}" type="pres">
      <dgm:prSet presAssocID="{207D0BEF-F2F0-4DE9-B2D7-7B10C81855B5}" presName="spaceRect" presStyleCnt="0"/>
      <dgm:spPr/>
    </dgm:pt>
    <dgm:pt modelId="{10E19FB8-224C-492B-96DC-5F3E88341084}" type="pres">
      <dgm:prSet presAssocID="{207D0BEF-F2F0-4DE9-B2D7-7B10C81855B5}" presName="parTx" presStyleLbl="revTx" presStyleIdx="1" presStyleCnt="3">
        <dgm:presLayoutVars>
          <dgm:chMax val="0"/>
          <dgm:chPref val="0"/>
        </dgm:presLayoutVars>
      </dgm:prSet>
      <dgm:spPr/>
    </dgm:pt>
    <dgm:pt modelId="{3F753A0E-D529-4A2F-BDE1-D642472FE27F}" type="pres">
      <dgm:prSet presAssocID="{F62EB0A2-66A7-4A48-BD54-1B00EFD891D8}" presName="sibTrans" presStyleCnt="0"/>
      <dgm:spPr/>
    </dgm:pt>
    <dgm:pt modelId="{E8C29A8A-289F-4563-9E2D-7EB76BEB7FE9}" type="pres">
      <dgm:prSet presAssocID="{C1CA828E-A0A9-461F-8871-CF4306195FE3}" presName="compNode" presStyleCnt="0"/>
      <dgm:spPr/>
    </dgm:pt>
    <dgm:pt modelId="{AD911104-FD73-4993-9CB2-C041FB5B4423}" type="pres">
      <dgm:prSet presAssocID="{C1CA828E-A0A9-461F-8871-CF4306195FE3}" presName="bgRect" presStyleLbl="bgShp" presStyleIdx="2" presStyleCnt="3"/>
      <dgm:spPr/>
    </dgm:pt>
    <dgm:pt modelId="{C844F05A-B36A-4BC1-99DE-45BD61CBBF3F}" type="pres">
      <dgm:prSet presAssocID="{C1CA828E-A0A9-461F-8871-CF4306195F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FF787B3C-9112-4A55-9BFA-4D86C4E878B3}" type="pres">
      <dgm:prSet presAssocID="{C1CA828E-A0A9-461F-8871-CF4306195FE3}" presName="spaceRect" presStyleCnt="0"/>
      <dgm:spPr/>
    </dgm:pt>
    <dgm:pt modelId="{876823F9-98CA-4B70-9C6A-72007815F69E}" type="pres">
      <dgm:prSet presAssocID="{C1CA828E-A0A9-461F-8871-CF4306195F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45614-D329-4A97-91A2-8F053CC1FBE5}" type="presOf" srcId="{900FF747-F6C0-4DE1-B146-D9749D02C6BE}" destId="{C4053650-6A87-4649-BBAD-7895AB7B59A5}" srcOrd="0" destOrd="0" presId="urn:microsoft.com/office/officeart/2018/2/layout/IconVerticalSolidList"/>
    <dgm:cxn modelId="{9A3DB72C-3264-4151-81A2-8DA142F7E016}" type="presOf" srcId="{043D190D-B525-446A-9875-59AFEEA3CCBB}" destId="{A727320E-CCB6-4220-ADD2-ADC3239EB8DC}" srcOrd="0" destOrd="0" presId="urn:microsoft.com/office/officeart/2018/2/layout/IconVerticalSolidList"/>
    <dgm:cxn modelId="{571D5843-A7F1-4EDC-8A66-6C8DB00B9187}" srcId="{043D190D-B525-446A-9875-59AFEEA3CCBB}" destId="{900FF747-F6C0-4DE1-B146-D9749D02C6BE}" srcOrd="0" destOrd="0" parTransId="{765B6B87-975D-4EB2-B38A-D75CA8FFA80B}" sibTransId="{18187954-34DD-47F2-B79F-AFE694D5E282}"/>
    <dgm:cxn modelId="{294F254A-C374-4509-BAE9-969AAFB1EB93}" type="presOf" srcId="{207D0BEF-F2F0-4DE9-B2D7-7B10C81855B5}" destId="{10E19FB8-224C-492B-96DC-5F3E88341084}" srcOrd="0" destOrd="0" presId="urn:microsoft.com/office/officeart/2018/2/layout/IconVerticalSolidList"/>
    <dgm:cxn modelId="{4E787A58-8F81-4D8C-9AA0-BD548D271D04}" srcId="{043D190D-B525-446A-9875-59AFEEA3CCBB}" destId="{C1CA828E-A0A9-461F-8871-CF4306195FE3}" srcOrd="2" destOrd="0" parTransId="{7EE71515-98A5-40E4-904F-E00383C7E740}" sibTransId="{26255C6F-FE67-4A55-B683-82F10BA4664D}"/>
    <dgm:cxn modelId="{B80CAC8C-4F36-4CA0-9CFA-D103DEA46A82}" type="presOf" srcId="{C1CA828E-A0A9-461F-8871-CF4306195FE3}" destId="{876823F9-98CA-4B70-9C6A-72007815F69E}" srcOrd="0" destOrd="0" presId="urn:microsoft.com/office/officeart/2018/2/layout/IconVerticalSolidList"/>
    <dgm:cxn modelId="{14FEA0F6-AF05-4137-8FF6-ED05FCD9D985}" srcId="{043D190D-B525-446A-9875-59AFEEA3CCBB}" destId="{207D0BEF-F2F0-4DE9-B2D7-7B10C81855B5}" srcOrd="1" destOrd="0" parTransId="{016CBB87-4524-4C3E-A5B0-0F2572977D98}" sibTransId="{F62EB0A2-66A7-4A48-BD54-1B00EFD891D8}"/>
    <dgm:cxn modelId="{2814FDFD-2257-4307-A063-2F44E68E7206}" type="presParOf" srcId="{A727320E-CCB6-4220-ADD2-ADC3239EB8DC}" destId="{F452F1FE-24AB-4475-A1A0-F38894A9E7B2}" srcOrd="0" destOrd="0" presId="urn:microsoft.com/office/officeart/2018/2/layout/IconVerticalSolidList"/>
    <dgm:cxn modelId="{88ACF7D9-B392-4D87-BEEB-DB504824D172}" type="presParOf" srcId="{F452F1FE-24AB-4475-A1A0-F38894A9E7B2}" destId="{27664F13-E888-4220-A531-E2ECA30E0B77}" srcOrd="0" destOrd="0" presId="urn:microsoft.com/office/officeart/2018/2/layout/IconVerticalSolidList"/>
    <dgm:cxn modelId="{F9D7139B-06C2-439C-822A-D77CC7E7ECB1}" type="presParOf" srcId="{F452F1FE-24AB-4475-A1A0-F38894A9E7B2}" destId="{9F641BBD-62F6-4D52-9E39-2A143FBB146A}" srcOrd="1" destOrd="0" presId="urn:microsoft.com/office/officeart/2018/2/layout/IconVerticalSolidList"/>
    <dgm:cxn modelId="{9BD0F7A9-8406-4A8E-A429-D0BB890E1C00}" type="presParOf" srcId="{F452F1FE-24AB-4475-A1A0-F38894A9E7B2}" destId="{CB76A2F5-5EF5-433E-9BCC-67FCC3942449}" srcOrd="2" destOrd="0" presId="urn:microsoft.com/office/officeart/2018/2/layout/IconVerticalSolidList"/>
    <dgm:cxn modelId="{3CD415AE-A2AA-4CA4-B63E-EE65D7E14B75}" type="presParOf" srcId="{F452F1FE-24AB-4475-A1A0-F38894A9E7B2}" destId="{C4053650-6A87-4649-BBAD-7895AB7B59A5}" srcOrd="3" destOrd="0" presId="urn:microsoft.com/office/officeart/2018/2/layout/IconVerticalSolidList"/>
    <dgm:cxn modelId="{C9CE825A-ECB8-476B-A429-D0ADACA798C5}" type="presParOf" srcId="{A727320E-CCB6-4220-ADD2-ADC3239EB8DC}" destId="{2627B2C9-202B-43E6-B484-C70636497A2E}" srcOrd="1" destOrd="0" presId="urn:microsoft.com/office/officeart/2018/2/layout/IconVerticalSolidList"/>
    <dgm:cxn modelId="{00DB0FCB-2F01-4C85-A2AE-F390B187AC96}" type="presParOf" srcId="{A727320E-CCB6-4220-ADD2-ADC3239EB8DC}" destId="{87A82F48-2E83-4138-8FAF-456A7B74D2C7}" srcOrd="2" destOrd="0" presId="urn:microsoft.com/office/officeart/2018/2/layout/IconVerticalSolidList"/>
    <dgm:cxn modelId="{DA4CEB01-568F-46A2-BB9D-16D7056C24B8}" type="presParOf" srcId="{87A82F48-2E83-4138-8FAF-456A7B74D2C7}" destId="{64D4268B-88E4-4E83-B5CC-55A024AE8BB9}" srcOrd="0" destOrd="0" presId="urn:microsoft.com/office/officeart/2018/2/layout/IconVerticalSolidList"/>
    <dgm:cxn modelId="{05887319-10A0-403C-BC17-86D960869BAF}" type="presParOf" srcId="{87A82F48-2E83-4138-8FAF-456A7B74D2C7}" destId="{57E28599-BAFB-4B4B-AC62-B993BC7E2E57}" srcOrd="1" destOrd="0" presId="urn:microsoft.com/office/officeart/2018/2/layout/IconVerticalSolidList"/>
    <dgm:cxn modelId="{6374C54A-1394-4006-B5C6-81CD56E14C2D}" type="presParOf" srcId="{87A82F48-2E83-4138-8FAF-456A7B74D2C7}" destId="{FA3C982D-1CBC-40B5-B590-8A499DD040B5}" srcOrd="2" destOrd="0" presId="urn:microsoft.com/office/officeart/2018/2/layout/IconVerticalSolidList"/>
    <dgm:cxn modelId="{24904767-BC85-4D8F-87D4-D5C4DED4C575}" type="presParOf" srcId="{87A82F48-2E83-4138-8FAF-456A7B74D2C7}" destId="{10E19FB8-224C-492B-96DC-5F3E88341084}" srcOrd="3" destOrd="0" presId="urn:microsoft.com/office/officeart/2018/2/layout/IconVerticalSolidList"/>
    <dgm:cxn modelId="{6B9E540B-AAB2-459F-9B1E-6FCF0C2D7BCC}" type="presParOf" srcId="{A727320E-CCB6-4220-ADD2-ADC3239EB8DC}" destId="{3F753A0E-D529-4A2F-BDE1-D642472FE27F}" srcOrd="3" destOrd="0" presId="urn:microsoft.com/office/officeart/2018/2/layout/IconVerticalSolidList"/>
    <dgm:cxn modelId="{BEC7CF56-B57F-4A4A-805A-6117927C0666}" type="presParOf" srcId="{A727320E-CCB6-4220-ADD2-ADC3239EB8DC}" destId="{E8C29A8A-289F-4563-9E2D-7EB76BEB7FE9}" srcOrd="4" destOrd="0" presId="urn:microsoft.com/office/officeart/2018/2/layout/IconVerticalSolidList"/>
    <dgm:cxn modelId="{6F41B214-471A-44C5-9A13-5D426D05AFC7}" type="presParOf" srcId="{E8C29A8A-289F-4563-9E2D-7EB76BEB7FE9}" destId="{AD911104-FD73-4993-9CB2-C041FB5B4423}" srcOrd="0" destOrd="0" presId="urn:microsoft.com/office/officeart/2018/2/layout/IconVerticalSolidList"/>
    <dgm:cxn modelId="{7C4783A9-85F6-4140-828A-31E767B2C5F9}" type="presParOf" srcId="{E8C29A8A-289F-4563-9E2D-7EB76BEB7FE9}" destId="{C844F05A-B36A-4BC1-99DE-45BD61CBBF3F}" srcOrd="1" destOrd="0" presId="urn:microsoft.com/office/officeart/2018/2/layout/IconVerticalSolidList"/>
    <dgm:cxn modelId="{BF2525F2-DFDB-428B-AF56-30C4B1BD0113}" type="presParOf" srcId="{E8C29A8A-289F-4563-9E2D-7EB76BEB7FE9}" destId="{FF787B3C-9112-4A55-9BFA-4D86C4E878B3}" srcOrd="2" destOrd="0" presId="urn:microsoft.com/office/officeart/2018/2/layout/IconVerticalSolidList"/>
    <dgm:cxn modelId="{E2193CB0-9493-4D9F-81E3-F8F0349E55C7}" type="presParOf" srcId="{E8C29A8A-289F-4563-9E2D-7EB76BEB7FE9}" destId="{876823F9-98CA-4B70-9C6A-72007815F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4F13-E888-4220-A531-E2ECA30E0B77}">
      <dsp:nvSpPr>
        <dsp:cNvPr id="0" name=""/>
        <dsp:cNvSpPr/>
      </dsp:nvSpPr>
      <dsp:spPr>
        <a:xfrm>
          <a:off x="0" y="415"/>
          <a:ext cx="6591300" cy="9722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41BBD-62F6-4D52-9E39-2A143FBB146A}">
      <dsp:nvSpPr>
        <dsp:cNvPr id="0" name=""/>
        <dsp:cNvSpPr/>
      </dsp:nvSpPr>
      <dsp:spPr>
        <a:xfrm>
          <a:off x="294096" y="219164"/>
          <a:ext cx="534720" cy="534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53650-6A87-4649-BBAD-7895AB7B59A5}">
      <dsp:nvSpPr>
        <dsp:cNvPr id="0" name=""/>
        <dsp:cNvSpPr/>
      </dsp:nvSpPr>
      <dsp:spPr>
        <a:xfrm>
          <a:off x="1122913" y="415"/>
          <a:ext cx="5468386" cy="97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3" tIns="102893" rIns="102893" bIns="1028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(3,5) n-grams is better with accuracy of 88% and MSE 0.32.</a:t>
          </a:r>
        </a:p>
      </dsp:txBody>
      <dsp:txXfrm>
        <a:off x="1122913" y="415"/>
        <a:ext cx="5468386" cy="972219"/>
      </dsp:txXfrm>
    </dsp:sp>
    <dsp:sp modelId="{64D4268B-88E4-4E83-B5CC-55A024AE8BB9}">
      <dsp:nvSpPr>
        <dsp:cNvPr id="0" name=""/>
        <dsp:cNvSpPr/>
      </dsp:nvSpPr>
      <dsp:spPr>
        <a:xfrm>
          <a:off x="0" y="1215690"/>
          <a:ext cx="6591300" cy="9722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28599-BAFB-4B4B-AC62-B993BC7E2E57}">
      <dsp:nvSpPr>
        <dsp:cNvPr id="0" name=""/>
        <dsp:cNvSpPr/>
      </dsp:nvSpPr>
      <dsp:spPr>
        <a:xfrm>
          <a:off x="294096" y="1434439"/>
          <a:ext cx="534720" cy="534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19FB8-224C-492B-96DC-5F3E88341084}">
      <dsp:nvSpPr>
        <dsp:cNvPr id="0" name=""/>
        <dsp:cNvSpPr/>
      </dsp:nvSpPr>
      <dsp:spPr>
        <a:xfrm>
          <a:off x="1122913" y="1215690"/>
          <a:ext cx="5468386" cy="97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3" tIns="102893" rIns="102893" bIns="1028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PCA for </a:t>
          </a:r>
          <a:r>
            <a:rPr lang="en-US" sz="2200" kern="1200" dirty="0" err="1"/>
            <a:t>deminsion</a:t>
          </a:r>
          <a:r>
            <a:rPr lang="en-US" sz="2200" kern="1200" dirty="0"/>
            <a:t> reduction with ~ 80%.</a:t>
          </a:r>
        </a:p>
      </dsp:txBody>
      <dsp:txXfrm>
        <a:off x="1122913" y="1215690"/>
        <a:ext cx="5468386" cy="972219"/>
      </dsp:txXfrm>
    </dsp:sp>
    <dsp:sp modelId="{AD911104-FD73-4993-9CB2-C041FB5B4423}">
      <dsp:nvSpPr>
        <dsp:cNvPr id="0" name=""/>
        <dsp:cNvSpPr/>
      </dsp:nvSpPr>
      <dsp:spPr>
        <a:xfrm>
          <a:off x="0" y="2430964"/>
          <a:ext cx="6591300" cy="9722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4F05A-B36A-4BC1-99DE-45BD61CBBF3F}">
      <dsp:nvSpPr>
        <dsp:cNvPr id="0" name=""/>
        <dsp:cNvSpPr/>
      </dsp:nvSpPr>
      <dsp:spPr>
        <a:xfrm>
          <a:off x="294096" y="2649714"/>
          <a:ext cx="534720" cy="534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23F9-98CA-4B70-9C6A-72007815F69E}">
      <dsp:nvSpPr>
        <dsp:cNvPr id="0" name=""/>
        <dsp:cNvSpPr/>
      </dsp:nvSpPr>
      <dsp:spPr>
        <a:xfrm>
          <a:off x="1122913" y="2430964"/>
          <a:ext cx="5468386" cy="97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3" tIns="102893" rIns="102893" bIns="1028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sparsity</a:t>
          </a:r>
        </a:p>
      </dsp:txBody>
      <dsp:txXfrm>
        <a:off x="1122913" y="2430964"/>
        <a:ext cx="5468386" cy="97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3000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Natural Language Processing</a:t>
            </a:r>
            <a:br>
              <a:rPr lang="en-US" sz="3000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protein classification </a:t>
            </a:r>
            <a:endParaRPr lang="en-US" sz="3000" b="1" kern="12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5086B9-7677-444F-B3B7-C19921AB9E72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Presenter: Laila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Almajnuni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Instructor: Dr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Mejdal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Alqahtani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Overview - Bioinformatics Core - Mayo Clinic Research">
            <a:extLst>
              <a:ext uri="{FF2B5EF4-FFF2-40B4-BE49-F238E27FC236}">
                <a16:creationId xmlns:a16="http://schemas.microsoft.com/office/drawing/2014/main" id="{E12B5022-76A4-334C-AED3-7827115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8895" y="2232543"/>
            <a:ext cx="6160951" cy="2567062"/>
          </a:xfrm>
          <a:prstGeom prst="rect">
            <a:avLst/>
          </a:prstGeom>
          <a:noFill/>
          <a:effectLst>
            <a:softEdge rad="22000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Project Workflow</a:t>
            </a:r>
            <a:endParaRPr lang="en-US" sz="4400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Simple flow chart template | Teaching Resources">
            <a:extLst>
              <a:ext uri="{FF2B5EF4-FFF2-40B4-BE49-F238E27FC236}">
                <a16:creationId xmlns:a16="http://schemas.microsoft.com/office/drawing/2014/main" id="{4474F251-5F39-2B4D-B51E-07A5DB720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1"/>
          <a:stretch/>
        </p:blipFill>
        <p:spPr bwMode="auto">
          <a:xfrm>
            <a:off x="6260600" y="681628"/>
            <a:ext cx="4586220" cy="593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4F9FD0-3C2E-B04F-B76C-BF089953BA71}"/>
              </a:ext>
            </a:extLst>
          </p:cNvPr>
          <p:cNvSpPr txBox="1"/>
          <p:nvPr/>
        </p:nvSpPr>
        <p:spPr>
          <a:xfrm>
            <a:off x="7415714" y="724464"/>
            <a:ext cx="227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300" dirty="0"/>
              <a:t>Defining</a:t>
            </a:r>
            <a:r>
              <a:rPr lang="en-SA" sz="2400" dirty="0"/>
              <a:t> the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281AD-79D2-1A46-A324-664EFF565563}"/>
              </a:ext>
            </a:extLst>
          </p:cNvPr>
          <p:cNvSpPr txBox="1"/>
          <p:nvPr/>
        </p:nvSpPr>
        <p:spPr>
          <a:xfrm>
            <a:off x="7287123" y="1896275"/>
            <a:ext cx="258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300" dirty="0"/>
              <a:t>Reading research papers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0C52E-F7A4-494E-9693-F7EBF53FB8D1}"/>
              </a:ext>
            </a:extLst>
          </p:cNvPr>
          <p:cNvSpPr txBox="1"/>
          <p:nvPr/>
        </p:nvSpPr>
        <p:spPr>
          <a:xfrm>
            <a:off x="7260941" y="3068086"/>
            <a:ext cx="258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300" dirty="0"/>
              <a:t>EDA and </a:t>
            </a:r>
            <a:r>
              <a:rPr lang="en-US" sz="2300" dirty="0"/>
              <a:t>Preprocessing</a:t>
            </a:r>
            <a:endParaRPr lang="en-SA" sz="2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87EDB-B086-154A-A7E7-2AF1C3428295}"/>
              </a:ext>
            </a:extLst>
          </p:cNvPr>
          <p:cNvSpPr txBox="1"/>
          <p:nvPr/>
        </p:nvSpPr>
        <p:spPr>
          <a:xfrm>
            <a:off x="7287123" y="4218095"/>
            <a:ext cx="2585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Dimensionality Reduction</a:t>
            </a:r>
            <a:endParaRPr lang="en-SA" sz="2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09AEE-6C9C-7F4C-B825-84DC1F1780C3}"/>
              </a:ext>
            </a:extLst>
          </p:cNvPr>
          <p:cNvSpPr txBox="1"/>
          <p:nvPr/>
        </p:nvSpPr>
        <p:spPr>
          <a:xfrm>
            <a:off x="7252729" y="5389906"/>
            <a:ext cx="2585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Modeling and Validation</a:t>
            </a:r>
            <a:endParaRPr lang="en-SA" sz="2300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DC566-8CD8-3842-9B9E-141169D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>
                <a:solidFill>
                  <a:schemeClr val="accent5">
                    <a:lumMod val="50000"/>
                  </a:schemeClr>
                </a:solidFill>
              </a:rPr>
              <a:t>Quick Biological Overview:</a:t>
            </a:r>
          </a:p>
        </p:txBody>
      </p:sp>
      <p:sp>
        <p:nvSpPr>
          <p:cNvPr id="410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ACF84-D927-954A-8C1C-B2A04EB8785A}"/>
              </a:ext>
            </a:extLst>
          </p:cNvPr>
          <p:cNvSpPr txBox="1"/>
          <p:nvPr/>
        </p:nvSpPr>
        <p:spPr>
          <a:xfrm>
            <a:off x="61545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DNA is the genetic martial of living cells.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mRNA copies the DNA sequence (transcription).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Amino acid chain forms by translation from mRNA (translation).</a:t>
            </a:r>
          </a:p>
        </p:txBody>
      </p:sp>
      <p:pic>
        <p:nvPicPr>
          <p:cNvPr id="4098" name="Picture 2" descr="Text Background">
            <a:extLst>
              <a:ext uri="{FF2B5EF4-FFF2-40B4-BE49-F238E27FC236}">
                <a16:creationId xmlns:a16="http://schemas.microsoft.com/office/drawing/2014/main" id="{2852EF09-59A8-364A-8718-556847D68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538"/>
          <a:stretch/>
        </p:blipFill>
        <p:spPr bwMode="auto">
          <a:xfrm>
            <a:off x="7115176" y="10"/>
            <a:ext cx="5076824" cy="685799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6A5D3-1E51-234D-A6AB-D7B36D6D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711147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Why it is important?</a:t>
            </a:r>
          </a:p>
        </p:txBody>
      </p:sp>
      <p:grpSp>
        <p:nvGrpSpPr>
          <p:cNvPr id="28" name="Group 21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3481-2789-D74C-BCA4-E6FB88B03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862" y="3065997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The sequence of amino acids -&gt; dictates the function of the protein.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Protein function -&gt; helps making precise diagnostics.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86BC7217-8283-D748-B61A-3DBFFFA1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78" y="1703737"/>
            <a:ext cx="5603384" cy="30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75BAA-2F80-5C4B-AB12-0C6FBA9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6" y="1679361"/>
            <a:ext cx="4620584" cy="3024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How Text and Protein Sequence are similar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090C7B-0BD6-024F-9F36-70503F0F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8366"/>
            <a:ext cx="5467654" cy="546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4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6A5D3-1E51-234D-A6AB-D7B36D6D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74" y="655645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EDA AND Preprocessing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3481-2789-D74C-BCA4-E6FB88B03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Only ‘Protein’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Sequence with length (&lt;~400)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5 common families( ~3500)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Nulls/duplicates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Remove uncommon AA [*OUBXZ]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Tokenization: unigram, (3,5)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CFA4F5-8CF1-6B4E-9529-194F765C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655645"/>
            <a:ext cx="3848322" cy="252065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9B63656-8A23-414C-9BC0-E0E86A77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90" y="3657600"/>
            <a:ext cx="3641563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1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1DF3-3B24-2943-9DB2-164C2AEF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Tokenization (3,5)/(1,1) +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CD43-1B31-BC46-A1AC-803E94155B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9" y="1782981"/>
            <a:ext cx="4008384" cy="17869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Truncated SVD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Worse scenario:</a:t>
            </a:r>
          </a:p>
          <a:p>
            <a:pPr marL="4000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model was not able to cluster the data right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86B862-8C68-3044-95C4-CBEC8FCB7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22122"/>
              </p:ext>
            </p:extLst>
          </p:nvPr>
        </p:nvGraphicFramePr>
        <p:xfrm>
          <a:off x="5295320" y="2345736"/>
          <a:ext cx="6253215" cy="3236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0643">
                  <a:extLst>
                    <a:ext uri="{9D8B030D-6E8A-4147-A177-3AD203B41FA5}">
                      <a16:colId xmlns:a16="http://schemas.microsoft.com/office/drawing/2014/main" val="2680430898"/>
                    </a:ext>
                  </a:extLst>
                </a:gridCol>
                <a:gridCol w="1250643">
                  <a:extLst>
                    <a:ext uri="{9D8B030D-6E8A-4147-A177-3AD203B41FA5}">
                      <a16:colId xmlns:a16="http://schemas.microsoft.com/office/drawing/2014/main" val="2555500688"/>
                    </a:ext>
                  </a:extLst>
                </a:gridCol>
                <a:gridCol w="1250643">
                  <a:extLst>
                    <a:ext uri="{9D8B030D-6E8A-4147-A177-3AD203B41FA5}">
                      <a16:colId xmlns:a16="http://schemas.microsoft.com/office/drawing/2014/main" val="144132293"/>
                    </a:ext>
                  </a:extLst>
                </a:gridCol>
                <a:gridCol w="1250643">
                  <a:extLst>
                    <a:ext uri="{9D8B030D-6E8A-4147-A177-3AD203B41FA5}">
                      <a16:colId xmlns:a16="http://schemas.microsoft.com/office/drawing/2014/main" val="2853540744"/>
                    </a:ext>
                  </a:extLst>
                </a:gridCol>
                <a:gridCol w="1250643">
                  <a:extLst>
                    <a:ext uri="{9D8B030D-6E8A-4147-A177-3AD203B41FA5}">
                      <a16:colId xmlns:a16="http://schemas.microsoft.com/office/drawing/2014/main" val="603192953"/>
                    </a:ext>
                  </a:extLst>
                </a:gridCol>
              </a:tblGrid>
              <a:tr h="814600">
                <a:tc>
                  <a:txBody>
                    <a:bodyPr/>
                    <a:lstStyle/>
                    <a:p>
                      <a:r>
                        <a:rPr lang="en-US" sz="2200"/>
                        <a:t>Cluster 0: 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Cluster 1: 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Cluster 2: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Cluster 3: 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Cluster 4</a:t>
                      </a:r>
                      <a:endParaRPr lang="en-SA" sz="220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4129146534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r>
                        <a:rPr lang="en-US" sz="2200"/>
                        <a:t>AAAK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AAAA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AAAG</a:t>
                      </a:r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AAAM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AAAG</a:t>
                      </a:r>
                      <a:endParaRPr lang="en-SA" sz="220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2258667973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r>
                        <a:rPr lang="en-US" sz="2200"/>
                        <a:t>AALA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AAAG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AAAR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AAAH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AAAH</a:t>
                      </a:r>
                      <a:endParaRPr lang="en-SA" sz="220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2375125728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r>
                        <a:rPr lang="en-US" sz="2200"/>
                        <a:t>AALV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AAAH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AAAH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AAAL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AAAL</a:t>
                      </a:r>
                      <a:endParaRPr lang="en-SA" sz="220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3458525147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r>
                        <a:rPr lang="en-US" sz="2200"/>
                        <a:t>AALR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AAAL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AAAL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AAKA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AAAS</a:t>
                      </a:r>
                      <a:endParaRPr lang="en-SA" sz="220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30464528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r>
                        <a:rPr lang="en-US" sz="2200"/>
                        <a:t>AAIA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AAAS 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AAAM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AAGV</a:t>
                      </a:r>
                      <a:endParaRPr lang="en-SA" sz="2200"/>
                    </a:p>
                  </a:txBody>
                  <a:tcPr marL="110081" marR="110081" marT="55040" marB="5504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AAPT</a:t>
                      </a:r>
                      <a:endParaRPr lang="en-SA" sz="2200" dirty="0"/>
                    </a:p>
                  </a:txBody>
                  <a:tcPr marL="110081" marR="110081" marT="55040" marB="55040"/>
                </a:tc>
                <a:extLst>
                  <a:ext uri="{0D108BD9-81ED-4DB2-BD59-A6C34878D82A}">
                    <a16:rowId xmlns:a16="http://schemas.microsoft.com/office/drawing/2014/main" val="249589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5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9226-8A9D-3747-B06B-9E736F3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Classification</a:t>
            </a: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C8F3DB09-8BE8-D745-B7C7-37D19E2D9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20" t="6874" r="-526"/>
          <a:stretch/>
        </p:blipFill>
        <p:spPr>
          <a:xfrm>
            <a:off x="6872288" y="1228725"/>
            <a:ext cx="5114925" cy="4257674"/>
          </a:xfrm>
          <a:prstGeom prst="roundRect">
            <a:avLst>
              <a:gd name="adj" fmla="val 2543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91BA6-227A-BD4F-ABB6-9FBF48E8694C}"/>
              </a:ext>
            </a:extLst>
          </p:cNvPr>
          <p:cNvSpPr txBox="1"/>
          <p:nvPr/>
        </p:nvSpPr>
        <p:spPr>
          <a:xfrm>
            <a:off x="7785582" y="886897"/>
            <a:ext cx="32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PCA on unigram verctorization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F3669689-D700-4289-ADEB-A93AB85AE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96910"/>
              </p:ext>
            </p:extLst>
          </p:nvPr>
        </p:nvGraphicFramePr>
        <p:xfrm>
          <a:off x="457200" y="2540000"/>
          <a:ext cx="65913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582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47AF3-84AF-DD43-BB07-F7B7133C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Future work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CBA146-618B-5A4B-BD60-4EA4B3DC3F0F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neural network to optimize the 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into research field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Look for more challenging problems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Learn about the bioinformatics tools available 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6C6E69C9-8CAF-43D3-A982-C4923171A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Bioinformatics- Introduction and Applications">
            <a:extLst>
              <a:ext uri="{FF2B5EF4-FFF2-40B4-BE49-F238E27FC236}">
                <a16:creationId xmlns:a16="http://schemas.microsoft.com/office/drawing/2014/main" id="{F8CF0DF9-36A3-0F46-9D7E-8D4346D9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833808"/>
            <a:ext cx="4967135" cy="26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8803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258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protein classification </vt:lpstr>
      <vt:lpstr>Project Workflow</vt:lpstr>
      <vt:lpstr>Quick Biological Overview:</vt:lpstr>
      <vt:lpstr>Why it is important?</vt:lpstr>
      <vt:lpstr>How Text and Protein Sequence are similar</vt:lpstr>
      <vt:lpstr>EDA AND Preprocessing </vt:lpstr>
      <vt:lpstr>Tokenization (3,5)/(1,1) + K-means</vt:lpstr>
      <vt:lpstr>Classification</vt:lpstr>
      <vt:lpstr>Future work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2021-12-30T05:59:54Z</dcterms:modified>
</cp:coreProperties>
</file>