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A76EB6-FA28-4798-BEC4-9FEFF8D6373D}">
  <a:tblStyle styleId="{01A76EB6-FA28-4798-BEC4-9FEFF8D637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swald-bold.fntdata"/><Relationship Id="rId14" Type="http://schemas.openxmlformats.org/officeDocument/2006/relationships/slide" Target="slides/slide8.xml"/><Relationship Id="rId36" Type="http://schemas.openxmlformats.org/officeDocument/2006/relationships/font" Target="fonts/Oswa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Ayoub</a:t>
            </a:r>
            <a:br>
              <a:rPr lang="fr"/>
            </a:br>
            <a:r>
              <a:rPr lang="fr"/>
              <a:t>introduction au sujet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596edfbe5_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596edfbe5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Laïla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explications de chaque cas + les tables impactées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96edfbe5_9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596edfbe5_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Laïla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explications de chaque cas + les tables impactées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596edfbe5_9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596edfbe5_9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Laïla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explications de chaque cas + les tables impactées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596edfbe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596edfbe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Laïla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Maquettes + diag de navigation + architecture MVC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596edfbe5_9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596edfbe5_9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Laïla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Maquettes + diag de navigation + architecture MVC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596edfbe5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596edfbe5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Laïla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Maquettes + diag de navigation + architecture MVC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829abd3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829abd3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Soukaina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résumé de la partie réalisation (choix des langages + implémentation + difficultés)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fr"/>
              <a:t>explication webhost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596edfbe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596edfbe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soukaina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6f508e81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6f508e81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Khaoula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 des triggers important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06828f126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06828f126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Khaoula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 des triggers important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596edfbe5_6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596edfbe5_6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6f508e81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6f508e81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Kaoutar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 ajout ordinateur manuel + CSV, et session/Panier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06828f126_5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06828f126_5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Kaoutar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 def session + cookie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06828f126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06828f126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Kaoutar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 def session + cookie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596edfbe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596edfbe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Soukaina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résumé partie résultats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829abd3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829abd3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Kaoutar + soukaina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résumé partie résultats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le lien du site + démo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829abd3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829abd3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Ayoub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résumé partie gestion de projet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596edfbe5_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596edfbe5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Ayoub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résumé partie gestion de projet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06828f126_5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06828f126_5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Ayoub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résumé partie gestion de projet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596edfbe5_6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596edfbe5_6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Ayoub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résumé partie gestion de projet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829abd38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829abd3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Ayoub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Résumé du cahier des charges / redire l’introduction du rapport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6f508e8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6f508e8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Kaoutar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f508e81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6f508e8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Kaoutar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fonctionnalités à implémenter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besoins fonctionnels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596edfb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596edfb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Khaoula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Résumé de la partie conception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 type attribut / contraintes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Expliqué infoficheinventaire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6828f12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06828f12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Khaoula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Résumé de la partie conception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 type attribut / contraintes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Expliqué infoficheinventaire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829abd3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829abd3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Khaoula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Résumé de la partie conception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596edfb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596edfb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Khaoula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Résumé de la partie conception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 clé étrangere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 table-association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f508e8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f508e8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Laïla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explications de chaque cas + les tables impactées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jpg"/><Relationship Id="rId4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40.png"/><Relationship Id="rId5" Type="http://schemas.openxmlformats.org/officeDocument/2006/relationships/image" Target="../media/image37.jpg"/><Relationship Id="rId6" Type="http://schemas.openxmlformats.org/officeDocument/2006/relationships/image" Target="../media/image36.jpg"/><Relationship Id="rId7" Type="http://schemas.openxmlformats.org/officeDocument/2006/relationships/image" Target="../media/image42.png"/><Relationship Id="rId8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3.png"/><Relationship Id="rId7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1.png"/><Relationship Id="rId8" Type="http://schemas.openxmlformats.org/officeDocument/2006/relationships/image" Target="../media/image54.png"/></Relationships>
</file>

<file path=ppt/slides/_rels/slide28.xml.rels><?xml version="1.0" encoding="UTF-8" standalone="yes"?><Relationships xmlns="http://schemas.openxmlformats.org/package/2006/relationships"><Relationship Id="rId10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9.png"/><Relationship Id="rId4" Type="http://schemas.openxmlformats.org/officeDocument/2006/relationships/image" Target="../media/image65.png"/><Relationship Id="rId9" Type="http://schemas.openxmlformats.org/officeDocument/2006/relationships/image" Target="../media/image55.png"/><Relationship Id="rId5" Type="http://schemas.openxmlformats.org/officeDocument/2006/relationships/image" Target="../media/image64.png"/><Relationship Id="rId6" Type="http://schemas.openxmlformats.org/officeDocument/2006/relationships/image" Target="../media/image53.png"/><Relationship Id="rId7" Type="http://schemas.openxmlformats.org/officeDocument/2006/relationships/image" Target="../media/image62.png"/><Relationship Id="rId8" Type="http://schemas.openxmlformats.org/officeDocument/2006/relationships/image" Target="../media/image5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0.png"/><Relationship Id="rId4" Type="http://schemas.openxmlformats.org/officeDocument/2006/relationships/image" Target="../media/image6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8.png"/><Relationship Id="rId13" Type="http://schemas.openxmlformats.org/officeDocument/2006/relationships/image" Target="../media/image19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925" y="2305338"/>
            <a:ext cx="44386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9742" l="36223" r="36104" t="9742"/>
          <a:stretch/>
        </p:blipFill>
        <p:spPr>
          <a:xfrm>
            <a:off x="6471750" y="1913623"/>
            <a:ext cx="1793251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35300" y="373950"/>
            <a:ext cx="70734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latin typeface="Oswald"/>
                <a:ea typeface="Oswald"/>
                <a:cs typeface="Oswald"/>
                <a:sym typeface="Oswald"/>
              </a:rPr>
              <a:t>Gestion du parc informatique de la Faculté des Sciences</a:t>
            </a:r>
            <a:endParaRPr b="1" sz="3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4833000"/>
            <a:ext cx="8265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Par : </a:t>
            </a:r>
            <a:r>
              <a:rPr lang="fr" sz="12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ALAOUI YOUSFI Khaoula / CHAMROUK Laïla / EL OUAZZANI Soukaina / LAAFOU Ayoub / MAJDOUL Kaoutar</a:t>
            </a:r>
            <a:endParaRPr sz="12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201750" y="4286250"/>
            <a:ext cx="2928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Année Universitaire :  2019/2020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737175" y="4010625"/>
            <a:ext cx="1793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L3_Informatique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Conception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4.   Cas d’utilisation : </a:t>
            </a:r>
            <a:r>
              <a:rPr lang="fr">
                <a:highlight>
                  <a:srgbClr val="D9EAD3"/>
                </a:highlight>
                <a:latin typeface="Oswald"/>
                <a:ea typeface="Oswald"/>
                <a:cs typeface="Oswald"/>
                <a:sym typeface="Oswald"/>
              </a:rPr>
              <a:t>Entrée d’inventaire</a:t>
            </a:r>
            <a:r>
              <a:rPr lang="fr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59" name="Google Shape;159;p22"/>
          <p:cNvGraphicFramePr/>
          <p:nvPr/>
        </p:nvGraphicFramePr>
        <p:xfrm>
          <a:off x="1079475" y="152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{01A76EB6-FA28-4798-BEC4-9FEFF8D6373D}</a:tableStyleId>
              </a:tblPr>
              <a:tblGrid>
                <a:gridCol w="2328350"/>
                <a:gridCol w="2328350"/>
                <a:gridCol w="2328350"/>
              </a:tblGrid>
              <a:tr h="40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Ordinateur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Commande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Gere_Par_Hist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104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Initialisation des attributs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Initialisation des attributs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Insertion d’une nouvelle ligne d’historique sous le type ‘Entrée’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Conception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4.   Cas d’utilisation : </a:t>
            </a:r>
            <a:r>
              <a:rPr lang="fr">
                <a:highlight>
                  <a:srgbClr val="EAD1DC"/>
                </a:highlight>
                <a:latin typeface="Oswald"/>
                <a:ea typeface="Oswald"/>
                <a:cs typeface="Oswald"/>
                <a:sym typeface="Oswald"/>
              </a:rPr>
              <a:t>Modification d’inventaire</a:t>
            </a:r>
            <a:r>
              <a:rPr lang="fr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276813" y="1657250"/>
            <a:ext cx="107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Modification d’inventaire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3873850" y="1657250"/>
            <a:ext cx="136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Édition caractéristiques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7757988" y="1657250"/>
            <a:ext cx="107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Changement d’état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69" name="Google Shape;169;p23"/>
          <p:cNvCxnSpPr>
            <a:endCxn id="166" idx="0"/>
          </p:cNvCxnSpPr>
          <p:nvPr/>
        </p:nvCxnSpPr>
        <p:spPr>
          <a:xfrm flipH="1">
            <a:off x="813963" y="1051850"/>
            <a:ext cx="3386100" cy="6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3"/>
          <p:cNvCxnSpPr>
            <a:endCxn id="167" idx="0"/>
          </p:cNvCxnSpPr>
          <p:nvPr/>
        </p:nvCxnSpPr>
        <p:spPr>
          <a:xfrm>
            <a:off x="4200250" y="1035650"/>
            <a:ext cx="354300" cy="6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3"/>
          <p:cNvCxnSpPr>
            <a:endCxn id="168" idx="0"/>
          </p:cNvCxnSpPr>
          <p:nvPr/>
        </p:nvCxnSpPr>
        <p:spPr>
          <a:xfrm>
            <a:off x="4208238" y="1043750"/>
            <a:ext cx="408690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2" name="Google Shape;172;p23"/>
          <p:cNvGraphicFramePr/>
          <p:nvPr/>
        </p:nvGraphicFramePr>
        <p:xfrm>
          <a:off x="311700" y="2501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{01A76EB6-FA28-4798-BEC4-9FEFF8D6373D}</a:tableStyleId>
              </a:tblPr>
              <a:tblGrid>
                <a:gridCol w="1335575"/>
                <a:gridCol w="133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Ordinateur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Gere_Par_Hist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idLieu, idCR (id centre responsable), dateDebutGestionCR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Insertion d’une nouvelle ligne d’historique sous le type ‘Modification’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Google Shape;173;p23"/>
          <p:cNvGraphicFramePr/>
          <p:nvPr/>
        </p:nvGraphicFramePr>
        <p:xfrm>
          <a:off x="3987550" y="250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{01A76EB6-FA28-4798-BEC4-9FEFF8D6373D}</a:tableStyleId>
              </a:tblPr>
              <a:tblGrid>
                <a:gridCol w="1966500"/>
              </a:tblGrid>
              <a:tr h="40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Ordinateur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12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Type, Modele,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NumImmobilisation, Fabricant, NumInventaire, Remarque, NbrAnneeGarantie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4" name="Google Shape;174;p23"/>
          <p:cNvGraphicFramePr/>
          <p:nvPr/>
        </p:nvGraphicFramePr>
        <p:xfrm>
          <a:off x="7126225" y="250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{01A76EB6-FA28-4798-BEC4-9FEFF8D6373D}</a:tableStyleId>
              </a:tblPr>
              <a:tblGrid>
                <a:gridCol w="196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Ordinateur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Etat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Conception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4.   Cas d’utilisation : </a:t>
            </a:r>
            <a:r>
              <a:rPr lang="fr"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Sortie</a:t>
            </a:r>
            <a:r>
              <a:rPr lang="fr"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 d’inventaire</a:t>
            </a:r>
            <a:r>
              <a:rPr lang="fr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1798731" y="1703463"/>
            <a:ext cx="156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Sortie d’inventaire FDS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5689454" y="1703475"/>
            <a:ext cx="14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Sortie d’inventaire UM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3" name="Google Shape;183;p24"/>
          <p:cNvCxnSpPr>
            <a:endCxn id="181" idx="0"/>
          </p:cNvCxnSpPr>
          <p:nvPr/>
        </p:nvCxnSpPr>
        <p:spPr>
          <a:xfrm flipH="1">
            <a:off x="2580381" y="1059963"/>
            <a:ext cx="2002200" cy="6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4"/>
          <p:cNvCxnSpPr>
            <a:endCxn id="182" idx="0"/>
          </p:cNvCxnSpPr>
          <p:nvPr/>
        </p:nvCxnSpPr>
        <p:spPr>
          <a:xfrm>
            <a:off x="4550204" y="1059975"/>
            <a:ext cx="1864200" cy="6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5" name="Google Shape;185;p24"/>
          <p:cNvGraphicFramePr/>
          <p:nvPr/>
        </p:nvGraphicFramePr>
        <p:xfrm>
          <a:off x="422550" y="231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{01A76EB6-FA28-4798-BEC4-9FEFF8D6373D}</a:tableStyleId>
              </a:tblPr>
              <a:tblGrid>
                <a:gridCol w="1335575"/>
                <a:gridCol w="133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Ordinateur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Gere_Par_Hist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idLieu, idCR, dateDebutGestionCR, statut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Insertion d’une nouvelle ligne d’historique sous le type ‘Modification’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Google Shape;186;p24"/>
          <p:cNvGraphicFramePr/>
          <p:nvPr/>
        </p:nvGraphicFramePr>
        <p:xfrm>
          <a:off x="5689450" y="231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{01A76EB6-FA28-4798-BEC4-9FEFF8D6373D}</a:tableStyleId>
              </a:tblPr>
              <a:tblGrid>
                <a:gridCol w="1703150"/>
                <a:gridCol w="1410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Ordinateur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Gere_Par_Hist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detailSortieInventaire, </a:t>
                      </a:r>
                      <a:r>
                        <a:rPr lang="fr">
                          <a:latin typeface="Oswald"/>
                          <a:ea typeface="Oswald"/>
                          <a:cs typeface="Oswald"/>
                          <a:sym typeface="Oswald"/>
                        </a:rPr>
                        <a:t>statut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Insertion d’une nouvelle ligne d’historique sous le type ‘Sortie’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Conception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5.   Site web : maquette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500" y="1148550"/>
            <a:ext cx="6108775" cy="39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Conception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5.   Site web : diagramme de navigation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6750"/>
            <a:ext cx="8839198" cy="303750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Conception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6.   Choix de l’architecture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850" y="1311000"/>
            <a:ext cx="49625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9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Réalisation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Choix technologiques - Choix des langages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79" y="1765175"/>
            <a:ext cx="5195922" cy="11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125" y="3510675"/>
            <a:ext cx="1193676" cy="119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175" y="2260325"/>
            <a:ext cx="3699000" cy="19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00" y="2801500"/>
            <a:ext cx="3620674" cy="15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4" name="Google Shape;224;p29"/>
          <p:cNvSpPr txBox="1"/>
          <p:nvPr>
            <p:ph type="title"/>
          </p:nvPr>
        </p:nvSpPr>
        <p:spPr>
          <a:xfrm>
            <a:off x="311700" y="9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Réalisation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2.   Choix technologiques - Choix du SGBD et de l’hébergeur 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311700" y="9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Réalisation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Implémentation de la base de données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311700" y="1101913"/>
            <a:ext cx="65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Création</a:t>
            </a:r>
            <a:r>
              <a:rPr lang="fr"/>
              <a:t> des </a:t>
            </a:r>
            <a:r>
              <a:rPr lang="fr"/>
              <a:t>différentes</a:t>
            </a:r>
            <a:r>
              <a:rPr lang="fr"/>
              <a:t> tables de la base de données sur PhpMyadmin </a:t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800425" y="2193775"/>
            <a:ext cx="7340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138" y="1495525"/>
            <a:ext cx="465772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 txBox="1"/>
          <p:nvPr/>
        </p:nvSpPr>
        <p:spPr>
          <a:xfrm>
            <a:off x="191738" y="3233300"/>
            <a:ext cx="65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Insertion</a:t>
            </a:r>
            <a:r>
              <a:rPr lang="fr"/>
              <a:t> de quelques tuples pour des tests unitaires</a:t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150" y="3767875"/>
            <a:ext cx="57054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311700" y="9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Réalisation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Implémentation de la base de données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Google Shape;24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2" name="Google Shape;242;p31"/>
          <p:cNvSpPr txBox="1"/>
          <p:nvPr/>
        </p:nvSpPr>
        <p:spPr>
          <a:xfrm>
            <a:off x="311700" y="1101913"/>
            <a:ext cx="65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fr" sz="1800">
                <a:solidFill>
                  <a:srgbClr val="0000FF"/>
                </a:solidFill>
              </a:rPr>
              <a:t>Triggers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585825" y="2037200"/>
            <a:ext cx="734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CREATE TRIGGER </a:t>
            </a:r>
            <a:r>
              <a:rPr lang="fr">
                <a:solidFill>
                  <a:srgbClr val="E06666"/>
                </a:solidFill>
              </a:rPr>
              <a:t>after_insert_Ordinateur </a:t>
            </a:r>
            <a:r>
              <a:rPr lang="fr"/>
              <a:t>AFTER INSERT</a:t>
            </a:r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11688" y="3246300"/>
            <a:ext cx="65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fr" sz="1700">
                <a:solidFill>
                  <a:srgbClr val="0000FF"/>
                </a:solidFill>
              </a:rPr>
              <a:t>Requêtes</a:t>
            </a:r>
            <a:endParaRPr sz="1700">
              <a:solidFill>
                <a:srgbClr val="0000FF"/>
              </a:solidFill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752" y="3796775"/>
            <a:ext cx="6785375" cy="11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 txBox="1"/>
          <p:nvPr/>
        </p:nvSpPr>
        <p:spPr>
          <a:xfrm>
            <a:off x="585825" y="1495525"/>
            <a:ext cx="734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CREATE TRIGGER</a:t>
            </a:r>
            <a:r>
              <a:rPr lang="fr">
                <a:solidFill>
                  <a:srgbClr val="9FC5E8"/>
                </a:solidFill>
              </a:rPr>
              <a:t> </a:t>
            </a:r>
            <a:r>
              <a:rPr lang="fr">
                <a:solidFill>
                  <a:srgbClr val="E06666"/>
                </a:solidFill>
              </a:rPr>
              <a:t>before_insert_Ordinateur</a:t>
            </a:r>
            <a:r>
              <a:rPr lang="fr"/>
              <a:t> BEFORE INSERT</a:t>
            </a:r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585825" y="2541375"/>
            <a:ext cx="734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CREATE TRIGGER </a:t>
            </a:r>
            <a:r>
              <a:rPr lang="fr">
                <a:solidFill>
                  <a:srgbClr val="E06666"/>
                </a:solidFill>
              </a:rPr>
              <a:t>before_update_Ordinateur</a:t>
            </a:r>
            <a:r>
              <a:rPr lang="fr"/>
              <a:t> BEFORE UPDATE ON Ordinateur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4294967295"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Déroulement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240050" y="1002825"/>
            <a:ext cx="2900700" cy="3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"/>
              <a:buChar char="❏"/>
            </a:pPr>
            <a:r>
              <a:rPr lang="fr" sz="1900">
                <a:latin typeface="Oswald"/>
                <a:ea typeface="Oswald"/>
                <a:cs typeface="Oswald"/>
                <a:sym typeface="Oswald"/>
              </a:rPr>
              <a:t>Présentation du projet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"/>
              <a:buChar char="❏"/>
            </a:pPr>
            <a:r>
              <a:rPr lang="fr" sz="1900">
                <a:latin typeface="Oswald"/>
                <a:ea typeface="Oswald"/>
                <a:cs typeface="Oswald"/>
                <a:sym typeface="Oswald"/>
              </a:rPr>
              <a:t>Cahier des charges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"/>
              <a:buChar char="❏"/>
            </a:pPr>
            <a:r>
              <a:rPr lang="fr" sz="1900">
                <a:latin typeface="Oswald"/>
                <a:ea typeface="Oswald"/>
                <a:cs typeface="Oswald"/>
                <a:sym typeface="Oswald"/>
              </a:rPr>
              <a:t>Conception 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"/>
              <a:buChar char="❏"/>
            </a:pPr>
            <a:r>
              <a:rPr lang="fr" sz="1900">
                <a:latin typeface="Oswald"/>
                <a:ea typeface="Oswald"/>
                <a:cs typeface="Oswald"/>
                <a:sym typeface="Oswald"/>
              </a:rPr>
              <a:t>Réalisation 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"/>
              <a:buChar char="❏"/>
            </a:pPr>
            <a:r>
              <a:rPr lang="fr" sz="1900">
                <a:latin typeface="Oswald"/>
                <a:ea typeface="Oswald"/>
                <a:cs typeface="Oswald"/>
                <a:sym typeface="Oswald"/>
              </a:rPr>
              <a:t>Résultat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"/>
              <a:buChar char="❏"/>
            </a:pPr>
            <a:r>
              <a:rPr lang="fr" sz="1900">
                <a:latin typeface="Oswald"/>
                <a:ea typeface="Oswald"/>
                <a:cs typeface="Oswald"/>
                <a:sym typeface="Oswald"/>
              </a:rPr>
              <a:t>Gestion de projet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100" y="1461240"/>
            <a:ext cx="2221025" cy="22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311700" y="9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Réalisation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2.   Implémentation du site web - Ajout ordinateur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523075" y="2005100"/>
            <a:ext cx="2760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Manuellement :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-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Via le formulaire d’insertion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4889100" y="2034175"/>
            <a:ext cx="2412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Bulk upload</a:t>
            </a:r>
            <a:r>
              <a:rPr lang="fr">
                <a:latin typeface="Oswald"/>
                <a:ea typeface="Oswald"/>
                <a:cs typeface="Oswald"/>
                <a:sym typeface="Oswald"/>
              </a:rPr>
              <a:t> 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-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Via fichier CSV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6" name="Google Shape;256;p32"/>
          <p:cNvPicPr preferRelativeResize="0"/>
          <p:nvPr/>
        </p:nvPicPr>
        <p:blipFill rotWithShape="1">
          <a:blip r:embed="rId3">
            <a:alphaModFix/>
          </a:blip>
          <a:srcRect b="0" l="16580" r="2852" t="45672"/>
          <a:stretch/>
        </p:blipFill>
        <p:spPr>
          <a:xfrm>
            <a:off x="210675" y="2964075"/>
            <a:ext cx="4192801" cy="143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 rotWithShape="1">
          <a:blip r:embed="rId4">
            <a:alphaModFix/>
          </a:blip>
          <a:srcRect b="53938" l="17009" r="2221" t="23395"/>
          <a:stretch/>
        </p:blipFill>
        <p:spPr>
          <a:xfrm>
            <a:off x="4889100" y="3071000"/>
            <a:ext cx="4011295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311700" y="9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Réalisation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2.   Implémentation du site web - Gestion du panier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3" name="Google Shape;2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4" name="Google Shape;264;p33"/>
          <p:cNvSpPr txBox="1"/>
          <p:nvPr/>
        </p:nvSpPr>
        <p:spPr>
          <a:xfrm>
            <a:off x="448975" y="1353025"/>
            <a:ext cx="2760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Session et cookies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75" y="2526250"/>
            <a:ext cx="3850576" cy="4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125" y="2450050"/>
            <a:ext cx="449419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 txBox="1"/>
          <p:nvPr/>
        </p:nvSpPr>
        <p:spPr>
          <a:xfrm>
            <a:off x="593975" y="3024500"/>
            <a:ext cx="2760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Oswald"/>
                <a:ea typeface="Oswald"/>
                <a:cs typeface="Oswald"/>
                <a:sym typeface="Oswald"/>
              </a:rPr>
              <a:t>Durée d’une session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5242925" y="3024500"/>
            <a:ext cx="2760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Oswald"/>
                <a:ea typeface="Oswald"/>
                <a:cs typeface="Oswald"/>
                <a:sym typeface="Oswald"/>
              </a:rPr>
              <a:t>Durée d’un cookie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311700" y="9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Réalisation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2.   Implémentation du site web - Gestion du panier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4" name="Google Shape;27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448975" y="1353025"/>
            <a:ext cx="2760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Organisation des actions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050" y="1859925"/>
            <a:ext cx="3743375" cy="307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311713" y="9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Résultats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Installation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575" y="1386387"/>
            <a:ext cx="2264159" cy="117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975" y="1121475"/>
            <a:ext cx="2532250" cy="1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0838" y="2307350"/>
            <a:ext cx="962550" cy="9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4988" y="3356750"/>
            <a:ext cx="5869425" cy="14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5656" y="3458373"/>
            <a:ext cx="567165" cy="7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5009" y="4234636"/>
            <a:ext cx="756205" cy="490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311725" y="90075"/>
            <a:ext cx="85206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Résultats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2. Manuel d’utilisation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75" y="1213550"/>
            <a:ext cx="8492673" cy="379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Gestion de projet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Méthodes de travail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775" y="2530325"/>
            <a:ext cx="6507648" cy="2421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37"/>
          <p:cNvGrpSpPr/>
          <p:nvPr/>
        </p:nvGrpSpPr>
        <p:grpSpPr>
          <a:xfrm>
            <a:off x="543812" y="1604325"/>
            <a:ext cx="3365325" cy="1424649"/>
            <a:chOff x="3019625" y="2141800"/>
            <a:chExt cx="3365325" cy="1424649"/>
          </a:xfrm>
        </p:grpSpPr>
        <p:pic>
          <p:nvPicPr>
            <p:cNvPr id="303" name="Google Shape;303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19625" y="2141800"/>
              <a:ext cx="994700" cy="99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56800" y="2354150"/>
              <a:ext cx="994701" cy="99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90250" y="2141800"/>
              <a:ext cx="994700" cy="99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24950" y="2354150"/>
              <a:ext cx="994700" cy="99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204950" y="2571749"/>
              <a:ext cx="994700" cy="9947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8" name="Google Shape;308;p37"/>
          <p:cNvCxnSpPr>
            <a:endCxn id="309" idx="1"/>
          </p:cNvCxnSpPr>
          <p:nvPr/>
        </p:nvCxnSpPr>
        <p:spPr>
          <a:xfrm flipH="1" rot="-5400000">
            <a:off x="1205072" y="2876587"/>
            <a:ext cx="692700" cy="57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7"/>
          <p:cNvCxnSpPr>
            <a:endCxn id="309" idx="1"/>
          </p:cNvCxnSpPr>
          <p:nvPr/>
        </p:nvCxnSpPr>
        <p:spPr>
          <a:xfrm flipH="1" rot="-5400000">
            <a:off x="1228022" y="2899537"/>
            <a:ext cx="702000" cy="51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7"/>
          <p:cNvCxnSpPr>
            <a:endCxn id="312" idx="1"/>
          </p:cNvCxnSpPr>
          <p:nvPr/>
        </p:nvCxnSpPr>
        <p:spPr>
          <a:xfrm>
            <a:off x="3909279" y="2521000"/>
            <a:ext cx="1326600" cy="120000"/>
          </a:xfrm>
          <a:prstGeom prst="bentConnector3">
            <a:avLst>
              <a:gd fmla="val 491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7"/>
          <p:cNvCxnSpPr>
            <a:endCxn id="312" idx="1"/>
          </p:cNvCxnSpPr>
          <p:nvPr/>
        </p:nvCxnSpPr>
        <p:spPr>
          <a:xfrm>
            <a:off x="3915279" y="2474800"/>
            <a:ext cx="1320600" cy="166200"/>
          </a:xfrm>
          <a:prstGeom prst="bentConnector3">
            <a:avLst>
              <a:gd fmla="val 489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9" name="Google Shape;30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7622" y="3361425"/>
            <a:ext cx="295501" cy="29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5879" y="2493250"/>
            <a:ext cx="295500" cy="295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37"/>
          <p:cNvGrpSpPr/>
          <p:nvPr/>
        </p:nvGrpSpPr>
        <p:grpSpPr>
          <a:xfrm>
            <a:off x="3121231" y="3349800"/>
            <a:ext cx="840322" cy="318694"/>
            <a:chOff x="3019625" y="2141800"/>
            <a:chExt cx="3365325" cy="1424649"/>
          </a:xfrm>
        </p:grpSpPr>
        <p:pic>
          <p:nvPicPr>
            <p:cNvPr id="315" name="Google Shape;315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19625" y="2141800"/>
              <a:ext cx="994700" cy="99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56800" y="2354150"/>
              <a:ext cx="994701" cy="99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90250" y="2141800"/>
              <a:ext cx="994700" cy="99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24950" y="2354150"/>
              <a:ext cx="994700" cy="99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204950" y="2571749"/>
              <a:ext cx="994700" cy="994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0" name="Google Shape;320;p37"/>
          <p:cNvGrpSpPr/>
          <p:nvPr/>
        </p:nvGrpSpPr>
        <p:grpSpPr>
          <a:xfrm>
            <a:off x="7117106" y="3890025"/>
            <a:ext cx="840322" cy="318694"/>
            <a:chOff x="3019625" y="2141800"/>
            <a:chExt cx="3365325" cy="1424649"/>
          </a:xfrm>
        </p:grpSpPr>
        <p:pic>
          <p:nvPicPr>
            <p:cNvPr id="321" name="Google Shape;321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19625" y="2141800"/>
              <a:ext cx="994700" cy="99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56800" y="2354150"/>
              <a:ext cx="994701" cy="99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90250" y="2141800"/>
              <a:ext cx="994700" cy="99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24950" y="2354150"/>
              <a:ext cx="994700" cy="99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204950" y="2571749"/>
              <a:ext cx="994700" cy="994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6" name="Google Shape;326;p37"/>
          <p:cNvSpPr txBox="1"/>
          <p:nvPr/>
        </p:nvSpPr>
        <p:spPr>
          <a:xfrm>
            <a:off x="617675" y="1292800"/>
            <a:ext cx="988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Soukaina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1357575" y="1500600"/>
            <a:ext cx="738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Ayoub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2548825" y="1500600"/>
            <a:ext cx="5724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Laïla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3047288" y="1292800"/>
            <a:ext cx="988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Kaoutar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1883800" y="1728925"/>
            <a:ext cx="988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Khaoula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1" name="Google Shape;33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6351200" y="3132325"/>
            <a:ext cx="738600" cy="31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Gestion de projet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 startAt="2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GANTT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38" name="Google Shape;3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37" y="1053925"/>
            <a:ext cx="7820123" cy="393714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/>
          <p:nvPr/>
        </p:nvSpPr>
        <p:spPr>
          <a:xfrm>
            <a:off x="7722473" y="1897375"/>
            <a:ext cx="2952720" cy="282333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 txBox="1"/>
          <p:nvPr>
            <p:ph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Gestion de projet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 startAt="3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Répartition des tâches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6" name="Google Shape;3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1438" y="2253738"/>
            <a:ext cx="815363" cy="8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9"/>
          <p:cNvSpPr/>
          <p:nvPr/>
        </p:nvSpPr>
        <p:spPr>
          <a:xfrm>
            <a:off x="-2198825" y="1464150"/>
            <a:ext cx="3806784" cy="389502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1250" y="3761975"/>
            <a:ext cx="583575" cy="5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779" y="2037779"/>
            <a:ext cx="701900" cy="7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4225" y="3069100"/>
            <a:ext cx="583575" cy="5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625" y="3998419"/>
            <a:ext cx="583575" cy="583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62" y="2954400"/>
            <a:ext cx="667725" cy="6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185654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55" name="Google Shape;355;p39"/>
          <p:cNvPicPr preferRelativeResize="0"/>
          <p:nvPr/>
        </p:nvPicPr>
        <p:blipFill rotWithShape="1">
          <a:blip r:embed="rId8">
            <a:alphaModFix/>
          </a:blip>
          <a:srcRect b="0" l="0" r="0" t="7381"/>
          <a:stretch/>
        </p:blipFill>
        <p:spPr>
          <a:xfrm>
            <a:off x="1760350" y="1388899"/>
            <a:ext cx="5809725" cy="358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/>
          <p:nvPr/>
        </p:nvSpPr>
        <p:spPr>
          <a:xfrm>
            <a:off x="47600" y="1628225"/>
            <a:ext cx="4410300" cy="29115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0"/>
          <p:cNvSpPr txBox="1"/>
          <p:nvPr>
            <p:ph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Gestion de projet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 startAt="4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Outils de productivité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62" name="Google Shape;362;p40"/>
          <p:cNvPicPr preferRelativeResize="0"/>
          <p:nvPr/>
        </p:nvPicPr>
        <p:blipFill rotWithShape="1">
          <a:blip r:embed="rId3">
            <a:alphaModFix/>
          </a:blip>
          <a:srcRect b="9636" l="34223" r="33622" t="15775"/>
          <a:stretch/>
        </p:blipFill>
        <p:spPr>
          <a:xfrm>
            <a:off x="8092072" y="2532400"/>
            <a:ext cx="573128" cy="6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524" y="3660950"/>
            <a:ext cx="784458" cy="76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78" y="2442058"/>
            <a:ext cx="746517" cy="75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1921" y="3684331"/>
            <a:ext cx="1440368" cy="7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0"/>
          <p:cNvPicPr preferRelativeResize="0"/>
          <p:nvPr/>
        </p:nvPicPr>
        <p:blipFill rotWithShape="1">
          <a:blip r:embed="rId7">
            <a:alphaModFix/>
          </a:blip>
          <a:srcRect b="14125" l="30675" r="31084" t="13400"/>
          <a:stretch/>
        </p:blipFill>
        <p:spPr>
          <a:xfrm>
            <a:off x="3257525" y="2434362"/>
            <a:ext cx="772824" cy="7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0"/>
          <p:cNvPicPr preferRelativeResize="0"/>
          <p:nvPr/>
        </p:nvPicPr>
        <p:blipFill rotWithShape="1">
          <a:blip r:embed="rId8">
            <a:alphaModFix/>
          </a:blip>
          <a:srcRect b="12807" l="9472" r="12243" t="16159"/>
          <a:stretch/>
        </p:blipFill>
        <p:spPr>
          <a:xfrm>
            <a:off x="4927100" y="2457744"/>
            <a:ext cx="915900" cy="7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69896" y="2209327"/>
            <a:ext cx="1059537" cy="105953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0"/>
          <p:cNvSpPr txBox="1"/>
          <p:nvPr/>
        </p:nvSpPr>
        <p:spPr>
          <a:xfrm>
            <a:off x="1509513" y="1905425"/>
            <a:ext cx="13803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COMMUNICATION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70" name="Google Shape;370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42318" y="2288963"/>
            <a:ext cx="1059550" cy="10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0"/>
          <p:cNvSpPr txBox="1"/>
          <p:nvPr/>
        </p:nvSpPr>
        <p:spPr>
          <a:xfrm>
            <a:off x="6181938" y="1985075"/>
            <a:ext cx="13803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COLLABORATION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4666950" y="1628225"/>
            <a:ext cx="4410300" cy="29115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/>
        </p:nvSpPr>
        <p:spPr>
          <a:xfrm>
            <a:off x="1035300" y="373950"/>
            <a:ext cx="70734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latin typeface="Oswald"/>
                <a:ea typeface="Oswald"/>
                <a:cs typeface="Oswald"/>
                <a:sym typeface="Oswald"/>
              </a:rPr>
              <a:t>Conclusion &amp; Perspectives</a:t>
            </a:r>
            <a:endParaRPr b="1" sz="31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79" name="Google Shape;3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900" y="1373725"/>
            <a:ext cx="3315450" cy="33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100" y="1261600"/>
            <a:ext cx="1074651" cy="107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Présentation du sujet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25" y="1850650"/>
            <a:ext cx="2143125" cy="1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8408" l="0" r="0" t="0"/>
          <a:stretch/>
        </p:blipFill>
        <p:spPr>
          <a:xfrm>
            <a:off x="3736194" y="1761750"/>
            <a:ext cx="1828730" cy="190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7975" y="2054775"/>
            <a:ext cx="1828726" cy="18287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905288" y="3956950"/>
            <a:ext cx="1689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Fichiers éparpillés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775925" y="3990800"/>
            <a:ext cx="2529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Difficultés pour retrouver les informations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643775" y="3990800"/>
            <a:ext cx="1742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Travail chronophage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Cahier des charges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900" y="904100"/>
            <a:ext cx="2341574" cy="234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425" y="1196375"/>
            <a:ext cx="1705925" cy="17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005813" y="3823700"/>
            <a:ext cx="1689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Site web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059438" y="3823700"/>
            <a:ext cx="1689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Base de données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050" y="2992888"/>
            <a:ext cx="451000" cy="4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4350" y="2992900"/>
            <a:ext cx="423700" cy="4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0199" y="2996439"/>
            <a:ext cx="451000" cy="4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3037" y="2890200"/>
            <a:ext cx="610475" cy="6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19225" y="3027838"/>
            <a:ext cx="381125" cy="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53099" y="2996450"/>
            <a:ext cx="504225" cy="5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89675" y="2957975"/>
            <a:ext cx="504225" cy="5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00188" y="3006559"/>
            <a:ext cx="423700" cy="4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0825" y="2996448"/>
            <a:ext cx="504225" cy="5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Conception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Base de données - Dictionnaire de données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467575" y="1168950"/>
            <a:ext cx="2117100" cy="6624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ordinateurs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2665925" y="1168950"/>
            <a:ext cx="2117100" cy="662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commandes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953575" y="1168950"/>
            <a:ext cx="3294300" cy="6624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Les centres responsable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1610600" y="1922475"/>
            <a:ext cx="2019600" cy="6624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Les lieux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3886813" y="1967325"/>
            <a:ext cx="2117100" cy="5727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personnes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6364200" y="2354425"/>
            <a:ext cx="27894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Recueil</a:t>
            </a:r>
            <a:r>
              <a:rPr lang="fr"/>
              <a:t> des données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Ajouts des données manquantes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Organisation des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 </a:t>
            </a:r>
            <a:r>
              <a:rPr lang="fr"/>
              <a:t>Utilisation</a:t>
            </a:r>
            <a:r>
              <a:rPr lang="fr"/>
              <a:t> et format des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25" y="3377725"/>
            <a:ext cx="6059399" cy="144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Conception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Base de données - Dictionnaire de données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5" y="1691775"/>
            <a:ext cx="883920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121525" y="1235113"/>
            <a:ext cx="5017200" cy="389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Char char="●"/>
            </a:pPr>
            <a:r>
              <a:rPr lang="fr" sz="1600">
                <a:solidFill>
                  <a:srgbClr val="1155CC"/>
                </a:solidFill>
              </a:rPr>
              <a:t>InfoFicheInventaire : </a:t>
            </a:r>
            <a:r>
              <a:rPr lang="fr" sz="1600">
                <a:solidFill>
                  <a:srgbClr val="FF0000"/>
                </a:solidFill>
              </a:rPr>
              <a:t>Entrée d’inventaire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152400" y="2331450"/>
            <a:ext cx="57444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Char char="●"/>
            </a:pPr>
            <a:r>
              <a:rPr lang="fr" sz="1600">
                <a:solidFill>
                  <a:srgbClr val="1155CC"/>
                </a:solidFill>
              </a:rPr>
              <a:t>InfoFicheInventaire : </a:t>
            </a:r>
            <a:r>
              <a:rPr lang="fr" sz="1600">
                <a:solidFill>
                  <a:srgbClr val="38761D"/>
                </a:solidFill>
              </a:rPr>
              <a:t>Modification d’inventaire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25" y="2812050"/>
            <a:ext cx="883919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121525" y="3610850"/>
            <a:ext cx="4208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Char char="●"/>
            </a:pPr>
            <a:r>
              <a:rPr lang="fr" sz="1600">
                <a:solidFill>
                  <a:srgbClr val="1155CC"/>
                </a:solidFill>
              </a:rPr>
              <a:t>InfoFicheInventaire : </a:t>
            </a:r>
            <a:r>
              <a:rPr lang="fr" sz="1600">
                <a:solidFill>
                  <a:srgbClr val="E69138"/>
                </a:solidFill>
              </a:rPr>
              <a:t>Sortie d’inventaire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152950"/>
            <a:ext cx="88392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Conception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2.   Base de données - Modèle Entité association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925" y="1146250"/>
            <a:ext cx="4914149" cy="37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Conception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3.   Base de données - Modèle Logique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25" y="1273175"/>
            <a:ext cx="6896975" cy="33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7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Conception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4.   Cas d’utilisation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215700" y="1255325"/>
            <a:ext cx="2712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Oswald"/>
                <a:ea typeface="Oswald"/>
                <a:cs typeface="Oswald"/>
                <a:sym typeface="Oswald"/>
              </a:rPr>
              <a:t>6 cas d’utilisation différents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1" name="Google Shape;141;p21"/>
          <p:cNvCxnSpPr>
            <a:stCxn id="140" idx="2"/>
            <a:endCxn id="142" idx="0"/>
          </p:cNvCxnSpPr>
          <p:nvPr/>
        </p:nvCxnSpPr>
        <p:spPr>
          <a:xfrm flipH="1">
            <a:off x="791700" y="1645925"/>
            <a:ext cx="3780300" cy="13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1"/>
          <p:cNvCxnSpPr>
            <a:stCxn id="140" idx="2"/>
            <a:endCxn id="144" idx="0"/>
          </p:cNvCxnSpPr>
          <p:nvPr/>
        </p:nvCxnSpPr>
        <p:spPr>
          <a:xfrm flipH="1">
            <a:off x="2139900" y="1645925"/>
            <a:ext cx="2432100" cy="13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1"/>
          <p:cNvCxnSpPr>
            <a:stCxn id="140" idx="2"/>
            <a:endCxn id="146" idx="0"/>
          </p:cNvCxnSpPr>
          <p:nvPr/>
        </p:nvCxnSpPr>
        <p:spPr>
          <a:xfrm flipH="1">
            <a:off x="3508800" y="1645925"/>
            <a:ext cx="1063200" cy="13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1"/>
          <p:cNvSpPr txBox="1"/>
          <p:nvPr/>
        </p:nvSpPr>
        <p:spPr>
          <a:xfrm>
            <a:off x="311700" y="3043600"/>
            <a:ext cx="9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D9EAD3"/>
                </a:highlight>
                <a:latin typeface="Oswald"/>
                <a:ea typeface="Oswald"/>
                <a:cs typeface="Oswald"/>
                <a:sym typeface="Oswald"/>
              </a:rPr>
              <a:t>Entrée d’inventaire</a:t>
            </a:r>
            <a:endParaRPr>
              <a:highlight>
                <a:srgbClr val="D9EAD3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642425" y="3043600"/>
            <a:ext cx="99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EAD1DC"/>
                </a:highlight>
                <a:latin typeface="Oswald"/>
                <a:ea typeface="Oswald"/>
                <a:cs typeface="Oswald"/>
                <a:sym typeface="Oswald"/>
              </a:rPr>
              <a:t>Modification</a:t>
            </a:r>
            <a:r>
              <a:rPr lang="fr">
                <a:highlight>
                  <a:srgbClr val="EAD1DC"/>
                </a:highlight>
                <a:latin typeface="Oswald"/>
                <a:ea typeface="Oswald"/>
                <a:cs typeface="Oswald"/>
                <a:sym typeface="Oswald"/>
              </a:rPr>
              <a:t> d’inventaire</a:t>
            </a:r>
            <a:endParaRPr>
              <a:highlight>
                <a:srgbClr val="EAD1D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851538" y="304360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EAD1DC"/>
                </a:highlight>
                <a:latin typeface="Oswald"/>
                <a:ea typeface="Oswald"/>
                <a:cs typeface="Oswald"/>
                <a:sym typeface="Oswald"/>
              </a:rPr>
              <a:t>Édition de caractéristiques</a:t>
            </a:r>
            <a:endParaRPr>
              <a:highlight>
                <a:srgbClr val="EAD1D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4199013" y="3134650"/>
            <a:ext cx="1513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EAD1DC"/>
                </a:highlight>
                <a:latin typeface="Oswald"/>
                <a:ea typeface="Oswald"/>
                <a:cs typeface="Oswald"/>
                <a:sym typeface="Oswald"/>
              </a:rPr>
              <a:t>Changement d’état</a:t>
            </a:r>
            <a:endParaRPr>
              <a:highlight>
                <a:srgbClr val="EAD1D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928300" y="3043600"/>
            <a:ext cx="139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Sortie </a:t>
            </a:r>
            <a:r>
              <a:rPr lang="fr"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d’inventaire FDS</a:t>
            </a:r>
            <a:endParaRPr>
              <a:highlight>
                <a:srgbClr val="FFF2C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7433700" y="3043600"/>
            <a:ext cx="139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Sortie d’inventaire UM</a:t>
            </a:r>
            <a:endParaRPr>
              <a:highlight>
                <a:srgbClr val="FFF2C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0" name="Google Shape;150;p21"/>
          <p:cNvCxnSpPr>
            <a:stCxn id="140" idx="2"/>
            <a:endCxn id="147" idx="0"/>
          </p:cNvCxnSpPr>
          <p:nvPr/>
        </p:nvCxnSpPr>
        <p:spPr>
          <a:xfrm>
            <a:off x="4572000" y="1645925"/>
            <a:ext cx="384000" cy="14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1"/>
          <p:cNvCxnSpPr>
            <a:stCxn id="140" idx="2"/>
            <a:endCxn id="148" idx="0"/>
          </p:cNvCxnSpPr>
          <p:nvPr/>
        </p:nvCxnSpPr>
        <p:spPr>
          <a:xfrm>
            <a:off x="4572000" y="1645925"/>
            <a:ext cx="2055600" cy="13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40" idx="2"/>
            <a:endCxn id="149" idx="0"/>
          </p:cNvCxnSpPr>
          <p:nvPr/>
        </p:nvCxnSpPr>
        <p:spPr>
          <a:xfrm>
            <a:off x="4572000" y="1645925"/>
            <a:ext cx="3561000" cy="13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